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6" r:id="rId7"/>
    <p:sldId id="267" r:id="rId8"/>
    <p:sldId id="268" r:id="rId9"/>
    <p:sldId id="263" r:id="rId10"/>
    <p:sldId id="264" r:id="rId11"/>
    <p:sldId id="265" r:id="rId12"/>
    <p:sldId id="269" r:id="rId13"/>
    <p:sldId id="270" r:id="rId14"/>
    <p:sldId id="271" r:id="rId15"/>
    <p:sldId id="25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1636723"/>
            <a:ext cx="662473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Изложение «Лось»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3 класс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Школа России</a:t>
            </a: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4896943"/>
            <a:ext cx="2952328" cy="620289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l">
              <a:spcBef>
                <a:spcPts val="0"/>
              </a:spcBef>
              <a:buNone/>
            </a:pPr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Горшкова М.Л.</a:t>
            </a: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74EDA9-88EF-4A15-A054-DE8825A0E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581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Орфографическая подготовка. 2 часть</a:t>
            </a:r>
            <a:endParaRPr lang="ru-RU" sz="3200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F3BC8A09-A06F-4F31-97C0-9A3EFCC1E47D}"/>
              </a:ext>
            </a:extLst>
          </p:cNvPr>
          <p:cNvSpPr txBox="1">
            <a:spLocks/>
          </p:cNvSpPr>
          <p:nvPr/>
        </p:nvSpPr>
        <p:spPr>
          <a:xfrm>
            <a:off x="611560" y="1179099"/>
            <a:ext cx="8075240" cy="269502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    Вп</a:t>
            </a:r>
            <a:r>
              <a:rPr lang="ru-RU" sz="3600" b="1" dirty="0">
                <a:solidFill>
                  <a:schemeClr val="accent2"/>
                </a:solidFill>
              </a:rPr>
              <a:t>е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реди р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сли толстые  б</a:t>
            </a:r>
            <a:r>
              <a:rPr lang="ru-RU" sz="3600" b="1" dirty="0">
                <a:solidFill>
                  <a:schemeClr val="accent2"/>
                </a:solidFill>
              </a:rPr>
              <a:t>е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рёзы. Лось зашагал к ним. Он стра</a:t>
            </a:r>
            <a:r>
              <a:rPr lang="ru-RU" sz="3600" b="1" dirty="0">
                <a:solidFill>
                  <a:schemeClr val="accent2"/>
                </a:solidFill>
              </a:rPr>
              <a:t>нн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о п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матывал г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л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вой, бу</a:t>
            </a:r>
            <a:r>
              <a:rPr lang="ru-RU" sz="3600" b="1" dirty="0">
                <a:solidFill>
                  <a:schemeClr val="accent2"/>
                </a:solidFill>
              </a:rPr>
              <a:t>д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то хотел что-то </a:t>
            </a:r>
            <a:r>
              <a:rPr lang="ru-RU" sz="3600" b="1" dirty="0">
                <a:solidFill>
                  <a:schemeClr val="accent2"/>
                </a:solidFill>
              </a:rPr>
              <a:t>с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бросить. Л</a:t>
            </a:r>
            <a:r>
              <a:rPr lang="ru-RU" sz="3600" b="1" dirty="0">
                <a:solidFill>
                  <a:schemeClr val="accent2"/>
                </a:solidFill>
              </a:rPr>
              <a:t>е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сной в</a:t>
            </a:r>
            <a:r>
              <a:rPr lang="ru-RU" sz="3600" b="1" dirty="0">
                <a:solidFill>
                  <a:schemeClr val="accent2"/>
                </a:solidFill>
              </a:rPr>
              <a:t>е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ликан не 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бош</a:t>
            </a:r>
            <a:r>
              <a:rPr lang="ru-RU" sz="3600" b="1" dirty="0">
                <a:solidFill>
                  <a:schemeClr val="accent2"/>
                </a:solidFill>
              </a:rPr>
              <a:t>ё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л б</a:t>
            </a:r>
            <a:r>
              <a:rPr lang="ru-RU" sz="3600" b="1" dirty="0">
                <a:solidFill>
                  <a:schemeClr val="accent2"/>
                </a:solidFill>
              </a:rPr>
              <a:t>е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рёзы, а п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ле</a:t>
            </a:r>
            <a:r>
              <a:rPr lang="ru-RU" sz="3600" b="1" dirty="0">
                <a:solidFill>
                  <a:schemeClr val="accent2"/>
                </a:solidFill>
              </a:rPr>
              <a:t>з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между ств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лами. Один ро</a:t>
            </a:r>
            <a:r>
              <a:rPr lang="ru-RU" sz="3600" b="1" dirty="0">
                <a:solidFill>
                  <a:schemeClr val="accent2"/>
                </a:solidFill>
              </a:rPr>
              <a:t>г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у него вдру</a:t>
            </a:r>
            <a:r>
              <a:rPr lang="ru-RU" sz="3600" b="1" dirty="0">
                <a:solidFill>
                  <a:schemeClr val="accent2"/>
                </a:solidFill>
              </a:rPr>
              <a:t>г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твалился и застрял в в</a:t>
            </a:r>
            <a:r>
              <a:rPr lang="ru-RU" sz="3600" b="1" dirty="0">
                <a:solidFill>
                  <a:schemeClr val="accent2"/>
                </a:solidFill>
              </a:rPr>
              <a:t>е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твях.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E06D60B-60F3-482D-8381-47D7833F6271}"/>
              </a:ext>
            </a:extLst>
          </p:cNvPr>
          <p:cNvSpPr/>
          <p:nvPr/>
        </p:nvSpPr>
        <p:spPr>
          <a:xfrm>
            <a:off x="1763688" y="1340768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4C83738-CEE3-4795-A30F-318295D8D14E}"/>
              </a:ext>
            </a:extLst>
          </p:cNvPr>
          <p:cNvSpPr/>
          <p:nvPr/>
        </p:nvSpPr>
        <p:spPr>
          <a:xfrm>
            <a:off x="3203848" y="1340768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ECF6500-ED2F-4B44-B331-EC922C812F01}"/>
              </a:ext>
            </a:extLst>
          </p:cNvPr>
          <p:cNvSpPr/>
          <p:nvPr/>
        </p:nvSpPr>
        <p:spPr>
          <a:xfrm>
            <a:off x="6084168" y="1308898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4C10774-D9ED-40E3-84CB-77EB5C489E00}"/>
              </a:ext>
            </a:extLst>
          </p:cNvPr>
          <p:cNvSpPr/>
          <p:nvPr/>
        </p:nvSpPr>
        <p:spPr>
          <a:xfrm>
            <a:off x="5220072" y="1700808"/>
            <a:ext cx="432048" cy="21602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7881912-AE20-4441-97C8-EC9F16D6BB3A}"/>
              </a:ext>
            </a:extLst>
          </p:cNvPr>
          <p:cNvSpPr/>
          <p:nvPr/>
        </p:nvSpPr>
        <p:spPr>
          <a:xfrm>
            <a:off x="6300192" y="1700808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ED6D7C1-40D4-4D7D-B6AE-B7BA8C99DD20}"/>
              </a:ext>
            </a:extLst>
          </p:cNvPr>
          <p:cNvSpPr/>
          <p:nvPr/>
        </p:nvSpPr>
        <p:spPr>
          <a:xfrm>
            <a:off x="899592" y="2132856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3D54AAA-0CDE-4CC2-AFE8-582C35F3A35F}"/>
              </a:ext>
            </a:extLst>
          </p:cNvPr>
          <p:cNvSpPr/>
          <p:nvPr/>
        </p:nvSpPr>
        <p:spPr>
          <a:xfrm>
            <a:off x="1331640" y="2132856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A174B38-F10C-4DFB-AA2F-3A10D3BA10E7}"/>
              </a:ext>
            </a:extLst>
          </p:cNvPr>
          <p:cNvSpPr/>
          <p:nvPr/>
        </p:nvSpPr>
        <p:spPr>
          <a:xfrm>
            <a:off x="2843808" y="2132856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54E9CBE-30E3-4EB3-BFD1-FAED5CAC1090}"/>
              </a:ext>
            </a:extLst>
          </p:cNvPr>
          <p:cNvSpPr/>
          <p:nvPr/>
        </p:nvSpPr>
        <p:spPr>
          <a:xfrm>
            <a:off x="5950387" y="2100986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19B95A1-DCD4-453C-BA31-6B7A4308972C}"/>
              </a:ext>
            </a:extLst>
          </p:cNvPr>
          <p:cNvSpPr/>
          <p:nvPr/>
        </p:nvSpPr>
        <p:spPr>
          <a:xfrm>
            <a:off x="1043608" y="2494743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E1D3344-383E-4E79-BA93-8C6EAE852D64}"/>
              </a:ext>
            </a:extLst>
          </p:cNvPr>
          <p:cNvSpPr/>
          <p:nvPr/>
        </p:nvSpPr>
        <p:spPr>
          <a:xfrm>
            <a:off x="2411760" y="2526613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BD4F2E8-0166-4C87-BB67-2B6626EFB1FE}"/>
              </a:ext>
            </a:extLst>
          </p:cNvPr>
          <p:cNvSpPr/>
          <p:nvPr/>
        </p:nvSpPr>
        <p:spPr>
          <a:xfrm>
            <a:off x="4427984" y="2526613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C7F1A27-07B4-4400-9C61-A68E98D63378}"/>
              </a:ext>
            </a:extLst>
          </p:cNvPr>
          <p:cNvSpPr/>
          <p:nvPr/>
        </p:nvSpPr>
        <p:spPr>
          <a:xfrm>
            <a:off x="5436096" y="2438541"/>
            <a:ext cx="144016" cy="29101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C1EA449-158E-4D4F-91AD-56EE95593B49}"/>
              </a:ext>
            </a:extLst>
          </p:cNvPr>
          <p:cNvSpPr/>
          <p:nvPr/>
        </p:nvSpPr>
        <p:spPr>
          <a:xfrm>
            <a:off x="6156176" y="2494743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2EB89BA-4167-40F9-B37D-A06DC500BBB2}"/>
              </a:ext>
            </a:extLst>
          </p:cNvPr>
          <p:cNvSpPr/>
          <p:nvPr/>
        </p:nvSpPr>
        <p:spPr>
          <a:xfrm>
            <a:off x="1009970" y="2957555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B20DD1F3-8DC5-4C39-9D6D-62D6A1272932}"/>
              </a:ext>
            </a:extLst>
          </p:cNvPr>
          <p:cNvSpPr/>
          <p:nvPr/>
        </p:nvSpPr>
        <p:spPr>
          <a:xfrm>
            <a:off x="1600102" y="2897550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A72ADB4-D0A4-481B-9618-8BE67BBC8E0C}"/>
              </a:ext>
            </a:extLst>
          </p:cNvPr>
          <p:cNvSpPr/>
          <p:nvPr/>
        </p:nvSpPr>
        <p:spPr>
          <a:xfrm>
            <a:off x="3779912" y="2939017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802EA68-8980-421C-9E41-B9589E6BE504}"/>
              </a:ext>
            </a:extLst>
          </p:cNvPr>
          <p:cNvSpPr/>
          <p:nvPr/>
        </p:nvSpPr>
        <p:spPr>
          <a:xfrm>
            <a:off x="6732240" y="2921215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2F66B7E3-44BD-45AC-9EFC-83B3E4209246}"/>
              </a:ext>
            </a:extLst>
          </p:cNvPr>
          <p:cNvSpPr/>
          <p:nvPr/>
        </p:nvSpPr>
        <p:spPr>
          <a:xfrm>
            <a:off x="1600102" y="3383063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B13C786A-A92F-420A-AEC1-42F2FA62C371}"/>
              </a:ext>
            </a:extLst>
          </p:cNvPr>
          <p:cNvSpPr/>
          <p:nvPr/>
        </p:nvSpPr>
        <p:spPr>
          <a:xfrm>
            <a:off x="1898478" y="3383063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2A32B69-AF43-486F-823C-B64C321CBCBC}"/>
              </a:ext>
            </a:extLst>
          </p:cNvPr>
          <p:cNvSpPr/>
          <p:nvPr/>
        </p:nvSpPr>
        <p:spPr>
          <a:xfrm>
            <a:off x="6444208" y="3323058"/>
            <a:ext cx="144016" cy="20294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15C471AF-1911-4C7D-BB55-43DF09FD6D1E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6" t="25648" r="11171" b="16215"/>
          <a:stretch/>
        </p:blipFill>
        <p:spPr bwMode="auto">
          <a:xfrm>
            <a:off x="2843808" y="3861792"/>
            <a:ext cx="4552950" cy="2590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37AAE72-9EEF-4E64-A4C5-69989C6E5675}"/>
              </a:ext>
            </a:extLst>
          </p:cNvPr>
          <p:cNvSpPr/>
          <p:nvPr/>
        </p:nvSpPr>
        <p:spPr>
          <a:xfrm>
            <a:off x="611560" y="1268760"/>
            <a:ext cx="8229600" cy="2448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</a:rPr>
              <a:t>пересказ</a:t>
            </a:r>
          </a:p>
        </p:txBody>
      </p:sp>
    </p:spTree>
    <p:extLst>
      <p:ext uri="{BB962C8B-B14F-4D97-AF65-F5344CB8AC3E}">
        <p14:creationId xmlns:p14="http://schemas.microsoft.com/office/powerpoint/2010/main" val="12948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A133F2-E901-4994-8238-EA54522AB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Орфографическая подготовка. 3 часть</a:t>
            </a:r>
            <a:endParaRPr lang="ru-RU" sz="3200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44601FA4-7ECC-4CF8-B117-EC32FE02C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166019"/>
            <a:ext cx="8075240" cy="18309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    Из б</a:t>
            </a:r>
            <a:r>
              <a:rPr lang="ru-RU" sz="3600" b="1" dirty="0">
                <a:solidFill>
                  <a:srgbClr val="FF0000"/>
                </a:solidFill>
              </a:rPr>
              <a:t>е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резняка лось вышел только с </a:t>
            </a:r>
            <a:r>
              <a:rPr lang="ru-RU" sz="3600" b="1" dirty="0">
                <a:solidFill>
                  <a:srgbClr val="FF0000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дним рогом. Он медле</a:t>
            </a:r>
            <a:r>
              <a:rPr lang="ru-RU" sz="3600" b="1" dirty="0">
                <a:solidFill>
                  <a:srgbClr val="FF0000"/>
                </a:solidFill>
              </a:rPr>
              <a:t>нн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о пош</a:t>
            </a:r>
            <a:r>
              <a:rPr lang="ru-RU" sz="3600" b="1" dirty="0">
                <a:solidFill>
                  <a:srgbClr val="FF0000"/>
                </a:solidFill>
              </a:rPr>
              <a:t>ё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л в ч</a:t>
            </a:r>
            <a:r>
              <a:rPr lang="ru-RU" sz="3600" b="1" dirty="0">
                <a:solidFill>
                  <a:srgbClr val="FF0000"/>
                </a:solidFill>
              </a:rPr>
              <a:t>а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щ</a:t>
            </a:r>
            <a:r>
              <a:rPr lang="ru-RU" sz="3600" b="1" dirty="0">
                <a:solidFill>
                  <a:srgbClr val="FF0000"/>
                </a:solidFill>
              </a:rPr>
              <a:t>у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. Там он </a:t>
            </a:r>
            <a:r>
              <a:rPr lang="ru-RU" sz="3600" b="1" dirty="0">
                <a:solidFill>
                  <a:srgbClr val="FF0000"/>
                </a:solidFill>
              </a:rPr>
              <a:t>с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бросит и второй ро</a:t>
            </a:r>
            <a:r>
              <a:rPr lang="ru-RU" sz="3600" b="1" dirty="0">
                <a:solidFill>
                  <a:srgbClr val="FF0000"/>
                </a:solidFill>
              </a:rPr>
              <a:t>г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4D5F3-2DA3-4C02-8A18-FB834630227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412374"/>
            <a:ext cx="3756025" cy="2819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195736" y="1412776"/>
            <a:ext cx="216024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988840"/>
            <a:ext cx="216024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1988840"/>
            <a:ext cx="432048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64288" y="1916832"/>
            <a:ext cx="216024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2492896"/>
            <a:ext cx="216024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2499008"/>
            <a:ext cx="216024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491880" y="2499008"/>
            <a:ext cx="216024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668344" y="2502456"/>
            <a:ext cx="216024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87EE7E0-85D0-4626-9640-0C8AC95F8EFD}"/>
              </a:ext>
            </a:extLst>
          </p:cNvPr>
          <p:cNvSpPr/>
          <p:nvPr/>
        </p:nvSpPr>
        <p:spPr>
          <a:xfrm>
            <a:off x="467544" y="1268760"/>
            <a:ext cx="8229600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пересказ</a:t>
            </a:r>
          </a:p>
        </p:txBody>
      </p:sp>
    </p:spTree>
    <p:extLst>
      <p:ext uri="{BB962C8B-B14F-4D97-AF65-F5344CB8AC3E}">
        <p14:creationId xmlns:p14="http://schemas.microsoft.com/office/powerpoint/2010/main" val="424468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6" grpId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67E0ADC-B2BF-4919-ADB0-B400C7101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Орфографическая подготовка. 4 часть</a:t>
            </a:r>
            <a:endParaRPr lang="ru-RU" sz="3200" dirty="0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28236949-9C9B-47D1-B91A-91BDC482B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166019"/>
            <a:ext cx="8075240" cy="202012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    Каждый го</a:t>
            </a:r>
            <a:r>
              <a:rPr lang="ru-RU" sz="3600" b="1" dirty="0">
                <a:solidFill>
                  <a:srgbClr val="FF0000"/>
                </a:solidFill>
              </a:rPr>
              <a:t>д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лось </a:t>
            </a:r>
            <a:r>
              <a:rPr lang="ru-RU" sz="3600" b="1" dirty="0">
                <a:solidFill>
                  <a:srgbClr val="FF0000"/>
                </a:solidFill>
              </a:rPr>
              <a:t>с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брасывает свой т</a:t>
            </a:r>
            <a:r>
              <a:rPr lang="ru-RU" sz="3600" b="1" dirty="0">
                <a:solidFill>
                  <a:srgbClr val="FF0000"/>
                </a:solidFill>
              </a:rPr>
              <a:t>я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ж</a:t>
            </a:r>
            <a:r>
              <a:rPr lang="ru-RU" sz="3600" b="1" dirty="0">
                <a:solidFill>
                  <a:srgbClr val="FF0000"/>
                </a:solidFill>
              </a:rPr>
              <a:t>ё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лый г</a:t>
            </a:r>
            <a:r>
              <a:rPr lang="ru-RU" sz="3600" b="1" dirty="0">
                <a:solidFill>
                  <a:srgbClr val="FF0000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л</a:t>
            </a:r>
            <a:r>
              <a:rPr lang="ru-RU" sz="3600" b="1" dirty="0">
                <a:solidFill>
                  <a:srgbClr val="FF0000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вной убор. Недаром г</a:t>
            </a:r>
            <a:r>
              <a:rPr lang="ru-RU" sz="3600" b="1" dirty="0">
                <a:solidFill>
                  <a:srgbClr val="FF0000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sz="3600" b="1" dirty="0">
                <a:solidFill>
                  <a:srgbClr val="FF0000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рят: лось зимн</a:t>
            </a:r>
            <a:r>
              <a:rPr lang="ru-RU" sz="3600" b="1" dirty="0">
                <a:solidFill>
                  <a:srgbClr val="FF0000"/>
                </a:solidFill>
              </a:rPr>
              <a:t>юю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шапку л</a:t>
            </a:r>
            <a:r>
              <a:rPr lang="ru-RU" sz="3600" b="1" dirty="0">
                <a:solidFill>
                  <a:srgbClr val="FF0000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мает, с в</a:t>
            </a:r>
            <a:r>
              <a:rPr lang="ru-RU" sz="3600" b="1" dirty="0">
                <a:solidFill>
                  <a:srgbClr val="FF0000"/>
                </a:solidFill>
              </a:rPr>
              <a:t>е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сной зд</a:t>
            </a:r>
            <a:r>
              <a:rPr lang="ru-RU" sz="3600" b="1" dirty="0">
                <a:solidFill>
                  <a:srgbClr val="FF0000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ровае</a:t>
            </a:r>
            <a:r>
              <a:rPr lang="ru-RU" sz="3600" b="1" dirty="0">
                <a:solidFill>
                  <a:srgbClr val="FF0000"/>
                </a:solidFill>
              </a:rPr>
              <a:t>тся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3C89B29-70E7-438B-847E-4D6DE86C9960}"/>
              </a:ext>
            </a:extLst>
          </p:cNvPr>
          <p:cNvSpPr/>
          <p:nvPr/>
        </p:nvSpPr>
        <p:spPr>
          <a:xfrm>
            <a:off x="3275856" y="1318962"/>
            <a:ext cx="216024" cy="309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B6436F0-3E93-4486-951E-B189129D9836}"/>
              </a:ext>
            </a:extLst>
          </p:cNvPr>
          <p:cNvSpPr/>
          <p:nvPr/>
        </p:nvSpPr>
        <p:spPr>
          <a:xfrm>
            <a:off x="4541168" y="1318962"/>
            <a:ext cx="216024" cy="309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D094A36-EACE-49D0-B5DA-02685B84AAD6}"/>
              </a:ext>
            </a:extLst>
          </p:cNvPr>
          <p:cNvSpPr/>
          <p:nvPr/>
        </p:nvSpPr>
        <p:spPr>
          <a:xfrm>
            <a:off x="899592" y="1727561"/>
            <a:ext cx="216024" cy="309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91C1345-C794-4081-A468-BA1C791E3F4E}"/>
              </a:ext>
            </a:extLst>
          </p:cNvPr>
          <p:cNvSpPr/>
          <p:nvPr/>
        </p:nvSpPr>
        <p:spPr>
          <a:xfrm>
            <a:off x="1403648" y="1727561"/>
            <a:ext cx="216024" cy="309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413293A-7F87-4B83-8D19-FAA0BD812A8C}"/>
              </a:ext>
            </a:extLst>
          </p:cNvPr>
          <p:cNvSpPr/>
          <p:nvPr/>
        </p:nvSpPr>
        <p:spPr>
          <a:xfrm>
            <a:off x="2699792" y="1724509"/>
            <a:ext cx="216024" cy="309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92D1166-31D2-4FC6-8C23-31ECD9E77412}"/>
              </a:ext>
            </a:extLst>
          </p:cNvPr>
          <p:cNvSpPr/>
          <p:nvPr/>
        </p:nvSpPr>
        <p:spPr>
          <a:xfrm>
            <a:off x="3167844" y="1739339"/>
            <a:ext cx="216024" cy="309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F2DA28E-0681-4B71-B32E-A6670390A05E}"/>
              </a:ext>
            </a:extLst>
          </p:cNvPr>
          <p:cNvSpPr/>
          <p:nvPr/>
        </p:nvSpPr>
        <p:spPr>
          <a:xfrm>
            <a:off x="899592" y="2222690"/>
            <a:ext cx="216024" cy="309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81A0B5B-C70E-4BF2-B788-47CB18DCDA94}"/>
              </a:ext>
            </a:extLst>
          </p:cNvPr>
          <p:cNvSpPr/>
          <p:nvPr/>
        </p:nvSpPr>
        <p:spPr>
          <a:xfrm>
            <a:off x="1295636" y="2222690"/>
            <a:ext cx="216024" cy="309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40CE274-328C-418F-B7E8-E94A59F21FE0}"/>
              </a:ext>
            </a:extLst>
          </p:cNvPr>
          <p:cNvSpPr/>
          <p:nvPr/>
        </p:nvSpPr>
        <p:spPr>
          <a:xfrm>
            <a:off x="4325972" y="2252551"/>
            <a:ext cx="606068" cy="279977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BA52DF2-AD10-490B-8FBA-DE635AAFDFA9}"/>
              </a:ext>
            </a:extLst>
          </p:cNvPr>
          <p:cNvSpPr/>
          <p:nvPr/>
        </p:nvSpPr>
        <p:spPr>
          <a:xfrm>
            <a:off x="6660232" y="2218451"/>
            <a:ext cx="216024" cy="309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09444807-8828-4DED-8B20-86B5AC162FC6}"/>
              </a:ext>
            </a:extLst>
          </p:cNvPr>
          <p:cNvSpPr/>
          <p:nvPr/>
        </p:nvSpPr>
        <p:spPr>
          <a:xfrm>
            <a:off x="899592" y="2687295"/>
            <a:ext cx="216024" cy="309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D1BF64-ABB6-4310-AC48-71725347E661}"/>
              </a:ext>
            </a:extLst>
          </p:cNvPr>
          <p:cNvSpPr/>
          <p:nvPr/>
        </p:nvSpPr>
        <p:spPr>
          <a:xfrm>
            <a:off x="2483768" y="2670175"/>
            <a:ext cx="216024" cy="309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F54C911-BD90-4849-817B-D386566D07BB}"/>
              </a:ext>
            </a:extLst>
          </p:cNvPr>
          <p:cNvSpPr/>
          <p:nvPr/>
        </p:nvSpPr>
        <p:spPr>
          <a:xfrm>
            <a:off x="3760040" y="2638987"/>
            <a:ext cx="565931" cy="30983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3C3F366-22F9-4784-A4BE-AC17D413B8BC}"/>
              </a:ext>
            </a:extLst>
          </p:cNvPr>
          <p:cNvSpPr/>
          <p:nvPr/>
        </p:nvSpPr>
        <p:spPr>
          <a:xfrm>
            <a:off x="426368" y="1238314"/>
            <a:ext cx="8229600" cy="19687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</a:rPr>
              <a:t>пересказ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33B13014-799B-4AD5-BD0D-E7D15DF51A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068" y="3320120"/>
            <a:ext cx="4067944" cy="305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67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84E39C-731B-4854-8004-7AA26D649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+mn-lt"/>
              </a:rPr>
              <a:t>Запись текста (</a:t>
            </a:r>
            <a:r>
              <a:rPr lang="ru-RU" sz="2800" b="1" dirty="0">
                <a:solidFill>
                  <a:schemeClr val="tx2"/>
                </a:solidFill>
                <a:latin typeface="+mn-lt"/>
              </a:rPr>
              <a:t>выпишем глаголы</a:t>
            </a:r>
            <a:r>
              <a:rPr lang="ru-RU" sz="3600" b="1" dirty="0">
                <a:solidFill>
                  <a:schemeClr val="tx2"/>
                </a:solidFill>
                <a:latin typeface="+mn-lt"/>
              </a:rPr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1B32DF-7ED8-4A86-B1B5-87BAC35E0E41}"/>
              </a:ext>
            </a:extLst>
          </p:cNvPr>
          <p:cNvSpPr txBox="1"/>
          <p:nvPr/>
        </p:nvSpPr>
        <p:spPr>
          <a:xfrm>
            <a:off x="458376" y="9098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1. Лось на поляне.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E37EC2-212B-4666-8FE4-A7BCD8481BAB}"/>
              </a:ext>
            </a:extLst>
          </p:cNvPr>
          <p:cNvSpPr txBox="1"/>
          <p:nvPr/>
        </p:nvSpPr>
        <p:spPr>
          <a:xfrm>
            <a:off x="422851" y="2298015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2. Потерял один рог.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FB1CB4-2919-4D7A-B14A-CA7C3FD55D55}"/>
              </a:ext>
            </a:extLst>
          </p:cNvPr>
          <p:cNvSpPr txBox="1"/>
          <p:nvPr/>
        </p:nvSpPr>
        <p:spPr>
          <a:xfrm>
            <a:off x="430705" y="3652635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3. Потерял второй рог.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098D6D-221B-4F05-B2E6-608CE66E935D}"/>
              </a:ext>
            </a:extLst>
          </p:cNvPr>
          <p:cNvSpPr txBox="1"/>
          <p:nvPr/>
        </p:nvSpPr>
        <p:spPr>
          <a:xfrm>
            <a:off x="422851" y="4745192"/>
            <a:ext cx="5626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4. Зимнюю шапку ломает.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726E91-3CDD-42B1-A494-1DBECCC8412D}"/>
              </a:ext>
            </a:extLst>
          </p:cNvPr>
          <p:cNvSpPr txBox="1"/>
          <p:nvPr/>
        </p:nvSpPr>
        <p:spPr>
          <a:xfrm>
            <a:off x="422851" y="1438284"/>
            <a:ext cx="8435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Вышел, п</a:t>
            </a:r>
            <a:r>
              <a:rPr lang="ru-RU" sz="3200" b="1" dirty="0">
                <a:solidFill>
                  <a:srgbClr val="C0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стоял, ч</a:t>
            </a:r>
            <a:r>
              <a:rPr lang="ru-RU" sz="3200" b="1" dirty="0">
                <a:solidFill>
                  <a:srgbClr val="C00000"/>
                </a:solidFill>
              </a:rPr>
              <a:t>у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тко пр</a:t>
            </a:r>
            <a:r>
              <a:rPr lang="ru-RU" sz="3200" b="1" dirty="0">
                <a:solidFill>
                  <a:srgbClr val="C00000"/>
                </a:solidFill>
              </a:rPr>
              <a:t>и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слушался, з</a:t>
            </a:r>
            <a:r>
              <a:rPr lang="ru-RU" sz="3200" b="1" dirty="0">
                <a:solidFill>
                  <a:srgbClr val="C00000"/>
                </a:solidFill>
              </a:rPr>
              <a:t>а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шагал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9137DC-1EDE-4DE2-A196-291C37A82078}"/>
              </a:ext>
            </a:extLst>
          </p:cNvPr>
          <p:cNvSpPr txBox="1"/>
          <p:nvPr/>
        </p:nvSpPr>
        <p:spPr>
          <a:xfrm>
            <a:off x="411629" y="2728902"/>
            <a:ext cx="8435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Р</a:t>
            </a:r>
            <a:r>
              <a:rPr lang="ru-RU" sz="3200" b="1" dirty="0">
                <a:solidFill>
                  <a:srgbClr val="FF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сли, з</a:t>
            </a:r>
            <a:r>
              <a:rPr lang="ru-RU" sz="3200" b="1" dirty="0">
                <a:solidFill>
                  <a:srgbClr val="C00000"/>
                </a:solidFill>
              </a:rPr>
              <a:t>а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ш</a:t>
            </a:r>
            <a:r>
              <a:rPr lang="ru-RU" sz="3200" b="1" dirty="0">
                <a:solidFill>
                  <a:srgbClr val="C00000"/>
                </a:solidFill>
              </a:rPr>
              <a:t>а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гал, п</a:t>
            </a:r>
            <a:r>
              <a:rPr lang="ru-RU" sz="3200" b="1" dirty="0">
                <a:solidFill>
                  <a:srgbClr val="C0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матывал, х</a:t>
            </a:r>
            <a:r>
              <a:rPr lang="ru-RU" sz="3200" b="1" dirty="0">
                <a:solidFill>
                  <a:srgbClr val="C0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тел </a:t>
            </a:r>
            <a:r>
              <a:rPr lang="ru-RU" sz="3200" b="1" dirty="0">
                <a:solidFill>
                  <a:srgbClr val="C00000"/>
                </a:solidFill>
              </a:rPr>
              <a:t>с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бросить, не </a:t>
            </a:r>
            <a:r>
              <a:rPr lang="ru-RU" sz="3200" b="1" dirty="0">
                <a:solidFill>
                  <a:srgbClr val="C0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б</a:t>
            </a:r>
            <a:r>
              <a:rPr lang="ru-RU" sz="3200" b="1" dirty="0">
                <a:solidFill>
                  <a:srgbClr val="C0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ш</a:t>
            </a:r>
            <a:r>
              <a:rPr lang="ru-RU" sz="3200" b="1" dirty="0">
                <a:solidFill>
                  <a:srgbClr val="C00000"/>
                </a:solidFill>
              </a:rPr>
              <a:t>ё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л, п</a:t>
            </a:r>
            <a:r>
              <a:rPr lang="ru-RU" sz="3200" b="1" dirty="0">
                <a:solidFill>
                  <a:srgbClr val="C0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ле</a:t>
            </a:r>
            <a:r>
              <a:rPr lang="ru-RU" sz="3200" b="1" dirty="0">
                <a:solidFill>
                  <a:srgbClr val="C00000"/>
                </a:solidFill>
              </a:rPr>
              <a:t>з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3200" b="1" dirty="0">
                <a:solidFill>
                  <a:srgbClr val="C0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твалился и з</a:t>
            </a:r>
            <a:r>
              <a:rPr lang="ru-RU" sz="3200" b="1" dirty="0">
                <a:solidFill>
                  <a:srgbClr val="C00000"/>
                </a:solidFill>
              </a:rPr>
              <a:t>а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стрял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FC6583-063D-46B2-9A5F-005A4A9F9150}"/>
              </a:ext>
            </a:extLst>
          </p:cNvPr>
          <p:cNvSpPr txBox="1"/>
          <p:nvPr/>
        </p:nvSpPr>
        <p:spPr>
          <a:xfrm>
            <a:off x="422851" y="4192065"/>
            <a:ext cx="8435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Выш</a:t>
            </a:r>
            <a:r>
              <a:rPr lang="ru-RU" sz="3200" b="1" dirty="0">
                <a:solidFill>
                  <a:srgbClr val="C00000"/>
                </a:solidFill>
              </a:rPr>
              <a:t>е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л, п</a:t>
            </a:r>
            <a:r>
              <a:rPr lang="ru-RU" sz="3200" b="1" dirty="0">
                <a:solidFill>
                  <a:srgbClr val="C0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ш</a:t>
            </a:r>
            <a:r>
              <a:rPr lang="ru-RU" sz="3200" b="1" dirty="0">
                <a:solidFill>
                  <a:srgbClr val="C00000"/>
                </a:solidFill>
              </a:rPr>
              <a:t>ё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л, </a:t>
            </a:r>
            <a:r>
              <a:rPr lang="ru-RU" sz="3200" b="1" dirty="0">
                <a:solidFill>
                  <a:srgbClr val="C00000"/>
                </a:solidFill>
              </a:rPr>
              <a:t>с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бросит.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EB49-D433-42B5-AEAF-853B6506A963}"/>
              </a:ext>
            </a:extLst>
          </p:cNvPr>
          <p:cNvSpPr txBox="1"/>
          <p:nvPr/>
        </p:nvSpPr>
        <p:spPr>
          <a:xfrm>
            <a:off x="1619672" y="5299140"/>
            <a:ext cx="72272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С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брасывает, г</a:t>
            </a:r>
            <a:r>
              <a:rPr lang="ru-RU" sz="3200" b="1" dirty="0">
                <a:solidFill>
                  <a:srgbClr val="FF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ru-RU" sz="3200" b="1" dirty="0">
                <a:solidFill>
                  <a:srgbClr val="FF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рят, л</a:t>
            </a:r>
            <a:r>
              <a:rPr lang="ru-RU" sz="3200" b="1" dirty="0">
                <a:solidFill>
                  <a:srgbClr val="C0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мает, зд</a:t>
            </a:r>
            <a:r>
              <a:rPr lang="ru-RU" sz="3200" b="1" dirty="0">
                <a:solidFill>
                  <a:srgbClr val="C00000"/>
                </a:solidFill>
              </a:rPr>
              <a:t>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ровае</a:t>
            </a:r>
            <a:r>
              <a:rPr lang="ru-RU" sz="3200" b="1" dirty="0">
                <a:solidFill>
                  <a:srgbClr val="C00000"/>
                </a:solidFill>
              </a:rPr>
              <a:t>тся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488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FDA8D7-95B0-4CA1-9D9E-C0BEBC743B22}"/>
              </a:ext>
            </a:extLst>
          </p:cNvPr>
          <p:cNvSpPr txBox="1"/>
          <p:nvPr/>
        </p:nvSpPr>
        <p:spPr>
          <a:xfrm>
            <a:off x="2195736" y="1052736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Спасибо за работу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84F0B5-AC22-45A4-9580-39CE764C9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686845"/>
            <a:ext cx="2065036" cy="234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495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252536" y="1484784"/>
            <a:ext cx="60486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>
                <a:latin typeface="Times New Roman" pitchFamily="18" charset="0"/>
                <a:cs typeface="Arial" pitchFamily="34" charset="0"/>
              </a:rPr>
              <a:t>Шаблон презентации: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Сайт:</a:t>
            </a:r>
            <a:r>
              <a:rPr kumimoji="0" lang="ru-RU" sz="240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400" i="1" dirty="0">
                <a:latin typeface="Times New Roman" pitchFamily="18" charset="0"/>
                <a:cs typeface="Arial" pitchFamily="34" charset="0"/>
                <a:hlinkClick r:id="rId2"/>
              </a:rPr>
              <a:t>http://elenaranko.ucoz.ru/</a:t>
            </a:r>
            <a:r>
              <a:rPr lang="ru-RU" sz="2400" i="1" dirty="0">
                <a:latin typeface="Times New Roman" pitchFamily="18" charset="0"/>
                <a:cs typeface="Arial" pitchFamily="34" charset="0"/>
              </a:rPr>
              <a:t>   </a:t>
            </a:r>
            <a:endParaRPr kumimoji="0" lang="ru-RU" sz="24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473BD0-2948-4E05-986A-BD045895456B}"/>
              </a:ext>
            </a:extLst>
          </p:cNvPr>
          <p:cNvSpPr txBox="1"/>
          <p:nvPr/>
        </p:nvSpPr>
        <p:spPr>
          <a:xfrm>
            <a:off x="827584" y="2636912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Картинки:  </a:t>
            </a: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</a:rPr>
              <a:t>https://yandex.ru/search/?text=</a:t>
            </a:r>
            <a:r>
              <a:rPr lang="ru-RU" sz="2400" b="1" i="1" dirty="0" err="1">
                <a:solidFill>
                  <a:schemeClr val="accent2">
                    <a:lumMod val="50000"/>
                  </a:schemeClr>
                </a:solidFill>
              </a:rPr>
              <a:t>картинка+лося+для+детей+на+прозрачном+фоне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&amp;</a:t>
            </a:r>
            <a:r>
              <a:rPr lang="en-US" sz="2400" b="1" i="1" dirty="0" err="1">
                <a:solidFill>
                  <a:schemeClr val="accent2">
                    <a:lumMod val="50000"/>
                  </a:schemeClr>
                </a:solidFill>
              </a:rPr>
              <a:t>lr</a:t>
            </a:r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</a:rPr>
              <a:t>=20237&amp;clid=9403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CC1842-18FD-4364-8AEB-BA8074620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496233-8727-4942-8E6D-41C5560745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Развивать умения передавать содержание текста</a:t>
            </a:r>
          </a:p>
          <a:p>
            <a:r>
              <a:rPr lang="ru-RU" dirty="0"/>
              <a:t>Коллективно составлять план.</a:t>
            </a:r>
          </a:p>
          <a:p>
            <a:r>
              <a:rPr lang="ru-RU" dirty="0"/>
              <a:t>Писать слова с изученными орфограммами. </a:t>
            </a:r>
          </a:p>
        </p:txBody>
      </p:sp>
    </p:spTree>
    <p:extLst>
      <p:ext uri="{BB962C8B-B14F-4D97-AF65-F5344CB8AC3E}">
        <p14:creationId xmlns:p14="http://schemas.microsoft.com/office/powerpoint/2010/main" val="3428877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70E521-CB08-423E-96D3-44ABB4F54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latin typeface="+mn-lt"/>
              </a:rPr>
              <a:t>Отгадайте загадку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7ADBF2-D4BB-4AF8-89C3-89A738BE9F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5770984" cy="283691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600" dirty="0">
                <a:solidFill>
                  <a:schemeClr val="tx2">
                    <a:lumMod val="50000"/>
                  </a:schemeClr>
                </a:solidFill>
              </a:rPr>
              <a:t>Трав копытами касаясь,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dirty="0">
                <a:solidFill>
                  <a:schemeClr val="tx2">
                    <a:lumMod val="50000"/>
                  </a:schemeClr>
                </a:solidFill>
              </a:rPr>
              <a:t>Ходит по лесу красавец,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dirty="0">
                <a:solidFill>
                  <a:schemeClr val="tx2">
                    <a:lumMod val="50000"/>
                  </a:schemeClr>
                </a:solidFill>
              </a:rPr>
              <a:t>Ходит смело и легко,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dirty="0">
                <a:solidFill>
                  <a:schemeClr val="tx2">
                    <a:lumMod val="50000"/>
                  </a:schemeClr>
                </a:solidFill>
              </a:rPr>
              <a:t>Рога раскинув широко.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455B0B84-581A-404C-B76C-32184706AD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3091432" cy="2449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01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3221A9-D22D-4913-ADCF-16771ED01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Чтение текста </a:t>
            </a:r>
            <a:r>
              <a:rPr lang="ru-RU" sz="2200" dirty="0"/>
              <a:t>( учебник стр. 120) 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2F3CB8F-644A-4FE4-A36F-F61446E4824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24" y="531848"/>
            <a:ext cx="2065036" cy="234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66A6AB-51A4-4B19-B472-2BD0BB59A586}"/>
              </a:ext>
            </a:extLst>
          </p:cNvPr>
          <p:cNvSpPr txBox="1"/>
          <p:nvPr/>
        </p:nvSpPr>
        <p:spPr>
          <a:xfrm>
            <a:off x="2699792" y="980728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О ком он?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B9206D-DC34-4FED-A8DD-F18A759D9AAD}"/>
              </a:ext>
            </a:extLst>
          </p:cNvPr>
          <p:cNvSpPr txBox="1"/>
          <p:nvPr/>
        </p:nvSpPr>
        <p:spPr>
          <a:xfrm>
            <a:off x="1995604" y="1795528"/>
            <a:ext cx="6719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Как можно озаглавить текст?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5242F4-72B7-462E-B00A-D1A53373BBA4}"/>
              </a:ext>
            </a:extLst>
          </p:cNvPr>
          <p:cNvSpPr txBox="1"/>
          <p:nvPr/>
        </p:nvSpPr>
        <p:spPr>
          <a:xfrm>
            <a:off x="1932110" y="2438874"/>
            <a:ext cx="6143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Определите тему текста?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3E04B2-E416-416F-8B8A-F2621BDC02B7}"/>
              </a:ext>
            </a:extLst>
          </p:cNvPr>
          <p:cNvSpPr txBox="1"/>
          <p:nvPr/>
        </p:nvSpPr>
        <p:spPr>
          <a:xfrm>
            <a:off x="1995604" y="3027875"/>
            <a:ext cx="6356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Куда направлялся лось?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4AA8D9-4A17-4D54-8422-2147599966FF}"/>
              </a:ext>
            </a:extLst>
          </p:cNvPr>
          <p:cNvSpPr txBox="1"/>
          <p:nvPr/>
        </p:nvSpPr>
        <p:spPr>
          <a:xfrm>
            <a:off x="1973900" y="3623803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Как он вёл себя?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3D7506-FC93-4C62-B8FB-C6530F3B99A8}"/>
              </a:ext>
            </a:extLst>
          </p:cNvPr>
          <p:cNvSpPr txBox="1"/>
          <p:nvPr/>
        </p:nvSpPr>
        <p:spPr>
          <a:xfrm>
            <a:off x="1932110" y="4287619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Что сделал лось?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0BA03F-884B-4306-AC7B-01C65163075B}"/>
              </a:ext>
            </a:extLst>
          </p:cNvPr>
          <p:cNvSpPr txBox="1"/>
          <p:nvPr/>
        </p:nvSpPr>
        <p:spPr>
          <a:xfrm>
            <a:off x="2011558" y="4866062"/>
            <a:ext cx="6719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Что значит «зимнюю шапку ломает»?</a:t>
            </a:r>
          </a:p>
        </p:txBody>
      </p:sp>
    </p:spTree>
    <p:extLst>
      <p:ext uri="{BB962C8B-B14F-4D97-AF65-F5344CB8AC3E}">
        <p14:creationId xmlns:p14="http://schemas.microsoft.com/office/powerpoint/2010/main" val="4156189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E13FD5-F438-4C14-8A51-7781E2A79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74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+mn-lt"/>
              </a:rPr>
              <a:t>Работа по частям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01BA30-9FA0-4F21-9B7E-ED6A3C37B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166019"/>
            <a:ext cx="8075240" cy="26950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    На лесную поляну вышел огромный лось. Он постоял и чутко прислушался. А потом зашагал по краю полянки.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21D268-32F6-415F-9E42-FC7AF2A6B4D1}"/>
              </a:ext>
            </a:extLst>
          </p:cNvPr>
          <p:cNvSpPr txBox="1"/>
          <p:nvPr/>
        </p:nvSpPr>
        <p:spPr>
          <a:xfrm>
            <a:off x="827584" y="3678338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О чём говориться в этой части?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F8BDB3-D481-44AA-91A8-424B7DD10BA2}"/>
              </a:ext>
            </a:extLst>
          </p:cNvPr>
          <p:cNvSpPr txBox="1"/>
          <p:nvPr/>
        </p:nvSpPr>
        <p:spPr>
          <a:xfrm>
            <a:off x="827584" y="4293096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Как можно озаглавить эту часть?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102B62-C657-498C-8B26-09655CD56FFF}"/>
              </a:ext>
            </a:extLst>
          </p:cNvPr>
          <p:cNvSpPr txBox="1"/>
          <p:nvPr/>
        </p:nvSpPr>
        <p:spPr>
          <a:xfrm>
            <a:off x="3059832" y="5157192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1. Лось на поляне</a:t>
            </a:r>
          </a:p>
        </p:txBody>
      </p:sp>
    </p:spTree>
    <p:extLst>
      <p:ext uri="{BB962C8B-B14F-4D97-AF65-F5344CB8AC3E}">
        <p14:creationId xmlns:p14="http://schemas.microsoft.com/office/powerpoint/2010/main" val="248596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E13FD5-F438-4C14-8A51-7781E2A79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74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+mn-lt"/>
              </a:rPr>
              <a:t>Работа по частям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01BA30-9FA0-4F21-9B7E-ED6A3C37B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166019"/>
            <a:ext cx="8075240" cy="269502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    Впереди росли толстые  берёзы. Лось зашагал к ним. Он странно поматывал головой, будто хотел что-то сбросить. Лесной великан не обошёл берёзы, а полез между стволами. Один рог у него вдруг отвалился и застрял в ветвях.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21D268-32F6-415F-9E42-FC7AF2A6B4D1}"/>
              </a:ext>
            </a:extLst>
          </p:cNvPr>
          <p:cNvSpPr txBox="1"/>
          <p:nvPr/>
        </p:nvSpPr>
        <p:spPr>
          <a:xfrm>
            <a:off x="899592" y="3739618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О чём говориться в этой части?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F8BDB3-D481-44AA-91A8-424B7DD10BA2}"/>
              </a:ext>
            </a:extLst>
          </p:cNvPr>
          <p:cNvSpPr txBox="1"/>
          <p:nvPr/>
        </p:nvSpPr>
        <p:spPr>
          <a:xfrm>
            <a:off x="827584" y="4293096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Как можно озаглавить эту часть?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102B62-C657-498C-8B26-09655CD56FFF}"/>
              </a:ext>
            </a:extLst>
          </p:cNvPr>
          <p:cNvSpPr txBox="1"/>
          <p:nvPr/>
        </p:nvSpPr>
        <p:spPr>
          <a:xfrm>
            <a:off x="3059832" y="5157192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2. Потерял один рог.</a:t>
            </a:r>
          </a:p>
        </p:txBody>
      </p:sp>
    </p:spTree>
    <p:extLst>
      <p:ext uri="{BB962C8B-B14F-4D97-AF65-F5344CB8AC3E}">
        <p14:creationId xmlns:p14="http://schemas.microsoft.com/office/powerpoint/2010/main" val="352560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E13FD5-F438-4C14-8A51-7781E2A79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74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+mn-lt"/>
              </a:rPr>
              <a:t>Работа по частям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01BA30-9FA0-4F21-9B7E-ED6A3C37B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166019"/>
            <a:ext cx="8075240" cy="20201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    Из березняка лось вышел только с одним рогом. Он медленно пошёл в чащу. Там он сбросит и второй рог.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21D268-32F6-415F-9E42-FC7AF2A6B4D1}"/>
              </a:ext>
            </a:extLst>
          </p:cNvPr>
          <p:cNvSpPr txBox="1"/>
          <p:nvPr/>
        </p:nvSpPr>
        <p:spPr>
          <a:xfrm>
            <a:off x="827584" y="3379473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О чём говориться в этой части?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F8BDB3-D481-44AA-91A8-424B7DD10BA2}"/>
              </a:ext>
            </a:extLst>
          </p:cNvPr>
          <p:cNvSpPr txBox="1"/>
          <p:nvPr/>
        </p:nvSpPr>
        <p:spPr>
          <a:xfrm>
            <a:off x="755576" y="3964248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Как можно озаглавить эту часть?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102B62-C657-498C-8B26-09655CD56FFF}"/>
              </a:ext>
            </a:extLst>
          </p:cNvPr>
          <p:cNvSpPr txBox="1"/>
          <p:nvPr/>
        </p:nvSpPr>
        <p:spPr>
          <a:xfrm>
            <a:off x="3059832" y="5157192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3. Потерял второй рог.</a:t>
            </a:r>
          </a:p>
        </p:txBody>
      </p:sp>
    </p:spTree>
    <p:extLst>
      <p:ext uri="{BB962C8B-B14F-4D97-AF65-F5344CB8AC3E}">
        <p14:creationId xmlns:p14="http://schemas.microsoft.com/office/powerpoint/2010/main" val="148328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E13FD5-F438-4C14-8A51-7781E2A79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74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+mn-lt"/>
              </a:rPr>
              <a:t>Работа по частям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01BA30-9FA0-4F21-9B7E-ED6A3C37B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166019"/>
            <a:ext cx="8075240" cy="202012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    Каждый год лось сбрасывает свой тяжёлый головной убор. Недаром говорят: лось зимнюю шапку ломает, с весной здоровается.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21D268-32F6-415F-9E42-FC7AF2A6B4D1}"/>
              </a:ext>
            </a:extLst>
          </p:cNvPr>
          <p:cNvSpPr txBox="1"/>
          <p:nvPr/>
        </p:nvSpPr>
        <p:spPr>
          <a:xfrm>
            <a:off x="827584" y="3379473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О чём говориться в этой части?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F8BDB3-D481-44AA-91A8-424B7DD10BA2}"/>
              </a:ext>
            </a:extLst>
          </p:cNvPr>
          <p:cNvSpPr txBox="1"/>
          <p:nvPr/>
        </p:nvSpPr>
        <p:spPr>
          <a:xfrm>
            <a:off x="755576" y="3964248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Как можно озаглавить эту часть?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102B62-C657-498C-8B26-09655CD56FFF}"/>
              </a:ext>
            </a:extLst>
          </p:cNvPr>
          <p:cNvSpPr txBox="1"/>
          <p:nvPr/>
        </p:nvSpPr>
        <p:spPr>
          <a:xfrm>
            <a:off x="3059832" y="5157192"/>
            <a:ext cx="5626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4. Зимнюю шапку ломает.</a:t>
            </a:r>
          </a:p>
        </p:txBody>
      </p:sp>
    </p:spTree>
    <p:extLst>
      <p:ext uri="{BB962C8B-B14F-4D97-AF65-F5344CB8AC3E}">
        <p14:creationId xmlns:p14="http://schemas.microsoft.com/office/powerpoint/2010/main" val="368642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27A326-B078-4E1B-BAC2-ECF0221EF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Орфографическая подготовка. 1 часть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4D75E791-137E-45C0-B30A-4AD6126ED9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920" y="1407443"/>
            <a:ext cx="7920880" cy="197494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     На л</a:t>
            </a:r>
            <a:r>
              <a:rPr lang="ru-RU" sz="3600" b="1" dirty="0">
                <a:solidFill>
                  <a:schemeClr val="accent2"/>
                </a:solidFill>
              </a:rPr>
              <a:t>е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сную п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ляну вышел 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громный лось. Он п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стоял и ч</a:t>
            </a:r>
            <a:r>
              <a:rPr lang="ru-RU" sz="3600" b="1" dirty="0">
                <a:solidFill>
                  <a:schemeClr val="accent2"/>
                </a:solidFill>
              </a:rPr>
              <a:t>у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тко прислушался. А п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том з</a:t>
            </a:r>
            <a:r>
              <a:rPr lang="ru-RU" sz="3600" b="1" dirty="0">
                <a:solidFill>
                  <a:schemeClr val="accent2"/>
                </a:solidFill>
              </a:rPr>
              <a:t>а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шагал по краю п</a:t>
            </a:r>
            <a:r>
              <a:rPr lang="ru-RU" sz="3600" b="1" dirty="0">
                <a:solidFill>
                  <a:schemeClr val="accent2"/>
                </a:solidFill>
              </a:rPr>
              <a:t>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лянки.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7FEA424-2A19-4DC5-A799-85004279DA91}"/>
              </a:ext>
            </a:extLst>
          </p:cNvPr>
          <p:cNvSpPr/>
          <p:nvPr/>
        </p:nvSpPr>
        <p:spPr>
          <a:xfrm>
            <a:off x="2267744" y="1628800"/>
            <a:ext cx="185732" cy="24142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A4BFA72-6DD8-456A-B234-5A1475CE84B5}"/>
              </a:ext>
            </a:extLst>
          </p:cNvPr>
          <p:cNvSpPr/>
          <p:nvPr/>
        </p:nvSpPr>
        <p:spPr>
          <a:xfrm>
            <a:off x="3769568" y="1628799"/>
            <a:ext cx="185732" cy="24142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24367CD-7875-4D9F-987F-DEA2B61368B9}"/>
              </a:ext>
            </a:extLst>
          </p:cNvPr>
          <p:cNvSpPr/>
          <p:nvPr/>
        </p:nvSpPr>
        <p:spPr>
          <a:xfrm>
            <a:off x="6440153" y="1628799"/>
            <a:ext cx="185732" cy="24142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56BD644-D029-48BE-8CDA-E5D3172941DE}"/>
              </a:ext>
            </a:extLst>
          </p:cNvPr>
          <p:cNvSpPr/>
          <p:nvPr/>
        </p:nvSpPr>
        <p:spPr>
          <a:xfrm>
            <a:off x="2843808" y="2153494"/>
            <a:ext cx="185732" cy="24142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612699F-B138-4DAD-93E5-B0A255EE5C8F}"/>
              </a:ext>
            </a:extLst>
          </p:cNvPr>
          <p:cNvSpPr/>
          <p:nvPr/>
        </p:nvSpPr>
        <p:spPr>
          <a:xfrm>
            <a:off x="4818316" y="2152713"/>
            <a:ext cx="185732" cy="24142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95E77FE-6007-4DB7-8F66-A098BB9A5186}"/>
              </a:ext>
            </a:extLst>
          </p:cNvPr>
          <p:cNvSpPr/>
          <p:nvPr/>
        </p:nvSpPr>
        <p:spPr>
          <a:xfrm>
            <a:off x="1505948" y="2636912"/>
            <a:ext cx="185732" cy="24142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44FCC8B-7034-4B11-9AAD-12042A260A38}"/>
              </a:ext>
            </a:extLst>
          </p:cNvPr>
          <p:cNvSpPr/>
          <p:nvPr/>
        </p:nvSpPr>
        <p:spPr>
          <a:xfrm>
            <a:off x="2658076" y="2622063"/>
            <a:ext cx="185732" cy="24142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AC400E9-4E00-4498-BA89-0E445F2B05CB}"/>
              </a:ext>
            </a:extLst>
          </p:cNvPr>
          <p:cNvSpPr/>
          <p:nvPr/>
        </p:nvSpPr>
        <p:spPr>
          <a:xfrm>
            <a:off x="6114462" y="2622062"/>
            <a:ext cx="185732" cy="24142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530C66F-87B9-485C-85F3-F03129ED4709}"/>
              </a:ext>
            </a:extLst>
          </p:cNvPr>
          <p:cNvSpPr/>
          <p:nvPr/>
        </p:nvSpPr>
        <p:spPr>
          <a:xfrm>
            <a:off x="611560" y="1268760"/>
            <a:ext cx="8229600" cy="19749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пересказ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AA63F5A-69BE-4872-972C-761CD6C3B2A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470855"/>
            <a:ext cx="5574421" cy="3015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2A451E2E-5EE2-4807-84A9-4099747CB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158" y="3803881"/>
            <a:ext cx="2065036" cy="234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11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4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540</Words>
  <Application>Microsoft Office PowerPoint</Application>
  <PresentationFormat>Экран (4:3)</PresentationFormat>
  <Paragraphs>67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Times New Roman</vt:lpstr>
      <vt:lpstr>Тема Office</vt:lpstr>
      <vt:lpstr>Презентация PowerPoint</vt:lpstr>
      <vt:lpstr>Цель</vt:lpstr>
      <vt:lpstr>Отгадайте загадку</vt:lpstr>
      <vt:lpstr>Чтение текста ( учебник стр. 120) </vt:lpstr>
      <vt:lpstr>Работа по частям</vt:lpstr>
      <vt:lpstr>Работа по частям</vt:lpstr>
      <vt:lpstr>Работа по частям</vt:lpstr>
      <vt:lpstr>Работа по частям</vt:lpstr>
      <vt:lpstr>Орфографическая подготовка. 1 часть</vt:lpstr>
      <vt:lpstr>Орфографическая подготовка. 2 часть</vt:lpstr>
      <vt:lpstr>Орфографическая подготовка. 3 часть</vt:lpstr>
      <vt:lpstr>Орфографическая подготовка. 4 часть</vt:lpstr>
      <vt:lpstr>Запись текста (выпишем глаголы)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10</cp:revision>
  <dcterms:created xsi:type="dcterms:W3CDTF">2013-08-18T05:10:05Z</dcterms:created>
  <dcterms:modified xsi:type="dcterms:W3CDTF">2022-05-01T09:30:03Z</dcterms:modified>
</cp:coreProperties>
</file>