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62" r:id="rId13"/>
    <p:sldId id="292" r:id="rId14"/>
    <p:sldId id="270" r:id="rId15"/>
    <p:sldId id="276" r:id="rId16"/>
    <p:sldId id="293" r:id="rId17"/>
    <p:sldId id="294" r:id="rId18"/>
    <p:sldId id="295" r:id="rId19"/>
    <p:sldId id="277" r:id="rId20"/>
    <p:sldId id="302" r:id="rId21"/>
    <p:sldId id="279" r:id="rId22"/>
    <p:sldId id="296" r:id="rId23"/>
    <p:sldId id="297" r:id="rId24"/>
    <p:sldId id="298" r:id="rId25"/>
    <p:sldId id="299" r:id="rId26"/>
    <p:sldId id="301" r:id="rId27"/>
    <p:sldId id="30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2DC13-0F8F-4438-BF58-1142ACA20A04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B2E1F-87E5-41C8-A2BA-FF2250BF7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499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3D7486-06A5-4E54-BB1F-7953AD54EE8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4C0C27-7DDA-4573-B137-23AD4448B61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FC000"/>
            </a:gs>
            <a:gs pos="100000">
              <a:srgbClr val="D1C39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626C3-FD99-40E8-99D7-4762A18FF309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E16E8-AF53-454C-B278-A68BD04E4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8;&#1072;&#1080;&#1085;&#1089;&#1090;&#1074;&#1086;%20&#1087;&#1088;&#1080;&#1095;&#1072;&#1089;&#1090;&#1080;&#1103;%2013.04.2016\&#1050;&#1086;&#1083;&#1086;&#1082;&#1086;&#1083;&#1100;&#1085;&#1099;&#1081;%20&#1079;&#1074;&#1086;&#1085;%20&#8211;%20&#1042;%20&#1086;&#1078;&#1080;&#1076;&#1072;&#1085;&#1080;&#1080;%20&#1095;&#1091;&#1076;&#1072;%20(www.petamusic.ru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64;&#1082;&#1086;&#1083;&#1072;\&#1060;&#1080;&#1079;&#1084;&#1080;&#1085;&#1091;&#1090;&#1082;&#1080;\&#1060;&#1080;&#1079;&#1084;&#1080;&#1085;&#1091;&#1090;&#1082;&#1080;\&#1052;&#1072;&#1083;&#1100;&#1095;&#1080;&#1082;%201.41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548680"/>
            <a:ext cx="6215106" cy="602359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Да! С нами Бог, — не там, в шатре лазурном,</a:t>
            </a:r>
            <a:b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Не за пределами бесчисленных миров,</a:t>
            </a:r>
            <a:b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Не в злом огне и не в дыханье бурном,</a:t>
            </a:r>
            <a:b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И не в уснувшей  памяти веков.</a:t>
            </a:r>
            <a:b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 </a:t>
            </a:r>
            <a:b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Он здесь, теперь — средь суеты случайной,</a:t>
            </a:r>
            <a:b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В потоке шумном жизненных тревог.</a:t>
            </a:r>
            <a:b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Владеешь ты </a:t>
            </a:r>
            <a:r>
              <a:rPr lang="ru-RU" sz="1800" b="1" dirty="0" err="1" smtClean="0">
                <a:solidFill>
                  <a:srgbClr val="FFC000"/>
                </a:solidFill>
                <a:latin typeface="Arial Black" pitchFamily="34" charset="0"/>
              </a:rPr>
              <a:t>всерадостною</a:t>
            </a: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 </a:t>
            </a: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тайной:</a:t>
            </a:r>
            <a:b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  <a:t>Бессильно зло; мы вечны; с нами Бог.</a:t>
            </a:r>
            <a:br>
              <a:rPr lang="ru-RU" sz="1800" b="1" dirty="0" smtClean="0">
                <a:solidFill>
                  <a:srgbClr val="FFC000"/>
                </a:solidFill>
                <a:latin typeface="Arial Black" pitchFamily="34" charset="0"/>
              </a:rPr>
            </a:br>
            <a:endParaRPr lang="ru-RU" sz="1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06260" y="3714752"/>
            <a:ext cx="45719" cy="386728"/>
          </a:xfrm>
        </p:spPr>
        <p:txBody>
          <a:bodyPr>
            <a:normAutofit fontScale="40000" lnSpcReduction="2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endParaRPr lang="ru-RU" sz="6000" b="1" dirty="0">
              <a:solidFill>
                <a:srgbClr val="FFC000"/>
              </a:solidFill>
            </a:endParaRPr>
          </a:p>
        </p:txBody>
      </p:sp>
      <p:sp>
        <p:nvSpPr>
          <p:cNvPr id="4" name="Подзаголовок 4"/>
          <p:cNvSpPr>
            <a:spLocks noGrp="1"/>
          </p:cNvSpPr>
          <p:nvPr/>
        </p:nvSpPr>
        <p:spPr>
          <a:xfrm>
            <a:off x="4359960" y="4352172"/>
            <a:ext cx="4784040" cy="2259632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2800" dirty="0">
              <a:solidFill>
                <a:srgbClr val="FFC000"/>
              </a:solidFill>
            </a:endParaRPr>
          </a:p>
        </p:txBody>
      </p:sp>
      <p:pic>
        <p:nvPicPr>
          <p:cNvPr id="5" name="Колокольный звон – В ожидании чуда (www.peta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807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/>
            </a:r>
            <a:br>
              <a:rPr lang="ru-RU" sz="6600" b="1" dirty="0" smtClean="0">
                <a:solidFill>
                  <a:srgbClr val="C0000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Соборование (елеосвящение)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600200"/>
            <a:ext cx="4543428" cy="4525963"/>
          </a:xfrm>
        </p:spPr>
        <p:txBody>
          <a:bodyPr/>
          <a:lstStyle/>
          <a:p>
            <a:pPr algn="ctr"/>
            <a:endParaRPr lang="ru-RU" dirty="0" smtClean="0">
              <a:solidFill>
                <a:srgbClr val="00B050"/>
              </a:solidFill>
            </a:endParaRPr>
          </a:p>
          <a:p>
            <a:pPr algn="ctr"/>
            <a:endParaRPr lang="ru-RU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</a:rPr>
              <a:t>Через это таинство человек исцеляется от болезней</a:t>
            </a:r>
            <a:r>
              <a:rPr lang="ru-RU" sz="3200" dirty="0" smtClean="0">
                <a:solidFill>
                  <a:srgbClr val="00B050"/>
                </a:solidFill>
              </a:rPr>
              <a:t>.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9218" name="Picture 2" descr="C:\Users\user\Desktop\презентация по орксэ\communion-of-dying.jpg!Blo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28868"/>
            <a:ext cx="3257544" cy="36644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Таинство священства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К этому таинству приступают только мужчины. В нем они получают право совершать все другие таинства.</a:t>
            </a:r>
          </a:p>
          <a:p>
            <a:endParaRPr lang="ru-RU" dirty="0"/>
          </a:p>
        </p:txBody>
      </p:sp>
      <p:pic>
        <p:nvPicPr>
          <p:cNvPr id="10242" name="Picture 2" descr="C:\Users\user\Desktop\презентация по орксэ\svyasch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214554"/>
            <a:ext cx="3757610" cy="39507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Вопросы урока: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28596" y="1600200"/>
            <a:ext cx="8258204" cy="4525963"/>
          </a:xfrm>
        </p:spPr>
        <p:txBody>
          <a:bodyPr/>
          <a:lstStyle/>
          <a:p>
            <a:r>
              <a:rPr lang="ru-RU" sz="3200" dirty="0" smtClean="0">
                <a:solidFill>
                  <a:srgbClr val="00B050"/>
                </a:solidFill>
              </a:rPr>
              <a:t>Как Христос передал себя ученикам?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Что такое Причастие?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Что такое литургия?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80628"/>
            <a:ext cx="5572164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094663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Тайная вечеря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425636"/>
            <a:ext cx="7000923" cy="4976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0" y="285728"/>
            <a:ext cx="9144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 smtClean="0">
                <a:solidFill>
                  <a:srgbClr val="C00000"/>
                </a:solidFill>
              </a:rPr>
              <a:t>Омывание</a:t>
            </a:r>
            <a:r>
              <a:rPr lang="ru-RU" sz="6600" b="1" dirty="0" smtClean="0">
                <a:solidFill>
                  <a:srgbClr val="C00000"/>
                </a:solidFill>
              </a:rPr>
              <a:t> ног </a:t>
            </a:r>
            <a:endParaRPr lang="ru-RU" sz="66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138" y="1357298"/>
            <a:ext cx="6472696" cy="478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1"/>
            <a:ext cx="8880986" cy="6660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531867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8808979" cy="6606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626934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08978" cy="6606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549601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71473" y="692150"/>
            <a:ext cx="814393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C00000"/>
                </a:solidFill>
                <a:latin typeface="+mj-lt"/>
              </a:rPr>
              <a:t>В православных храмах Причастие - это особое действие, которое ведёт людей ко Христу, совершающееся учениками апостолов – священниками -  во время божественной литургии.</a:t>
            </a:r>
            <a:endParaRPr lang="ru-RU" sz="4400" b="1" dirty="0">
              <a:solidFill>
                <a:srgbClr val="C000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143008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>
                <a:solidFill>
                  <a:srgbClr val="FF0000"/>
                </a:solidFill>
              </a:rPr>
              <a:t>Тайна</a:t>
            </a:r>
            <a:endParaRPr lang="ru-RU" sz="7300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1. То, что намеренно скрывается от других; секрет.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2. То, что еще не известно, не стало доступным познанию.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альчик 1.4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24" y="642918"/>
            <a:ext cx="7429552" cy="557216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79"/>
            <a:ext cx="8880987" cy="6660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784976" cy="658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574572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Для того, чтобы причаститься: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rgbClr val="00B050"/>
                </a:solidFill>
              </a:rPr>
              <a:t>необходимо, как минимум, три дня попоститься, почаще бывать в храме на службах,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B050"/>
                </a:solidFill>
              </a:rPr>
              <a:t> накануне Причастия вечером обязательно прийти в храм на вечернее богослужение и исповедаться в грехах,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B050"/>
                </a:solidFill>
              </a:rPr>
              <a:t> в  день Причастия ничего не есть и не пить. С утра прийти в храм и во время Литургии благоговейно подойти к святой чаше, вспоминая Смерть и Воскресение Христа. По окончании Литургии благодарить Бога и выйти в мир творить добрые дела.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презентация по орксэ\tainstvo-prichashheniya-300x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3672408" cy="3071834"/>
          </a:xfrm>
          <a:prstGeom prst="rect">
            <a:avLst/>
          </a:prstGeom>
          <a:noFill/>
        </p:spPr>
      </p:pic>
      <p:pic>
        <p:nvPicPr>
          <p:cNvPr id="4" name="Picture 2" descr="C:\Users\user\Desktop\fotor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28605"/>
            <a:ext cx="4032448" cy="3071833"/>
          </a:xfrm>
          <a:prstGeom prst="rect">
            <a:avLst/>
          </a:prstGeom>
          <a:noFill/>
        </p:spPr>
      </p:pic>
      <p:pic>
        <p:nvPicPr>
          <p:cNvPr id="5" name="Picture 2" descr="C:\Users\user\Desktop\fotor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571876"/>
            <a:ext cx="4038600" cy="3071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6168491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Вопросы урока: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28596" y="1600200"/>
            <a:ext cx="8258204" cy="4525963"/>
          </a:xfrm>
        </p:spPr>
        <p:txBody>
          <a:bodyPr/>
          <a:lstStyle/>
          <a:p>
            <a:r>
              <a:rPr lang="ru-RU" sz="3200" dirty="0" smtClean="0">
                <a:solidFill>
                  <a:srgbClr val="00B050"/>
                </a:solidFill>
              </a:rPr>
              <a:t>Как Христос передал себя ученикам?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Что такое Причастие?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Что такое литургия?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Домашнее задание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- Подготовить сообщение о любом Таинстве церкви (кроме Причастия)</a:t>
            </a: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- Подготовить презентацию о любом Таинстве церкви (кроме Причастия)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11760" y="3573016"/>
            <a:ext cx="6400800" cy="3024336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Презентацию подготовила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учитель ОПК, ОРКСЭ и ОДНКНР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МКОУ «Лебедевская ООШ»</a:t>
            </a:r>
          </a:p>
          <a:p>
            <a:pPr algn="r"/>
            <a:r>
              <a:rPr lang="ru-RU" b="1" dirty="0" err="1" smtClean="0">
                <a:solidFill>
                  <a:srgbClr val="C00000"/>
                </a:solidFill>
              </a:rPr>
              <a:t>Будникова</a:t>
            </a:r>
            <a:r>
              <a:rPr lang="ru-RU" b="1" dirty="0" smtClean="0">
                <a:solidFill>
                  <a:srgbClr val="C00000"/>
                </a:solidFill>
              </a:rPr>
              <a:t> Яна Владимировна</a:t>
            </a:r>
          </a:p>
          <a:p>
            <a:pPr algn="r"/>
            <a:r>
              <a:rPr lang="ru-RU" dirty="0" smtClean="0"/>
              <a:t> 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93104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Что такое Таинства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4043362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		</a:t>
            </a:r>
            <a:r>
              <a:rPr lang="ru-RU" sz="4400" b="1" dirty="0" smtClean="0">
                <a:solidFill>
                  <a:srgbClr val="00B050"/>
                </a:solidFill>
              </a:rPr>
              <a:t>Таинства</a:t>
            </a:r>
            <a:r>
              <a:rPr lang="ru-RU" b="1" dirty="0" smtClean="0">
                <a:solidFill>
                  <a:srgbClr val="00B050"/>
                </a:solidFill>
              </a:rPr>
              <a:t> — священные действия, через которые верующие получают божественную благодать. Чтобы таинство произошло, необходимо соблюдать два условия. Во-первых, таинство должно совершаться законно поставленным священником при соблюдении всех правил его совершения. Во-вторых, христианин должен быть внутренне готов к принятию таинства. </a:t>
            </a:r>
          </a:p>
          <a:p>
            <a:endParaRPr lang="ru-RU" dirty="0"/>
          </a:p>
        </p:txBody>
      </p:sp>
      <p:pic>
        <p:nvPicPr>
          <p:cNvPr id="6" name="Picture 2" descr="C:\Users\user\Desktop\презентация по орксэ\photo11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844824"/>
            <a:ext cx="4038600" cy="410445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Семь таинств Православной церкви: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Крещение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Миропомазание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Таинство брака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Покаяние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Причащение (евхаристия)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Соборование (елеосвящение)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Таинство священства</a:t>
            </a: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Крещение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user\Desktop\презентация по орксэ\0011-013-Tainstvo-kreschenij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1700808"/>
            <a:ext cx="3645471" cy="4433888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Через это таинство человек становится христианином.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Миропомазание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Через это таинство человек присоединяется к Церкви.</a:t>
            </a:r>
          </a:p>
          <a:p>
            <a:endParaRPr lang="ru-RU" dirty="0"/>
          </a:p>
        </p:txBody>
      </p:sp>
      <p:pic>
        <p:nvPicPr>
          <p:cNvPr id="5122" name="Picture 2" descr="C:\Users\user\Desktop\презентация по орксэ\phoca_thumb_l_k 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916832"/>
            <a:ext cx="4172272" cy="42484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Таинство брака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В этом таинстве мужчина и женщина получают благословение на семейную жизнь</a:t>
            </a:r>
            <a:r>
              <a:rPr lang="ru-RU" sz="3200" dirty="0" smtClean="0">
                <a:solidFill>
                  <a:srgbClr val="00B050"/>
                </a:solidFill>
              </a:rPr>
              <a:t>.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6146" name="Picture 2" descr="C:\Users\user\Desktop\презентация по орксэ\0a121f9f1656175c02afc6696a4e2abc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772816"/>
            <a:ext cx="4330824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Покаяние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</a:rPr>
              <a:t>В этом таинстве христиане очищают  себя от свершенных грехов.</a:t>
            </a:r>
          </a:p>
          <a:p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user\Desktop\презентация по орксэ\16070.metanoi_3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714488"/>
            <a:ext cx="3380234" cy="43243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Причащение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B050"/>
                </a:solidFill>
              </a:rPr>
              <a:t>В этом таинстве христиане под видом хлеба и вина принимают в себя Самого Бога Иисуса Христа.</a:t>
            </a:r>
          </a:p>
          <a:p>
            <a:pPr>
              <a:buNone/>
            </a:pP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user\Desktop\презентация по орксэ\tainstvo-prichashheniya-300x2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928802"/>
            <a:ext cx="3388936" cy="423650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</TotalTime>
  <Words>343</Words>
  <Application>Microsoft Office PowerPoint</Application>
  <PresentationFormat>Экран (4:3)</PresentationFormat>
  <Paragraphs>56</Paragraphs>
  <Slides>27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Да! С нами Бог, — не там, в шатре лазурном, Не за пределами бесчисленных миров, Не в злом огне и не в дыханье бурном, И не в уснувшей  памяти веков.   Он здесь, теперь — средь суеты случайной, В потоке шумном жизненных тревог. Владеешь ты всерадостною тайной: Бессильно зло; мы вечны; с нами Бог. </vt:lpstr>
      <vt:lpstr>Тайна</vt:lpstr>
      <vt:lpstr>Что такое Таинства</vt:lpstr>
      <vt:lpstr>Семь таинств Православной церкви:</vt:lpstr>
      <vt:lpstr>Крещение</vt:lpstr>
      <vt:lpstr>Миропомазание</vt:lpstr>
      <vt:lpstr>Таинство брака</vt:lpstr>
      <vt:lpstr>Покаяние</vt:lpstr>
      <vt:lpstr>Причащение</vt:lpstr>
      <vt:lpstr> Соборование (елеосвящение)</vt:lpstr>
      <vt:lpstr>Таинство священства</vt:lpstr>
      <vt:lpstr>Вопросы урока:</vt:lpstr>
      <vt:lpstr>Слайд 13</vt:lpstr>
      <vt:lpstr>Тайная вечеря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Для того, чтобы причаститься:</vt:lpstr>
      <vt:lpstr>Слайд 24</vt:lpstr>
      <vt:lpstr>Вопросы урока:</vt:lpstr>
      <vt:lpstr>Домашнее задание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ОРКСЭ ПРАВОСЛАВИЕ</dc:title>
  <dc:creator>Ольга</dc:creator>
  <cp:lastModifiedBy>WWW</cp:lastModifiedBy>
  <cp:revision>77</cp:revision>
  <dcterms:created xsi:type="dcterms:W3CDTF">2013-02-11T16:01:02Z</dcterms:created>
  <dcterms:modified xsi:type="dcterms:W3CDTF">2016-04-12T15:11:51Z</dcterms:modified>
</cp:coreProperties>
</file>