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27" autoAdjust="0"/>
  </p:normalViewPr>
  <p:slideViewPr>
    <p:cSldViewPr snapToGrid="0">
      <p:cViewPr varScale="1">
        <p:scale>
          <a:sx n="71" d="100"/>
          <a:sy n="71" d="100"/>
        </p:scale>
        <p:origin x="-152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9824" y="1385047"/>
            <a:ext cx="5150224" cy="1876607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Выполнение домашних заданий 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по немецкому языку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9824" y="3429000"/>
            <a:ext cx="5150224" cy="1105421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Презентацию подготовила учитель немецкого языка МКОУ «Лебедевская ООШ»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Будникова</a:t>
            </a:r>
            <a:r>
              <a:rPr lang="ru-RU" sz="2400" dirty="0" smtClean="0">
                <a:solidFill>
                  <a:schemeClr val="bg1"/>
                </a:solidFill>
              </a:rPr>
              <a:t> Яна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4294967295"/>
          </p:nvPr>
        </p:nvSpPr>
        <p:spPr>
          <a:xfrm>
            <a:off x="753034" y="484094"/>
            <a:ext cx="7476565" cy="6024282"/>
          </a:xfrm>
        </p:spPr>
        <p:txBody>
          <a:bodyPr>
            <a:normAutofit fontScale="25000" lnSpcReduction="20000"/>
          </a:bodyPr>
          <a:lstStyle/>
          <a:p>
            <a:pPr lvl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		</a:t>
            </a:r>
            <a:r>
              <a:rPr lang="ru-RU" sz="8000" b="1" dirty="0" smtClean="0">
                <a:solidFill>
                  <a:schemeClr val="bg1"/>
                </a:solidFill>
              </a:rPr>
              <a:t>Работа </a:t>
            </a:r>
            <a:r>
              <a:rPr lang="ru-RU" sz="8000" b="1" dirty="0">
                <a:solidFill>
                  <a:schemeClr val="bg1"/>
                </a:solidFill>
              </a:rPr>
              <a:t>с </a:t>
            </a:r>
            <a:r>
              <a:rPr lang="ru-RU" sz="8000" b="1" dirty="0" smtClean="0">
                <a:solidFill>
                  <a:schemeClr val="bg1"/>
                </a:solidFill>
              </a:rPr>
              <a:t>лексикой</a:t>
            </a:r>
          </a:p>
          <a:p>
            <a:pPr lvl="0">
              <a:buNone/>
            </a:pPr>
            <a:endParaRPr lang="ru-RU" sz="4500" dirty="0">
              <a:solidFill>
                <a:schemeClr val="bg1"/>
              </a:solidFill>
            </a:endParaRPr>
          </a:p>
          <a:p>
            <a:pPr lvl="1" algn="just"/>
            <a:r>
              <a:rPr lang="ru-RU" sz="7200" dirty="0">
                <a:solidFill>
                  <a:schemeClr val="bg1"/>
                </a:solidFill>
              </a:rPr>
              <a:t>Устный зачет по лексике (внимательно прочитать слова, опираясь на правила чтения; соотнести значение иностранного и русского слова; проговорить вслух несколько раз; проговорить слова на иностранном языке с опорой на русские и наоборот; попросить взрослых проверить запоминание слов).</a:t>
            </a:r>
          </a:p>
          <a:p>
            <a:pPr lvl="1" algn="just"/>
            <a:r>
              <a:rPr lang="ru-RU" sz="7200" dirty="0">
                <a:solidFill>
                  <a:schemeClr val="bg1"/>
                </a:solidFill>
              </a:rPr>
              <a:t>Словарный диктант (внимательно прочитать слова; написать каждое слово по 2 строчки в черновике; написать слова на иностранном языке с опорой на русские и наоборот; самостоятельно проверить правильность написания; слова, в которых были допущены ошибки, написать ещё раз, обращая внимание на орфограммы; написать слова под диктовку; проверить).</a:t>
            </a:r>
          </a:p>
          <a:p>
            <a:pPr lvl="1" algn="just"/>
            <a:r>
              <a:rPr lang="ru-RU" sz="7200" dirty="0">
                <a:solidFill>
                  <a:schemeClr val="bg1"/>
                </a:solidFill>
              </a:rPr>
              <a:t>Лексические упражнения (повторить лексику по теме; внимательно прочитать предложения с пропущенными словами; перевести их; вставить пропущенные слова, при необходимости опираясь на текст; переписать в тетрадь).</a:t>
            </a:r>
          </a:p>
          <a:p>
            <a:pPr lvl="1" algn="just">
              <a:buNone/>
            </a:pPr>
            <a:endParaRPr lang="ru-RU" sz="4500" dirty="0" smtClean="0">
              <a:solidFill>
                <a:schemeClr val="bg1"/>
              </a:solidFill>
            </a:endParaRPr>
          </a:p>
          <a:p>
            <a:pPr lvl="1" algn="just">
              <a:buNone/>
            </a:pPr>
            <a:r>
              <a:rPr lang="ru-RU" sz="4500" b="1" dirty="0" smtClean="0">
                <a:solidFill>
                  <a:schemeClr val="bg1"/>
                </a:solidFill>
              </a:rPr>
              <a:t>		</a:t>
            </a:r>
            <a:r>
              <a:rPr lang="ru-RU" sz="8000" b="1" dirty="0" smtClean="0">
                <a:solidFill>
                  <a:schemeClr val="bg1"/>
                </a:solidFill>
              </a:rPr>
              <a:t>Сочинение, письмо, открытка </a:t>
            </a:r>
            <a:endParaRPr lang="ru-RU" sz="7200" b="1" dirty="0" smtClean="0">
              <a:solidFill>
                <a:schemeClr val="bg1"/>
              </a:solidFill>
            </a:endParaRPr>
          </a:p>
          <a:p>
            <a:pPr lvl="1" algn="just"/>
            <a:r>
              <a:rPr lang="ru-RU" sz="7200" dirty="0" smtClean="0">
                <a:solidFill>
                  <a:schemeClr val="bg1"/>
                </a:solidFill>
              </a:rPr>
              <a:t>внимательно </a:t>
            </a:r>
            <a:r>
              <a:rPr lang="ru-RU" sz="7200" dirty="0">
                <a:solidFill>
                  <a:schemeClr val="bg1"/>
                </a:solidFill>
              </a:rPr>
              <a:t>прочитать тему сочинения, составить план; выписать необходимую лексику, опираясь на словарь; составить предложения в соответствии с планом, употребляя необходимые вводные фразы и </a:t>
            </a:r>
            <a:r>
              <a:rPr lang="ru-RU" sz="7200" dirty="0" err="1">
                <a:solidFill>
                  <a:schemeClr val="bg1"/>
                </a:solidFill>
              </a:rPr>
              <a:t>коннекторы</a:t>
            </a:r>
            <a:r>
              <a:rPr lang="ru-RU" sz="7200" dirty="0">
                <a:solidFill>
                  <a:schemeClr val="bg1"/>
                </a:solidFill>
              </a:rPr>
              <a:t>; оформить в соответствии со структурой написания сочинения, письма, </a:t>
            </a:r>
            <a:r>
              <a:rPr lang="ru-RU" sz="7200" dirty="0" smtClean="0">
                <a:solidFill>
                  <a:schemeClr val="bg1"/>
                </a:solidFill>
              </a:rPr>
              <a:t>открытки.</a:t>
            </a:r>
            <a:endParaRPr lang="ru-RU" sz="7200" dirty="0">
              <a:solidFill>
                <a:schemeClr val="bg1"/>
              </a:solidFill>
            </a:endParaRPr>
          </a:p>
          <a:p>
            <a:endParaRPr lang="ru-RU" sz="7200" dirty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4294967295"/>
          </p:nvPr>
        </p:nvSpPr>
        <p:spPr>
          <a:xfrm>
            <a:off x="753034" y="484094"/>
            <a:ext cx="7476565" cy="6024282"/>
          </a:xfrm>
        </p:spPr>
        <p:txBody>
          <a:bodyPr>
            <a:normAutofit fontScale="92500" lnSpcReduction="10000"/>
          </a:bodyPr>
          <a:lstStyle/>
          <a:p>
            <a:pPr lvl="0" algn="ctr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		</a:t>
            </a:r>
          </a:p>
          <a:p>
            <a:pPr lvl="0" algn="ctr">
              <a:buNone/>
            </a:pPr>
            <a:endParaRPr lang="ru-RU" sz="3600" dirty="0">
              <a:solidFill>
                <a:schemeClr val="bg1"/>
              </a:solidFill>
            </a:endParaRPr>
          </a:p>
          <a:p>
            <a:pPr lvl="0" algn="ctr">
              <a:buNone/>
            </a:pPr>
            <a:endParaRPr lang="ru-RU" sz="3600" dirty="0" smtClean="0">
              <a:solidFill>
                <a:schemeClr val="bg1"/>
              </a:solidFill>
            </a:endParaRPr>
          </a:p>
          <a:p>
            <a:pPr lvl="0" algn="ctr">
              <a:buNone/>
            </a:pPr>
            <a:endParaRPr lang="ru-RU" sz="6000" dirty="0">
              <a:solidFill>
                <a:schemeClr val="bg1"/>
              </a:solidFill>
            </a:endParaRPr>
          </a:p>
          <a:p>
            <a:pPr lvl="0" algn="ctr"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Спасибо за внимание!</a:t>
            </a:r>
          </a:p>
          <a:p>
            <a:pPr lvl="0" algn="ctr">
              <a:buNone/>
            </a:pPr>
            <a:r>
              <a:rPr lang="ru-RU" sz="60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Успехов!</a:t>
            </a:r>
            <a:endParaRPr lang="ru-RU" sz="6000" dirty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60612"/>
            <a:ext cx="8229600" cy="1882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i="1" u="sng" dirty="0">
                <a:solidFill>
                  <a:schemeClr val="bg1"/>
                </a:solidFill>
              </a:rPr>
              <a:t>Ч</a:t>
            </a:r>
            <a:r>
              <a:rPr lang="ru-RU" sz="2700" i="1" u="sng" dirty="0" smtClean="0">
                <a:solidFill>
                  <a:schemeClr val="bg1"/>
                </a:solidFill>
              </a:rPr>
              <a:t>ТО ЗНАЧИТ САМОСТОЯТЕЛЬНО ВЫПОЛНЯТЬ ДОМАШНЕЕ ЗАДАНИЕ?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15753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dirty="0" smtClean="0">
                <a:solidFill>
                  <a:schemeClr val="bg1"/>
                </a:solidFill>
              </a:rPr>
              <a:t>Когда </a:t>
            </a:r>
            <a:r>
              <a:rPr lang="ru-RU" dirty="0">
                <a:solidFill>
                  <a:schemeClr val="bg1"/>
                </a:solidFill>
              </a:rPr>
              <a:t>мы говорим, что школьник умеет самостоятельно выполнять домашние задания, то речь идет о целом комплексе навыков, достигнутых в развитии школьников.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		Это </a:t>
            </a:r>
            <a:r>
              <a:rPr lang="ru-RU" dirty="0">
                <a:solidFill>
                  <a:schemeClr val="bg1"/>
                </a:solidFill>
              </a:rPr>
              <a:t>означает, что ребенок может: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сориентироваться в объеме заданий, которые ему предстоит выполнить;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спланировать порядок действий: что он будет делать сначала, что потом и т.д.;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распределить время (представить, сколько приблизительно времени займет то или иное задание);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понять, какая задача стоит перед ним при выполнении конкретного задания;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применить необходимые навыки и знания для выполнения той или иной задачи;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представить себе алгоритм действий, которые помогут ему в случае затруднения при выполнении задания. </a:t>
            </a: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4294967295"/>
          </p:nvPr>
        </p:nvSpPr>
        <p:spPr>
          <a:xfrm>
            <a:off x="0" y="1371600"/>
            <a:ext cx="8229600" cy="50165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	</a:t>
            </a: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66482" y="498535"/>
            <a:ext cx="7643227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Эти навыки довольно сложны для учеников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 не </a:t>
            </a:r>
            <a:r>
              <a:rPr lang="ru-RU" sz="20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олько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 начальной школы, но иногда и для обучающихся среднего звена. Бесполезно требовать от ребенка то, чего он не умеет делать, и поэтому столь частые призывы взрослых к самостоятельному выполнению домашних заданий, как правило, не находят отклика у детей.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Когда взрослым приходится довольно много своего времени тратить на домашние задания детей, то рано или поздно возникает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вопрос: «Когда же, наконец, мой ребенок будет делать уроки сам?»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Вопрос этот важен, прежде всего, т.к. навык самостоятельной деятельности необходим не только для успешного обучения в школе, но и в жизни вообще.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Следовательно, развитие самостоятельности школьников — это забота об их будущем.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Выполнение школьниками домашних заданий — обязательная часть учебы. Время урока, как правило, не позволяет в достаточной степени отработать и закрепить все учебные навыки.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4294967295"/>
          </p:nvPr>
        </p:nvSpPr>
        <p:spPr>
          <a:xfrm>
            <a:off x="753034" y="295836"/>
            <a:ext cx="7476565" cy="6239436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		</a:t>
            </a:r>
            <a:r>
              <a:rPr lang="ru-RU" i="1" dirty="0"/>
              <a:t> </a:t>
            </a:r>
            <a:r>
              <a:rPr lang="ru-RU" sz="5100" i="1" u="sng" dirty="0">
                <a:solidFill>
                  <a:schemeClr val="bg1"/>
                </a:solidFill>
                <a:latin typeface="+mj-lt"/>
              </a:rPr>
              <a:t>ФОРМИРОВАНИЕ САМОСТОЯТЕЛЬНОСТИ</a:t>
            </a:r>
            <a:endParaRPr lang="ru-RU" sz="5100" u="sng" dirty="0">
              <a:solidFill>
                <a:schemeClr val="bg1"/>
              </a:solidFill>
              <a:latin typeface="+mj-lt"/>
            </a:endParaRPr>
          </a:p>
          <a:p>
            <a:endParaRPr lang="ru-RU" dirty="0" smtClean="0"/>
          </a:p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	</a:t>
            </a:r>
            <a:r>
              <a:rPr lang="ru-RU" sz="4200" dirty="0" smtClean="0">
                <a:solidFill>
                  <a:schemeClr val="bg1"/>
                </a:solidFill>
              </a:rPr>
              <a:t>Самостоятельность </a:t>
            </a:r>
            <a:r>
              <a:rPr lang="ru-RU" sz="4200" dirty="0">
                <a:solidFill>
                  <a:schemeClr val="bg1"/>
                </a:solidFill>
              </a:rPr>
              <a:t>редко появляется сама по себе. Как это ни парадоксально, самостоятельность детей — это результат ряда последовательных действий взрослых, прежде всего родителей, этапов развития школьников.</a:t>
            </a:r>
            <a:br>
              <a:rPr lang="ru-RU" sz="4200" dirty="0">
                <a:solidFill>
                  <a:schemeClr val="bg1"/>
                </a:solidFill>
              </a:rPr>
            </a:br>
            <a:r>
              <a:rPr lang="ru-RU" sz="4200" dirty="0" smtClean="0">
                <a:solidFill>
                  <a:schemeClr val="bg1"/>
                </a:solidFill>
              </a:rPr>
              <a:t>	Если </a:t>
            </a:r>
            <a:r>
              <a:rPr lang="ru-RU" sz="4200" dirty="0">
                <a:solidFill>
                  <a:schemeClr val="bg1"/>
                </a:solidFill>
              </a:rPr>
              <a:t>ребенок научился самостоятельно выполнять домашние задания, обращаясь за помощью к взрослым только в случае серьезных затруднений, — это серьезный шаг в развитии школьника на пути к самостоятельности. И наоборот, формирование привычки при малейшем затруднении обращаться за помощью может привести к возникновению у ребенка ощущения собственной незначительности, а впоследствии — к неуверенности.</a:t>
            </a:r>
            <a:br>
              <a:rPr lang="ru-RU" sz="4200" dirty="0">
                <a:solidFill>
                  <a:schemeClr val="bg1"/>
                </a:solidFill>
              </a:rPr>
            </a:br>
            <a:r>
              <a:rPr lang="ru-RU" sz="4200" dirty="0" smtClean="0">
                <a:solidFill>
                  <a:schemeClr val="bg1"/>
                </a:solidFill>
              </a:rPr>
              <a:t>	Можно </a:t>
            </a:r>
            <a:r>
              <a:rPr lang="ru-RU" sz="4200" dirty="0">
                <a:solidFill>
                  <a:schemeClr val="bg1"/>
                </a:solidFill>
              </a:rPr>
              <a:t>выделить ряд существенных моментов, на которые следует обратить внимание при воспитании самостоятельного выполнения домашних заданий. Для развития школьника имеет значение, насколько ребенку интересно учиться в школе, насколько для него важно быть успешным учеником, каковы особенности характера и нервной системы ребенка, каковы особенности взаимодействия родителей с детьми при выполнении домашних </a:t>
            </a:r>
            <a:r>
              <a:rPr lang="ru-RU" sz="4200" dirty="0" smtClean="0">
                <a:solidFill>
                  <a:schemeClr val="bg1"/>
                </a:solidFill>
              </a:rPr>
              <a:t>заданий.</a:t>
            </a: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4294967295"/>
          </p:nvPr>
        </p:nvSpPr>
        <p:spPr>
          <a:xfrm>
            <a:off x="753034" y="295836"/>
            <a:ext cx="7476565" cy="6212540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dirty="0" smtClean="0"/>
              <a:t>	</a:t>
            </a:r>
            <a:r>
              <a:rPr lang="ru-RU" sz="5100" i="1" u="sng" dirty="0">
                <a:solidFill>
                  <a:schemeClr val="bg1"/>
                </a:solidFill>
              </a:rPr>
              <a:t> </a:t>
            </a:r>
            <a:r>
              <a:rPr lang="ru-RU" sz="7400" i="1" u="sng" dirty="0">
                <a:solidFill>
                  <a:schemeClr val="bg1"/>
                </a:solidFill>
              </a:rPr>
              <a:t>ПАМЯТКА: КАК ПОМОЧЬ РЕБЕНКУ В ВЫПОЛНЕНИИ ДОМАШНИХ </a:t>
            </a:r>
            <a:r>
              <a:rPr lang="ru-RU" sz="7400" i="1" u="sng" dirty="0" smtClean="0">
                <a:solidFill>
                  <a:schemeClr val="bg1"/>
                </a:solidFill>
              </a:rPr>
              <a:t>ЗАДАНИЙ</a:t>
            </a:r>
          </a:p>
          <a:p>
            <a:pPr algn="ctr"/>
            <a:endParaRPr lang="ru-RU" sz="5100" dirty="0"/>
          </a:p>
          <a:p>
            <a:pPr marL="0" indent="449263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Развитие школьника начните с беседы. Готовя ребенка к самостоятельности, скажите ему: </a:t>
            </a:r>
            <a:endParaRPr lang="ru-RU" sz="7200" dirty="0" smtClean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 marL="0" indent="449263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Перед </a:t>
            </a:r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выполнением домашнего задания проветри комнату, выключи телевизор. В комнате, должно быть тихо. </a:t>
            </a:r>
            <a:endParaRPr lang="ru-RU" sz="7200" dirty="0" smtClean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 marL="0" indent="449263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Убери </a:t>
            </a:r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со стола игрушки и все, что не относится к школе. </a:t>
            </a:r>
            <a:endParaRPr lang="ru-RU" sz="7200" dirty="0" smtClean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 marL="0" indent="449263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Приготовь </a:t>
            </a:r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то, что нужно для выполнения первого задания (учебник, тетради и т.д.). </a:t>
            </a:r>
            <a:endParaRPr lang="ru-RU" sz="7200" dirty="0" smtClean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 marL="0" indent="449263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После </a:t>
            </a:r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того как выполнены задания к первому уроку, все убери и приготовь то, что нужно для выполнения следующего, и т.п. </a:t>
            </a:r>
            <a:endParaRPr lang="ru-RU" sz="7200" dirty="0" smtClean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 marL="0" indent="449263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Начинай </a:t>
            </a:r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делать уроки с наиболее трудного для тебя </a:t>
            </a:r>
            <a:r>
              <a:rPr lang="ru-RU" sz="72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предмета.</a:t>
            </a:r>
          </a:p>
          <a:p>
            <a:pPr marL="0" indent="449263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Письменные </a:t>
            </a:r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уроки желательно чередовать с устными. </a:t>
            </a:r>
            <a:endParaRPr lang="ru-RU" sz="7200" dirty="0" smtClean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 marL="0" indent="449263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Задание </a:t>
            </a:r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лучше выполнять в тот день, когда его задали, чтобы не забыть пройденное на уроке. Заданные уроки необходимо распределять равномерно по дням недели, чтобы не было «то густо, то пусто». </a:t>
            </a:r>
            <a:b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Интенсивное выполнение какого-то одного урока не должно продолжаться больше, чем 30 минут, поэтому к выполнению некоторых заданий нужно возвращаться несколько раз. </a:t>
            </a:r>
            <a:endParaRPr lang="ru-RU" sz="7200" dirty="0" smtClean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 marL="0" indent="449263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Между </a:t>
            </a:r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выполнением разных заданий должен быть перерыв от 10 до 20 мин. </a:t>
            </a:r>
            <a:r>
              <a:rPr lang="ru-RU" sz="72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Желательно</a:t>
            </a:r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, все задания сделать в будни, чтобы в выходные полноценно отдохнуть.</a:t>
            </a:r>
          </a:p>
          <a:p>
            <a:pPr marL="0" indent="449263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None/>
            </a:pP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4294967295"/>
          </p:nvPr>
        </p:nvSpPr>
        <p:spPr>
          <a:xfrm>
            <a:off x="753034" y="295836"/>
            <a:ext cx="7476565" cy="621254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9600" i="1" u="sng" dirty="0">
                <a:solidFill>
                  <a:schemeClr val="bg1"/>
                </a:solidFill>
              </a:rPr>
              <a:t>На заметку родителям</a:t>
            </a:r>
            <a:r>
              <a:rPr lang="ru-RU" sz="9600" i="1" u="sng" dirty="0"/>
              <a:t>.</a:t>
            </a:r>
            <a:endParaRPr lang="ru-RU" sz="9600" u="sng" dirty="0"/>
          </a:p>
          <a:p>
            <a:pPr lvl="0" algn="just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		Не </a:t>
            </a:r>
            <a:r>
              <a:rPr lang="ru-RU" sz="8000" dirty="0">
                <a:solidFill>
                  <a:schemeClr val="bg1"/>
                </a:solidFill>
              </a:rPr>
              <a:t>превращайте выполнение ребенком домашних заданий в орудия </a:t>
            </a:r>
            <a:r>
              <a:rPr lang="ru-RU" sz="8000" dirty="0" smtClean="0">
                <a:solidFill>
                  <a:schemeClr val="bg1"/>
                </a:solidFill>
              </a:rPr>
              <a:t>пыток.</a:t>
            </a:r>
          </a:p>
          <a:p>
            <a:pPr lvl="0" algn="just">
              <a:buNone/>
            </a:pPr>
            <a:r>
              <a:rPr lang="ru-RU" sz="8000" dirty="0">
                <a:solidFill>
                  <a:schemeClr val="bg1"/>
                </a:solidFill>
              </a:rPr>
              <a:t>	</a:t>
            </a:r>
            <a:r>
              <a:rPr lang="ru-RU" sz="8000" dirty="0" smtClean="0">
                <a:solidFill>
                  <a:schemeClr val="bg1"/>
                </a:solidFill>
              </a:rPr>
              <a:t>	Формируйте </a:t>
            </a:r>
            <a:r>
              <a:rPr lang="ru-RU" sz="8000" dirty="0">
                <a:solidFill>
                  <a:schemeClr val="bg1"/>
                </a:solidFill>
              </a:rPr>
              <a:t>положительную мотивацию выполнения домашнего задания, его дальнюю </a:t>
            </a:r>
            <a:r>
              <a:rPr lang="ru-RU" sz="8000" dirty="0" smtClean="0">
                <a:solidFill>
                  <a:schemeClr val="bg1"/>
                </a:solidFill>
              </a:rPr>
              <a:t>перспективу.</a:t>
            </a:r>
          </a:p>
          <a:p>
            <a:pPr lvl="0" algn="just">
              <a:buNone/>
            </a:pPr>
            <a:r>
              <a:rPr lang="ru-RU" sz="8000" dirty="0">
                <a:solidFill>
                  <a:schemeClr val="bg1"/>
                </a:solidFill>
              </a:rPr>
              <a:t>	</a:t>
            </a:r>
            <a:r>
              <a:rPr lang="ru-RU" sz="8000" dirty="0" smtClean="0">
                <a:solidFill>
                  <a:schemeClr val="bg1"/>
                </a:solidFill>
              </a:rPr>
              <a:t>	Поощряйте </a:t>
            </a:r>
            <a:r>
              <a:rPr lang="ru-RU" sz="8000" dirty="0">
                <a:solidFill>
                  <a:schemeClr val="bg1"/>
                </a:solidFill>
              </a:rPr>
              <a:t>своего ребенка за хорошо выполненное домашнее задание, хвалите его, радуйтесь его результатам, связанным с положительной отметкой.</a:t>
            </a:r>
          </a:p>
          <a:p>
            <a:pPr lvl="0" algn="just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		Помогайте </a:t>
            </a:r>
            <a:r>
              <a:rPr lang="ru-RU" sz="8000" dirty="0">
                <a:solidFill>
                  <a:schemeClr val="bg1"/>
                </a:solidFill>
              </a:rPr>
              <a:t>ребенку в выполнении домашнего задания только в том случае, если он в этом нуждается;</a:t>
            </a:r>
          </a:p>
          <a:p>
            <a:pPr lvl="0" algn="just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		Не </a:t>
            </a:r>
            <a:r>
              <a:rPr lang="ru-RU" sz="8000" dirty="0">
                <a:solidFill>
                  <a:schemeClr val="bg1"/>
                </a:solidFill>
              </a:rPr>
              <a:t>пытайтесь выполнять задания за своего ребенка, лучше пусть он вообще домашние задание не сделает, чем сделаете его вы;</a:t>
            </a:r>
          </a:p>
          <a:p>
            <a:pPr lvl="0" algn="just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		Формируйте </a:t>
            </a:r>
            <a:r>
              <a:rPr lang="ru-RU" sz="8000" dirty="0">
                <a:solidFill>
                  <a:schemeClr val="bg1"/>
                </a:solidFill>
              </a:rPr>
              <a:t>у ребенка культуру умственного труда, интересуйтесь, какую дополнительную литературу можно использовать для качественного выполнения домашних заданий пользовать для качественного выполнения домашних заданий; Используйте возможность дополнительных и стимулирующих занятий в школе для того, чтобы снизить учебную нагрузку дома;</a:t>
            </a:r>
          </a:p>
          <a:p>
            <a:pPr lvl="0" algn="just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		Консультируйтесь </a:t>
            </a:r>
            <a:r>
              <a:rPr lang="ru-RU" sz="8000" dirty="0">
                <a:solidFill>
                  <a:schemeClr val="bg1"/>
                </a:solidFill>
              </a:rPr>
              <a:t>с учителями-предметниками, если видите, что ваш ребенок испытывает затруднения с подготовкой домашних заданий.</a:t>
            </a:r>
          </a:p>
          <a:p>
            <a:pPr marL="0" indent="449263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None/>
            </a:pP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4294967295"/>
          </p:nvPr>
        </p:nvSpPr>
        <p:spPr>
          <a:xfrm>
            <a:off x="753034" y="295836"/>
            <a:ext cx="7476565" cy="6212540"/>
          </a:xfrm>
        </p:spPr>
        <p:txBody>
          <a:bodyPr>
            <a:normAutofit fontScale="47500" lnSpcReduction="20000"/>
          </a:bodyPr>
          <a:lstStyle/>
          <a:p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7200" i="1" dirty="0"/>
              <a:t> </a:t>
            </a:r>
            <a:r>
              <a:rPr lang="ru-RU" sz="6000" i="1" u="sng" dirty="0">
                <a:solidFill>
                  <a:schemeClr val="bg1"/>
                </a:solidFill>
              </a:rPr>
              <a:t>На заметку </a:t>
            </a:r>
            <a:r>
              <a:rPr lang="ru-RU" sz="6000" i="1" u="sng" dirty="0" smtClean="0">
                <a:solidFill>
                  <a:schemeClr val="bg1"/>
                </a:solidFill>
              </a:rPr>
              <a:t>учителю</a:t>
            </a:r>
          </a:p>
          <a:p>
            <a:endParaRPr lang="ru-RU" sz="6000" u="sng" dirty="0">
              <a:solidFill>
                <a:schemeClr val="bg1"/>
              </a:solidFill>
            </a:endParaRPr>
          </a:p>
          <a:p>
            <a:pPr algn="just">
              <a:buNone/>
            </a:pPr>
            <a:r>
              <a:rPr lang="ru-RU" sz="5000" dirty="0" smtClean="0">
                <a:solidFill>
                  <a:schemeClr val="bg1"/>
                </a:solidFill>
              </a:rPr>
              <a:t>		Выполнение </a:t>
            </a:r>
            <a:r>
              <a:rPr lang="ru-RU" sz="5000" dirty="0">
                <a:solidFill>
                  <a:schemeClr val="bg1"/>
                </a:solidFill>
              </a:rPr>
              <a:t>домашнего задания учеником будет результативным, когда :</a:t>
            </a:r>
          </a:p>
          <a:p>
            <a:pPr lvl="0" algn="just">
              <a:buNone/>
            </a:pPr>
            <a:r>
              <a:rPr lang="ru-RU" sz="5000" dirty="0" smtClean="0">
                <a:solidFill>
                  <a:schemeClr val="bg1"/>
                </a:solidFill>
              </a:rPr>
              <a:t>		Ученик </a:t>
            </a:r>
            <a:r>
              <a:rPr lang="ru-RU" sz="5000" dirty="0">
                <a:solidFill>
                  <a:schemeClr val="bg1"/>
                </a:solidFill>
              </a:rPr>
              <a:t>будет владеть алгоритмом действий при выполнении домашнего задания;</a:t>
            </a:r>
          </a:p>
          <a:p>
            <a:pPr lvl="0" algn="just">
              <a:buNone/>
            </a:pPr>
            <a:r>
              <a:rPr lang="ru-RU" sz="5000" dirty="0" smtClean="0">
                <a:solidFill>
                  <a:schemeClr val="bg1"/>
                </a:solidFill>
              </a:rPr>
              <a:t>		Домашнее </a:t>
            </a:r>
            <a:r>
              <a:rPr lang="ru-RU" sz="5000" dirty="0">
                <a:solidFill>
                  <a:schemeClr val="bg1"/>
                </a:solidFill>
              </a:rPr>
              <a:t>задание будет учитывать возрастные особенности и интересы учащихся, индивидуальные качества личностью ученика;</a:t>
            </a:r>
          </a:p>
          <a:p>
            <a:pPr lvl="0" algn="just">
              <a:buNone/>
            </a:pPr>
            <a:r>
              <a:rPr lang="ru-RU" sz="5000" dirty="0" smtClean="0">
                <a:solidFill>
                  <a:schemeClr val="bg1"/>
                </a:solidFill>
              </a:rPr>
              <a:t>		Вместе </a:t>
            </a:r>
            <a:r>
              <a:rPr lang="ru-RU" sz="5000" dirty="0">
                <a:solidFill>
                  <a:schemeClr val="bg1"/>
                </a:solidFill>
              </a:rPr>
              <a:t>с домашним заданием будут чётко определяться сроки его исполнения; выполнение домашнего задания будет оценено по достоинству и в срок.</a:t>
            </a:r>
          </a:p>
          <a:p>
            <a:pPr marL="0" indent="449263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7200" dirty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4294967295"/>
          </p:nvPr>
        </p:nvSpPr>
        <p:spPr>
          <a:xfrm>
            <a:off x="753034" y="295836"/>
            <a:ext cx="7476565" cy="621254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4400" i="1" u="sng" dirty="0">
                <a:solidFill>
                  <a:schemeClr val="bg1"/>
                </a:solidFill>
              </a:rPr>
              <a:t> Виды домашних заданий по иностранным языкам и алгоритм работы</a:t>
            </a:r>
            <a:r>
              <a:rPr lang="ru-RU" sz="4400" i="1" u="sng" dirty="0" smtClean="0">
                <a:solidFill>
                  <a:schemeClr val="bg1"/>
                </a:solidFill>
              </a:rPr>
              <a:t>.</a:t>
            </a:r>
          </a:p>
          <a:p>
            <a:pPr algn="just"/>
            <a:endParaRPr lang="ru-RU" sz="3800" dirty="0">
              <a:solidFill>
                <a:schemeClr val="bg1"/>
              </a:solidFill>
            </a:endParaRPr>
          </a:p>
          <a:p>
            <a:pPr lvl="0" algn="just">
              <a:buNone/>
            </a:pPr>
            <a:r>
              <a:rPr lang="ru-RU" b="1" dirty="0" smtClean="0">
                <a:solidFill>
                  <a:schemeClr val="bg1"/>
                </a:solidFill>
              </a:rPr>
              <a:t>		</a:t>
            </a:r>
            <a:r>
              <a:rPr lang="ru-RU" sz="4400" b="1" dirty="0" smtClean="0">
                <a:solidFill>
                  <a:schemeClr val="bg1"/>
                </a:solidFill>
              </a:rPr>
              <a:t>Работа </a:t>
            </a:r>
            <a:r>
              <a:rPr lang="ru-RU" sz="4400" b="1" dirty="0">
                <a:solidFill>
                  <a:schemeClr val="bg1"/>
                </a:solidFill>
              </a:rPr>
              <a:t>с текстом:</a:t>
            </a:r>
          </a:p>
          <a:p>
            <a:pPr lvl="1" algn="just"/>
            <a:r>
              <a:rPr lang="ru-RU" sz="3200" dirty="0">
                <a:solidFill>
                  <a:schemeClr val="bg1"/>
                </a:solidFill>
              </a:rPr>
              <a:t>Чтение и перевод (вспомнить правила чтения; прочитать текст вслух не менее 2-х раз; выписать все незнакомые слова и найти их значение в словаре; проговорить перевод текста вслух).</a:t>
            </a:r>
          </a:p>
          <a:p>
            <a:pPr lvl="1" algn="just"/>
            <a:r>
              <a:rPr lang="ru-RU" sz="3200" dirty="0">
                <a:solidFill>
                  <a:schemeClr val="bg1"/>
                </a:solidFill>
              </a:rPr>
              <a:t>Ответы на вопросы по прочитанному тексту (внимательно прочитать текст еще раз; прочитать предлагаемые вопросы к тексту; по ключевым словам найти соответствующие предложения в тексте; ответить на вопросы, помня о том, что чаще всего часть ответа уже содержится в вопросе; если нужно, записать ответы в тетрадь).</a:t>
            </a:r>
          </a:p>
          <a:p>
            <a:pPr lvl="1" algn="just"/>
            <a:r>
              <a:rPr lang="ru-RU" sz="3200" dirty="0">
                <a:solidFill>
                  <a:schemeClr val="bg1"/>
                </a:solidFill>
              </a:rPr>
              <a:t>Пересказ текста (прочитать текст; разделить на логические части; составить план пересказа; по каждому пункту плана выписать ключевые слова; написать предложения с ключевыми словами; заучить предложения; проговорить пересказ вслух с опорой и без на ключевые </a:t>
            </a:r>
            <a:r>
              <a:rPr lang="ru-RU" sz="3200" dirty="0" smtClean="0">
                <a:solidFill>
                  <a:schemeClr val="bg1"/>
                </a:solidFill>
              </a:rPr>
              <a:t>слова).</a:t>
            </a:r>
            <a:endParaRPr lang="ru-RU" sz="3200" dirty="0">
              <a:solidFill>
                <a:schemeClr val="bg1"/>
              </a:solidFill>
            </a:endParaRPr>
          </a:p>
          <a:p>
            <a:endParaRPr lang="ru-RU" sz="7200" dirty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4294967295"/>
          </p:nvPr>
        </p:nvSpPr>
        <p:spPr>
          <a:xfrm>
            <a:off x="753034" y="295836"/>
            <a:ext cx="7476565" cy="6212540"/>
          </a:xfrm>
        </p:spPr>
        <p:txBody>
          <a:bodyPr>
            <a:normAutofit fontScale="70000" lnSpcReduction="20000"/>
          </a:bodyPr>
          <a:lstStyle/>
          <a:p>
            <a:pPr lvl="0" algn="just"/>
            <a:r>
              <a:rPr lang="ru-RU" sz="72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dirty="0"/>
              <a:t> </a:t>
            </a:r>
            <a:r>
              <a:rPr lang="ru-RU" b="1" dirty="0">
                <a:solidFill>
                  <a:schemeClr val="bg1"/>
                </a:solidFill>
              </a:rPr>
              <a:t>Работа с поэтическими произведениями и песнями.</a:t>
            </a:r>
            <a:endParaRPr lang="ru-RU" sz="2400" b="1" dirty="0">
              <a:solidFill>
                <a:schemeClr val="bg1"/>
              </a:solidFill>
            </a:endParaRPr>
          </a:p>
          <a:p>
            <a:pPr lvl="1" algn="just"/>
            <a:r>
              <a:rPr lang="ru-RU" dirty="0">
                <a:solidFill>
                  <a:schemeClr val="bg1"/>
                </a:solidFill>
              </a:rPr>
              <a:t>Выразительное чтение (прочитать; перевести; расставить логические ударения; прочитать вслух не менее 5 раз).</a:t>
            </a:r>
            <a:endParaRPr lang="ru-RU" sz="2000" dirty="0">
              <a:solidFill>
                <a:schemeClr val="bg1"/>
              </a:solidFill>
            </a:endParaRPr>
          </a:p>
          <a:p>
            <a:pPr lvl="1" algn="just"/>
            <a:r>
              <a:rPr lang="ru-RU" dirty="0">
                <a:solidFill>
                  <a:schemeClr val="bg1"/>
                </a:solidFill>
              </a:rPr>
              <a:t>Заучивание наизусть (прочитать; перевести; расставить логические ударения; прочитать вслух не менее 5 раз, выучить).</a:t>
            </a:r>
            <a:endParaRPr lang="ru-RU" sz="2000" dirty="0">
              <a:solidFill>
                <a:schemeClr val="bg1"/>
              </a:solidFill>
            </a:endParaRPr>
          </a:p>
          <a:p>
            <a:pPr lvl="1" algn="just"/>
            <a:r>
              <a:rPr lang="ru-RU" dirty="0">
                <a:solidFill>
                  <a:schemeClr val="bg1"/>
                </a:solidFill>
              </a:rPr>
              <a:t>Художественный перевод (прочитать; сделать подстрочный перевод; найти рифму, стараясь сохранить стиль автора, красиво оформить работу).</a:t>
            </a:r>
            <a:endParaRPr lang="ru-RU" sz="2000" dirty="0">
              <a:solidFill>
                <a:schemeClr val="bg1"/>
              </a:solidFill>
            </a:endParaRPr>
          </a:p>
          <a:p>
            <a:pPr lvl="0" algn="just">
              <a:buNone/>
            </a:pPr>
            <a:r>
              <a:rPr lang="ru-RU" b="1" dirty="0" smtClean="0">
                <a:solidFill>
                  <a:schemeClr val="bg1"/>
                </a:solidFill>
              </a:rPr>
              <a:t>		</a:t>
            </a:r>
          </a:p>
          <a:p>
            <a:pPr lvl="0" algn="just">
              <a:buNone/>
            </a:pPr>
            <a:r>
              <a:rPr lang="ru-RU" b="1" dirty="0">
                <a:solidFill>
                  <a:schemeClr val="bg1"/>
                </a:solidFill>
              </a:rPr>
              <a:t>	</a:t>
            </a:r>
            <a:r>
              <a:rPr lang="ru-RU" b="1" dirty="0" smtClean="0">
                <a:solidFill>
                  <a:schemeClr val="bg1"/>
                </a:solidFill>
              </a:rPr>
              <a:t>	Работа </a:t>
            </a:r>
            <a:r>
              <a:rPr lang="ru-RU" b="1" dirty="0">
                <a:solidFill>
                  <a:schemeClr val="bg1"/>
                </a:solidFill>
              </a:rPr>
              <a:t>с грамматическими упражнениями </a:t>
            </a:r>
            <a:endParaRPr lang="ru-RU" b="1" dirty="0" smtClean="0">
              <a:solidFill>
                <a:schemeClr val="bg1"/>
              </a:solidFill>
            </a:endParaRPr>
          </a:p>
          <a:p>
            <a:pPr lvl="0" algn="just">
              <a:buNone/>
            </a:pPr>
            <a:r>
              <a:rPr lang="ru-RU" b="1" dirty="0">
                <a:solidFill>
                  <a:schemeClr val="bg1"/>
                </a:solidFill>
              </a:rPr>
              <a:t>	</a:t>
            </a:r>
            <a:r>
              <a:rPr lang="ru-RU" b="1" dirty="0" smtClean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прочитать </a:t>
            </a:r>
            <a:r>
              <a:rPr lang="ru-RU" dirty="0">
                <a:solidFill>
                  <a:schemeClr val="bg1"/>
                </a:solidFill>
              </a:rPr>
              <a:t>и выучить правило; проанализировать примеры; выполнить упражнения письменно с опорой на </a:t>
            </a:r>
            <a:r>
              <a:rPr lang="ru-RU" dirty="0" smtClean="0">
                <a:solidFill>
                  <a:schemeClr val="bg1"/>
                </a:solidFill>
              </a:rPr>
              <a:t>учебник.</a:t>
            </a:r>
            <a:endParaRPr lang="ru-RU" sz="2400" dirty="0">
              <a:solidFill>
                <a:schemeClr val="bg1"/>
              </a:solidFill>
            </a:endParaRPr>
          </a:p>
          <a:p>
            <a:endParaRPr lang="ru-RU" sz="7200" dirty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</TotalTime>
  <Words>102</Words>
  <Application>Microsoft Office PowerPoint</Application>
  <PresentationFormat>Экран (4:3)</PresentationFormat>
  <Paragraphs>95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Выполнение домашних заданий по немецкому языку</vt:lpstr>
      <vt:lpstr>ЧТО ЗНАЧИТ САМОСТОЯТЕЛЬНО ВЫПОЛНЯТЬ ДОМАШНЕЕ ЗАДАНИЕ?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WWW</cp:lastModifiedBy>
  <cp:revision>44</cp:revision>
  <dcterms:created xsi:type="dcterms:W3CDTF">2014-11-21T11:00:06Z</dcterms:created>
  <dcterms:modified xsi:type="dcterms:W3CDTF">2016-09-22T16:33:51Z</dcterms:modified>
</cp:coreProperties>
</file>