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71" r:id="rId8"/>
    <p:sldId id="263" r:id="rId9"/>
    <p:sldId id="262" r:id="rId10"/>
    <p:sldId id="265" r:id="rId11"/>
    <p:sldId id="264" r:id="rId12"/>
    <p:sldId id="266" r:id="rId13"/>
    <p:sldId id="272" r:id="rId14"/>
    <p:sldId id="270" r:id="rId15"/>
  </p:sldIdLst>
  <p:sldSz cx="9144000" cy="5143500" type="screen16x9"/>
  <p:notesSz cx="6858000" cy="9144000"/>
  <p:embeddedFontLst>
    <p:embeddedFont>
      <p:font typeface="Monotype Corsiva" panose="03010101010201010101" pitchFamily="66" charset="0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465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26" autoAdjust="0"/>
    <p:restoredTop sz="91884" autoAdjust="0"/>
  </p:normalViewPr>
  <p:slideViewPr>
    <p:cSldViewPr>
      <p:cViewPr>
        <p:scale>
          <a:sx n="90" d="100"/>
          <a:sy n="90" d="100"/>
        </p:scale>
        <p:origin x="-22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ECC39C-C2C8-43CC-8661-EC3BD3F0E8E6}" type="doc">
      <dgm:prSet loTypeId="urn:microsoft.com/office/officeart/2005/8/layout/hList1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06A9C51-D966-451B-81BC-6434F076102D}">
      <dgm:prSet phldrT="[Текст]"/>
      <dgm:spPr/>
      <dgm:t>
        <a:bodyPr/>
        <a:lstStyle/>
        <a:p>
          <a:r>
            <a:rPr lang="ru-RU" b="1" dirty="0" smtClean="0"/>
            <a:t>Тропы</a:t>
          </a:r>
          <a:endParaRPr lang="ru-RU" b="1" dirty="0"/>
        </a:p>
      </dgm:t>
    </dgm:pt>
    <dgm:pt modelId="{9EE9C3DC-CD3C-45B6-AADE-5F3C2BF32A8A}" type="parTrans" cxnId="{027A0F53-5628-4A2F-97BD-772B6232493E}">
      <dgm:prSet/>
      <dgm:spPr/>
      <dgm:t>
        <a:bodyPr/>
        <a:lstStyle/>
        <a:p>
          <a:endParaRPr lang="ru-RU"/>
        </a:p>
      </dgm:t>
    </dgm:pt>
    <dgm:pt modelId="{2ADC8AAE-5507-49D9-B67F-98E2C070500D}" type="sibTrans" cxnId="{027A0F53-5628-4A2F-97BD-772B6232493E}">
      <dgm:prSet/>
      <dgm:spPr/>
      <dgm:t>
        <a:bodyPr/>
        <a:lstStyle/>
        <a:p>
          <a:endParaRPr lang="ru-RU"/>
        </a:p>
      </dgm:t>
    </dgm:pt>
    <dgm:pt modelId="{B6C1F6E9-1539-471F-A3E4-C6A1EC6EFA85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Литота</a:t>
          </a:r>
          <a:endParaRPr lang="ru-RU" dirty="0"/>
        </a:p>
      </dgm:t>
    </dgm:pt>
    <dgm:pt modelId="{7B2A3EF2-6429-4407-8290-3C2A2792781B}" type="parTrans" cxnId="{5708AA0F-7DB6-4F3E-AE9F-80C2A1DAB115}">
      <dgm:prSet/>
      <dgm:spPr/>
      <dgm:t>
        <a:bodyPr/>
        <a:lstStyle/>
        <a:p>
          <a:endParaRPr lang="ru-RU"/>
        </a:p>
      </dgm:t>
    </dgm:pt>
    <dgm:pt modelId="{F9583C5E-0A52-46DF-948B-06773CA701D4}" type="sibTrans" cxnId="{5708AA0F-7DB6-4F3E-AE9F-80C2A1DAB115}">
      <dgm:prSet/>
      <dgm:spPr/>
      <dgm:t>
        <a:bodyPr/>
        <a:lstStyle/>
        <a:p>
          <a:endParaRPr lang="ru-RU"/>
        </a:p>
      </dgm:t>
    </dgm:pt>
    <dgm:pt modelId="{12F27ACB-8095-4D69-99F1-D05B9350E38A}">
      <dgm:prSet/>
      <dgm:spPr/>
      <dgm:t>
        <a:bodyPr/>
        <a:lstStyle/>
        <a:p>
          <a:r>
            <a:rPr lang="ru-RU" b="1" dirty="0" smtClean="0"/>
            <a:t>Фигуры речи</a:t>
          </a:r>
          <a:endParaRPr lang="ru-RU" b="1" dirty="0"/>
        </a:p>
      </dgm:t>
    </dgm:pt>
    <dgm:pt modelId="{E0F22DE1-59BE-4F23-B13D-90D6535E232C}" type="parTrans" cxnId="{7925074A-8705-4FA4-A0A2-5708932FE362}">
      <dgm:prSet/>
      <dgm:spPr/>
      <dgm:t>
        <a:bodyPr/>
        <a:lstStyle/>
        <a:p>
          <a:endParaRPr lang="ru-RU"/>
        </a:p>
      </dgm:t>
    </dgm:pt>
    <dgm:pt modelId="{728E6426-2A56-4CB3-8A38-068D4AE3A11A}" type="sibTrans" cxnId="{7925074A-8705-4FA4-A0A2-5708932FE362}">
      <dgm:prSet/>
      <dgm:spPr/>
      <dgm:t>
        <a:bodyPr/>
        <a:lstStyle/>
        <a:p>
          <a:endParaRPr lang="ru-RU"/>
        </a:p>
      </dgm:t>
    </dgm:pt>
    <dgm:pt modelId="{52CDDCC4-6D6E-42CA-8716-A1E20B99B5B2}">
      <dgm:prSet/>
      <dgm:spPr/>
      <dgm:t>
        <a:bodyPr/>
        <a:lstStyle/>
        <a:p>
          <a:r>
            <a:rPr lang="ru-RU" b="1" dirty="0" smtClean="0"/>
            <a:t>Изобразительные возможности  лексики</a:t>
          </a:r>
          <a:endParaRPr lang="ru-RU" b="1" dirty="0"/>
        </a:p>
      </dgm:t>
    </dgm:pt>
    <dgm:pt modelId="{91FFE98C-58F1-4A52-B72A-F510C0AA32B2}" type="parTrans" cxnId="{B330E966-F6C7-41EA-A0D6-8AF3C6B0BAF6}">
      <dgm:prSet/>
      <dgm:spPr/>
      <dgm:t>
        <a:bodyPr/>
        <a:lstStyle/>
        <a:p>
          <a:endParaRPr lang="ru-RU"/>
        </a:p>
      </dgm:t>
    </dgm:pt>
    <dgm:pt modelId="{4889748E-428D-4E04-92BD-CC2B86555CA9}" type="sibTrans" cxnId="{B330E966-F6C7-41EA-A0D6-8AF3C6B0BAF6}">
      <dgm:prSet/>
      <dgm:spPr/>
      <dgm:t>
        <a:bodyPr/>
        <a:lstStyle/>
        <a:p>
          <a:endParaRPr lang="ru-RU"/>
        </a:p>
      </dgm:t>
    </dgm:pt>
    <dgm:pt modelId="{9B1359E5-CC1A-42EE-A569-DE8D97541667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Тавтология</a:t>
          </a:r>
          <a:endParaRPr lang="ru-RU" dirty="0"/>
        </a:p>
      </dgm:t>
    </dgm:pt>
    <dgm:pt modelId="{C329BBCD-67B5-4CE9-AC2A-7646B95D3CE4}" type="parTrans" cxnId="{CAF527D3-3F8A-41AB-BB1B-14DCC4810F02}">
      <dgm:prSet/>
      <dgm:spPr/>
      <dgm:t>
        <a:bodyPr/>
        <a:lstStyle/>
        <a:p>
          <a:endParaRPr lang="ru-RU"/>
        </a:p>
      </dgm:t>
    </dgm:pt>
    <dgm:pt modelId="{A1017854-0B0F-42E9-AD30-57E7EC3B0CD4}" type="sibTrans" cxnId="{CAF527D3-3F8A-41AB-BB1B-14DCC4810F02}">
      <dgm:prSet/>
      <dgm:spPr/>
      <dgm:t>
        <a:bodyPr/>
        <a:lstStyle/>
        <a:p>
          <a:endParaRPr lang="ru-RU"/>
        </a:p>
      </dgm:t>
    </dgm:pt>
    <dgm:pt modelId="{F209B2EB-F619-4B8B-9A0E-2D697F67685D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Термины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D3434B48-D792-45F3-9BD8-66103FF46BF0}" type="parTrans" cxnId="{0E3F3360-AB32-4300-B588-184EDE0B274B}">
      <dgm:prSet/>
      <dgm:spPr/>
      <dgm:t>
        <a:bodyPr/>
        <a:lstStyle/>
        <a:p>
          <a:endParaRPr lang="ru-RU"/>
        </a:p>
      </dgm:t>
    </dgm:pt>
    <dgm:pt modelId="{F1EA27E5-ACFB-4F30-9566-EB2B7274840B}" type="sibTrans" cxnId="{0E3F3360-AB32-4300-B588-184EDE0B274B}">
      <dgm:prSet/>
      <dgm:spPr/>
      <dgm:t>
        <a:bodyPr/>
        <a:lstStyle/>
        <a:p>
          <a:endParaRPr lang="ru-RU"/>
        </a:p>
      </dgm:t>
    </dgm:pt>
    <dgm:pt modelId="{616F6435-285C-4CA3-9F8B-8F1E14CC51A6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Контекстуальные антонимы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4E89C095-010E-404C-A227-982CB6BAD457}" type="parTrans" cxnId="{986FAD6F-38B8-4515-BE75-C2A62D3F176E}">
      <dgm:prSet/>
      <dgm:spPr/>
      <dgm:t>
        <a:bodyPr/>
        <a:lstStyle/>
        <a:p>
          <a:endParaRPr lang="ru-RU"/>
        </a:p>
      </dgm:t>
    </dgm:pt>
    <dgm:pt modelId="{E711A0C2-EEAD-46C9-9C8B-58815F795810}" type="sibTrans" cxnId="{986FAD6F-38B8-4515-BE75-C2A62D3F176E}">
      <dgm:prSet/>
      <dgm:spPr/>
      <dgm:t>
        <a:bodyPr/>
        <a:lstStyle/>
        <a:p>
          <a:endParaRPr lang="ru-RU"/>
        </a:p>
      </dgm:t>
    </dgm:pt>
    <dgm:pt modelId="{5AD997B2-28BC-4219-B7A3-70E2E0FE91BC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Синонимы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0F0CFAEB-4DC2-4022-8BD1-71D511DD9D42}" type="parTrans" cxnId="{DB0D49FB-3FDF-4D87-B309-7EF905CC0CCF}">
      <dgm:prSet/>
      <dgm:spPr/>
      <dgm:t>
        <a:bodyPr/>
        <a:lstStyle/>
        <a:p>
          <a:endParaRPr lang="ru-RU"/>
        </a:p>
      </dgm:t>
    </dgm:pt>
    <dgm:pt modelId="{A48DBD85-7C8A-4AFE-AF1B-C76891E90104}" type="sibTrans" cxnId="{DB0D49FB-3FDF-4D87-B309-7EF905CC0CCF}">
      <dgm:prSet/>
      <dgm:spPr/>
      <dgm:t>
        <a:bodyPr/>
        <a:lstStyle/>
        <a:p>
          <a:endParaRPr lang="ru-RU"/>
        </a:p>
      </dgm:t>
    </dgm:pt>
    <dgm:pt modelId="{FF60EE25-69F6-4563-A2B4-3C3C2E1DF449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Паронимы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61ED137A-E8C1-48CA-B4DF-00EA1EE10DAA}" type="parTrans" cxnId="{4425C530-0D2E-41F9-B81C-834088CE5DE5}">
      <dgm:prSet/>
      <dgm:spPr/>
      <dgm:t>
        <a:bodyPr/>
        <a:lstStyle/>
        <a:p>
          <a:endParaRPr lang="ru-RU"/>
        </a:p>
      </dgm:t>
    </dgm:pt>
    <dgm:pt modelId="{F94CD95A-1C93-49DA-BAA6-5CBEE42D8516}" type="sibTrans" cxnId="{4425C530-0D2E-41F9-B81C-834088CE5DE5}">
      <dgm:prSet/>
      <dgm:spPr/>
      <dgm:t>
        <a:bodyPr/>
        <a:lstStyle/>
        <a:p>
          <a:endParaRPr lang="ru-RU"/>
        </a:p>
      </dgm:t>
    </dgm:pt>
    <dgm:pt modelId="{38B941C5-B4A0-443D-BFEC-F5D2E87D1B7F}">
      <dgm:prSet/>
      <dgm:spPr/>
      <dgm:t>
        <a:bodyPr/>
        <a:lstStyle/>
        <a:p>
          <a:r>
            <a:rPr lang="ru-RU" b="1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Синтаксический параллелизм</a:t>
          </a:r>
          <a:endParaRPr lang="ru-RU" dirty="0"/>
        </a:p>
      </dgm:t>
    </dgm:pt>
    <dgm:pt modelId="{4475384A-DD9F-427A-99CF-0883706EEFCB}" type="parTrans" cxnId="{C2C236FB-891A-4B73-A3AD-2A4A55755D69}">
      <dgm:prSet/>
      <dgm:spPr/>
      <dgm:t>
        <a:bodyPr/>
        <a:lstStyle/>
        <a:p>
          <a:endParaRPr lang="ru-RU"/>
        </a:p>
      </dgm:t>
    </dgm:pt>
    <dgm:pt modelId="{15D405E0-855A-4F5F-BD3A-C078B6247AF4}" type="sibTrans" cxnId="{C2C236FB-891A-4B73-A3AD-2A4A55755D69}">
      <dgm:prSet/>
      <dgm:spPr/>
      <dgm:t>
        <a:bodyPr/>
        <a:lstStyle/>
        <a:p>
          <a:endParaRPr lang="ru-RU"/>
        </a:p>
      </dgm:t>
    </dgm:pt>
    <dgm:pt modelId="{612F8190-8C2F-4A26-89F7-B71E61A101F0}">
      <dgm:prSet/>
      <dgm:spPr/>
      <dgm:t>
        <a:bodyPr/>
        <a:lstStyle/>
        <a:p>
          <a:r>
            <a:rPr lang="ru-RU" b="1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Инверсия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770C75B6-D223-4902-A117-C392F1A72FBC}" type="parTrans" cxnId="{26EAE66F-8D2C-4FFE-B2BA-8FB6ABEAB170}">
      <dgm:prSet/>
      <dgm:spPr/>
      <dgm:t>
        <a:bodyPr/>
        <a:lstStyle/>
        <a:p>
          <a:endParaRPr lang="ru-RU"/>
        </a:p>
      </dgm:t>
    </dgm:pt>
    <dgm:pt modelId="{7302617F-3A0D-4DA5-A688-A31AA7ABE826}" type="sibTrans" cxnId="{26EAE66F-8D2C-4FFE-B2BA-8FB6ABEAB170}">
      <dgm:prSet/>
      <dgm:spPr/>
      <dgm:t>
        <a:bodyPr/>
        <a:lstStyle/>
        <a:p>
          <a:endParaRPr lang="ru-RU"/>
        </a:p>
      </dgm:t>
    </dgm:pt>
    <dgm:pt modelId="{4B936CB1-08F8-48E2-8104-F4703CF2EB0A}">
      <dgm:prSet/>
      <dgm:spPr/>
      <dgm:t>
        <a:bodyPr/>
        <a:lstStyle/>
        <a:p>
          <a:r>
            <a:rPr lang="ru-RU" b="1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Анафора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FBAF55BD-3E27-4ADA-A462-C4A3157CC507}" type="parTrans" cxnId="{4A2EC4FD-F573-4F6B-B032-FAD602C8FFE1}">
      <dgm:prSet/>
      <dgm:spPr/>
      <dgm:t>
        <a:bodyPr/>
        <a:lstStyle/>
        <a:p>
          <a:endParaRPr lang="ru-RU"/>
        </a:p>
      </dgm:t>
    </dgm:pt>
    <dgm:pt modelId="{E0AD2DE2-199D-4B78-86ED-96E12AEDC955}" type="sibTrans" cxnId="{4A2EC4FD-F573-4F6B-B032-FAD602C8FFE1}">
      <dgm:prSet/>
      <dgm:spPr/>
      <dgm:t>
        <a:bodyPr/>
        <a:lstStyle/>
        <a:p>
          <a:endParaRPr lang="ru-RU"/>
        </a:p>
      </dgm:t>
    </dgm:pt>
    <dgm:pt modelId="{B6672875-0F5D-470B-B48A-C34ED21EF046}">
      <dgm:prSet/>
      <dgm:spPr/>
      <dgm:t>
        <a:bodyPr/>
        <a:lstStyle/>
        <a:p>
          <a:r>
            <a:rPr lang="ru-RU" b="1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Эпифора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6FE3E341-E64B-46E4-AAE6-9A7E26902531}" type="parTrans" cxnId="{26BA5036-B487-48CA-AC57-917D73267EE2}">
      <dgm:prSet/>
      <dgm:spPr/>
      <dgm:t>
        <a:bodyPr/>
        <a:lstStyle/>
        <a:p>
          <a:endParaRPr lang="ru-RU"/>
        </a:p>
      </dgm:t>
    </dgm:pt>
    <dgm:pt modelId="{B34600E2-A62F-40D0-94AC-CCDD963EC383}" type="sibTrans" cxnId="{26BA5036-B487-48CA-AC57-917D73267EE2}">
      <dgm:prSet/>
      <dgm:spPr/>
      <dgm:t>
        <a:bodyPr/>
        <a:lstStyle/>
        <a:p>
          <a:endParaRPr lang="ru-RU"/>
        </a:p>
      </dgm:t>
    </dgm:pt>
    <dgm:pt modelId="{44BE60A8-9B9A-44C6-B55A-4318E0A00B86}">
      <dgm:prSet/>
      <dgm:spPr/>
      <dgm:t>
        <a:bodyPr/>
        <a:lstStyle/>
        <a:p>
          <a:r>
            <a:rPr lang="ru-RU" b="1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Градация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C7438DF3-3DD7-46BA-8272-AABF5231A56F}" type="parTrans" cxnId="{60DC1471-6779-4D92-9483-D582A284F909}">
      <dgm:prSet/>
      <dgm:spPr/>
      <dgm:t>
        <a:bodyPr/>
        <a:lstStyle/>
        <a:p>
          <a:endParaRPr lang="ru-RU"/>
        </a:p>
      </dgm:t>
    </dgm:pt>
    <dgm:pt modelId="{284E05DB-1018-4C53-89E2-1536F3C9CA9E}" type="sibTrans" cxnId="{60DC1471-6779-4D92-9483-D582A284F909}">
      <dgm:prSet/>
      <dgm:spPr/>
      <dgm:t>
        <a:bodyPr/>
        <a:lstStyle/>
        <a:p>
          <a:endParaRPr lang="ru-RU"/>
        </a:p>
      </dgm:t>
    </dgm:pt>
    <dgm:pt modelId="{0D644058-68AC-4087-899B-4F6991B08A97}">
      <dgm:prSet/>
      <dgm:spPr/>
      <dgm:t>
        <a:bodyPr/>
        <a:lstStyle/>
        <a:p>
          <a:r>
            <a:rPr lang="ru-RU" b="1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Многосоюзие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F7F8F9FE-C0B6-465E-85B9-51D8EAE0ABCA}" type="parTrans" cxnId="{DBC147FF-7842-4320-8DBE-5E88713E5FF9}">
      <dgm:prSet/>
      <dgm:spPr/>
      <dgm:t>
        <a:bodyPr/>
        <a:lstStyle/>
        <a:p>
          <a:endParaRPr lang="ru-RU"/>
        </a:p>
      </dgm:t>
    </dgm:pt>
    <dgm:pt modelId="{FF7E96E8-053F-4801-BD07-51F351E65BD7}" type="sibTrans" cxnId="{DBC147FF-7842-4320-8DBE-5E88713E5FF9}">
      <dgm:prSet/>
      <dgm:spPr/>
      <dgm:t>
        <a:bodyPr/>
        <a:lstStyle/>
        <a:p>
          <a:endParaRPr lang="ru-RU"/>
        </a:p>
      </dgm:t>
    </dgm:pt>
    <dgm:pt modelId="{BCD5B94D-6C0C-408C-A81B-9EDC2D84E2CF}">
      <dgm:prSet/>
      <dgm:spPr/>
      <dgm:t>
        <a:bodyPr/>
        <a:lstStyle/>
        <a:p>
          <a:r>
            <a:rPr lang="ru-RU" b="1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Риторический вопрос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F518289C-E653-4A34-9DB1-2EF492EFDE31}" type="parTrans" cxnId="{509264AF-80E9-4DAE-A92F-820FBE760FB0}">
      <dgm:prSet/>
      <dgm:spPr/>
      <dgm:t>
        <a:bodyPr/>
        <a:lstStyle/>
        <a:p>
          <a:endParaRPr lang="ru-RU"/>
        </a:p>
      </dgm:t>
    </dgm:pt>
    <dgm:pt modelId="{39FFA28C-7FBB-43BB-B0C0-6C8EFD31428B}" type="sibTrans" cxnId="{509264AF-80E9-4DAE-A92F-820FBE760FB0}">
      <dgm:prSet/>
      <dgm:spPr/>
      <dgm:t>
        <a:bodyPr/>
        <a:lstStyle/>
        <a:p>
          <a:endParaRPr lang="ru-RU"/>
        </a:p>
      </dgm:t>
    </dgm:pt>
    <dgm:pt modelId="{948AF8C9-D9E3-49E9-962B-94CBA9CE6089}">
      <dgm:prSet/>
      <dgm:spPr/>
      <dgm:t>
        <a:bodyPr/>
        <a:lstStyle/>
        <a:p>
          <a:r>
            <a:rPr lang="ru-RU" b="1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Иносказание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1FC9B68F-6F1F-48BF-95A4-216CEE820B33}" type="parTrans" cxnId="{5E62283A-6B5B-4B75-92FD-09C111639CAD}">
      <dgm:prSet/>
      <dgm:spPr/>
      <dgm:t>
        <a:bodyPr/>
        <a:lstStyle/>
        <a:p>
          <a:endParaRPr lang="ru-RU"/>
        </a:p>
      </dgm:t>
    </dgm:pt>
    <dgm:pt modelId="{82A5878B-0C7C-4DA1-8907-4728A1915369}" type="sibTrans" cxnId="{5E62283A-6B5B-4B75-92FD-09C111639CAD}">
      <dgm:prSet/>
      <dgm:spPr/>
      <dgm:t>
        <a:bodyPr/>
        <a:lstStyle/>
        <a:p>
          <a:endParaRPr lang="ru-RU"/>
        </a:p>
      </dgm:t>
    </dgm:pt>
    <dgm:pt modelId="{A5D17B4D-3329-4CA6-8F24-2318232A02F2}">
      <dgm:prSet/>
      <dgm:spPr/>
      <dgm:t>
        <a:bodyPr/>
        <a:lstStyle/>
        <a:p>
          <a:r>
            <a:rPr lang="ru-RU" b="1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Сравнение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51DEAAB5-2C91-4A7D-A363-2EAF5B7F4AB2}" type="parTrans" cxnId="{87FA5E92-8ADF-4F6E-808F-F0B8626BE990}">
      <dgm:prSet/>
      <dgm:spPr/>
      <dgm:t>
        <a:bodyPr/>
        <a:lstStyle/>
        <a:p>
          <a:endParaRPr lang="ru-RU"/>
        </a:p>
      </dgm:t>
    </dgm:pt>
    <dgm:pt modelId="{ECD4BF04-8D89-4089-9DE2-99DD9F969CFC}" type="sibTrans" cxnId="{87FA5E92-8ADF-4F6E-808F-F0B8626BE990}">
      <dgm:prSet/>
      <dgm:spPr/>
      <dgm:t>
        <a:bodyPr/>
        <a:lstStyle/>
        <a:p>
          <a:endParaRPr lang="ru-RU"/>
        </a:p>
      </dgm:t>
    </dgm:pt>
    <dgm:pt modelId="{0A622C6C-7BCB-49BC-A2CE-66F2F6ED361D}">
      <dgm:prSet/>
      <dgm:spPr/>
      <dgm:t>
        <a:bodyPr/>
        <a:lstStyle/>
        <a:p>
          <a:r>
            <a:rPr lang="ru-RU" b="1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Ирония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FEE569A4-3485-4DD8-A17A-CD70AB56E59D}" type="parTrans" cxnId="{1D615345-52D7-49DA-B4B5-7616635D0EDB}">
      <dgm:prSet/>
      <dgm:spPr/>
      <dgm:t>
        <a:bodyPr/>
        <a:lstStyle/>
        <a:p>
          <a:endParaRPr lang="ru-RU"/>
        </a:p>
      </dgm:t>
    </dgm:pt>
    <dgm:pt modelId="{D640BFED-DCE2-4047-8848-8327E00D729F}" type="sibTrans" cxnId="{1D615345-52D7-49DA-B4B5-7616635D0EDB}">
      <dgm:prSet/>
      <dgm:spPr/>
      <dgm:t>
        <a:bodyPr/>
        <a:lstStyle/>
        <a:p>
          <a:endParaRPr lang="ru-RU"/>
        </a:p>
      </dgm:t>
    </dgm:pt>
    <dgm:pt modelId="{F18CD143-46C2-4C27-B0A2-D07050E459B1}">
      <dgm:prSet/>
      <dgm:spPr/>
      <dgm:t>
        <a:bodyPr/>
        <a:lstStyle/>
        <a:p>
          <a:r>
            <a:rPr lang="ru-RU" b="1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Метафора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A5074F52-3813-4B36-BFC7-3268360246EA}" type="parTrans" cxnId="{A0722E9F-B56A-4559-9187-1876D12D3A3A}">
      <dgm:prSet/>
      <dgm:spPr/>
      <dgm:t>
        <a:bodyPr/>
        <a:lstStyle/>
        <a:p>
          <a:endParaRPr lang="ru-RU"/>
        </a:p>
      </dgm:t>
    </dgm:pt>
    <dgm:pt modelId="{48DCE9F9-2BD1-426A-A37D-1D3CC00E619F}" type="sibTrans" cxnId="{A0722E9F-B56A-4559-9187-1876D12D3A3A}">
      <dgm:prSet/>
      <dgm:spPr/>
      <dgm:t>
        <a:bodyPr/>
        <a:lstStyle/>
        <a:p>
          <a:endParaRPr lang="ru-RU"/>
        </a:p>
      </dgm:t>
    </dgm:pt>
    <dgm:pt modelId="{3215A5B0-1F79-4153-9D05-F75366BE1278}">
      <dgm:prSet/>
      <dgm:spPr/>
      <dgm:t>
        <a:bodyPr/>
        <a:lstStyle/>
        <a:p>
          <a:r>
            <a:rPr lang="ru-RU" b="1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Эпитет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0C49E2E6-7012-41CC-9BE2-F8608704E6DA}" type="parTrans" cxnId="{221663ED-64FC-4D93-920E-758B06679B32}">
      <dgm:prSet/>
      <dgm:spPr/>
      <dgm:t>
        <a:bodyPr/>
        <a:lstStyle/>
        <a:p>
          <a:endParaRPr lang="ru-RU"/>
        </a:p>
      </dgm:t>
    </dgm:pt>
    <dgm:pt modelId="{41CC838D-F3B6-4E28-AE52-900359A4993D}" type="sibTrans" cxnId="{221663ED-64FC-4D93-920E-758B06679B32}">
      <dgm:prSet/>
      <dgm:spPr/>
      <dgm:t>
        <a:bodyPr/>
        <a:lstStyle/>
        <a:p>
          <a:endParaRPr lang="ru-RU"/>
        </a:p>
      </dgm:t>
    </dgm:pt>
    <dgm:pt modelId="{CB61C42B-2A0B-448B-BE24-DF34196E8A00}">
      <dgm:prSet/>
      <dgm:spPr/>
      <dgm:t>
        <a:bodyPr/>
        <a:lstStyle/>
        <a:p>
          <a:r>
            <a:rPr lang="ru-RU" b="1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Гипербола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D0B64753-3ABF-4D4D-9C18-94AC9E45A598}" type="parTrans" cxnId="{55B751E7-6BC5-42AC-B176-EF036452C722}">
      <dgm:prSet/>
      <dgm:spPr/>
      <dgm:t>
        <a:bodyPr/>
        <a:lstStyle/>
        <a:p>
          <a:endParaRPr lang="ru-RU"/>
        </a:p>
      </dgm:t>
    </dgm:pt>
    <dgm:pt modelId="{FE055474-9F3C-450A-A9DF-FD6BF8F6D3DE}" type="sibTrans" cxnId="{55B751E7-6BC5-42AC-B176-EF036452C722}">
      <dgm:prSet/>
      <dgm:spPr/>
      <dgm:t>
        <a:bodyPr/>
        <a:lstStyle/>
        <a:p>
          <a:endParaRPr lang="ru-RU"/>
        </a:p>
      </dgm:t>
    </dgm:pt>
    <dgm:pt modelId="{016C5C06-E246-49DD-8817-8F41CEAA13B7}">
      <dgm:prSet/>
      <dgm:spPr/>
      <dgm:t>
        <a:bodyPr/>
        <a:lstStyle/>
        <a:p>
          <a:r>
            <a:rPr lang="ru-RU" b="1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Олицетворение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C8708340-3DB6-41AC-97C8-6B1A9053838F}" type="parTrans" cxnId="{9D7FB4DE-7751-42B1-9645-2F2F78AF1DB4}">
      <dgm:prSet/>
      <dgm:spPr/>
      <dgm:t>
        <a:bodyPr/>
        <a:lstStyle/>
        <a:p>
          <a:endParaRPr lang="ru-RU"/>
        </a:p>
      </dgm:t>
    </dgm:pt>
    <dgm:pt modelId="{5DD124F7-FAB1-490F-BD43-31F3643C5556}" type="sibTrans" cxnId="{9D7FB4DE-7751-42B1-9645-2F2F78AF1DB4}">
      <dgm:prSet/>
      <dgm:spPr/>
      <dgm:t>
        <a:bodyPr/>
        <a:lstStyle/>
        <a:p>
          <a:endParaRPr lang="ru-RU"/>
        </a:p>
      </dgm:t>
    </dgm:pt>
    <dgm:pt modelId="{A4555C66-D1A8-4F5C-B452-837674E94FD1}">
      <dgm:prSet/>
      <dgm:spPr/>
      <dgm:t>
        <a:bodyPr/>
        <a:lstStyle/>
        <a:p>
          <a:r>
            <a:rPr lang="ru-RU" b="1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Синекдоха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419B9CCF-F030-4BB9-8BD4-882BD80AB1F9}" type="parTrans" cxnId="{88F78343-0A06-42E9-A8D4-F6694BA05232}">
      <dgm:prSet/>
      <dgm:spPr/>
      <dgm:t>
        <a:bodyPr/>
        <a:lstStyle/>
        <a:p>
          <a:endParaRPr lang="ru-RU"/>
        </a:p>
      </dgm:t>
    </dgm:pt>
    <dgm:pt modelId="{610A8A89-34EC-4D4E-AA24-0B683B983421}" type="sibTrans" cxnId="{88F78343-0A06-42E9-A8D4-F6694BA05232}">
      <dgm:prSet/>
      <dgm:spPr/>
      <dgm:t>
        <a:bodyPr/>
        <a:lstStyle/>
        <a:p>
          <a:endParaRPr lang="ru-RU"/>
        </a:p>
      </dgm:t>
    </dgm:pt>
    <dgm:pt modelId="{8EA4BED5-9B81-4353-B7C8-3D2E81F20EBC}">
      <dgm:prSet/>
      <dgm:spPr/>
      <dgm:t>
        <a:bodyPr/>
        <a:lstStyle/>
        <a:p>
          <a:r>
            <a:rPr lang="ru-RU" b="1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Перифраза</a:t>
          </a:r>
          <a:endParaRPr lang="ru-RU" b="1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gm:t>
    </dgm:pt>
    <dgm:pt modelId="{A9C11A77-00EF-4505-8E3E-DA89EEED8F02}" type="parTrans" cxnId="{681DD2BC-30AC-4101-BCD1-72EE2A1164D4}">
      <dgm:prSet/>
      <dgm:spPr/>
      <dgm:t>
        <a:bodyPr/>
        <a:lstStyle/>
        <a:p>
          <a:endParaRPr lang="ru-RU"/>
        </a:p>
      </dgm:t>
    </dgm:pt>
    <dgm:pt modelId="{86918097-5EC7-44EF-A17F-17DD3C85B701}" type="sibTrans" cxnId="{681DD2BC-30AC-4101-BCD1-72EE2A1164D4}">
      <dgm:prSet/>
      <dgm:spPr/>
      <dgm:t>
        <a:bodyPr/>
        <a:lstStyle/>
        <a:p>
          <a:endParaRPr lang="ru-RU"/>
        </a:p>
      </dgm:t>
    </dgm:pt>
    <dgm:pt modelId="{AD131B7B-9C42-4FDF-B31D-6690BE126BEB}" type="pres">
      <dgm:prSet presAssocID="{70ECC39C-C2C8-43CC-8661-EC3BD3F0E8E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034E5B-14AD-41E8-8DC5-0F257093E55B}" type="pres">
      <dgm:prSet presAssocID="{706A9C51-D966-451B-81BC-6434F076102D}" presName="composite" presStyleCnt="0"/>
      <dgm:spPr/>
    </dgm:pt>
    <dgm:pt modelId="{921883F6-E104-41D8-93B2-D966FCB86C6A}" type="pres">
      <dgm:prSet presAssocID="{706A9C51-D966-451B-81BC-6434F076102D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015D66-FCE7-49AA-BCDF-568E4050234E}" type="pres">
      <dgm:prSet presAssocID="{706A9C51-D966-451B-81BC-6434F076102D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9FD940-7884-4F3A-9F80-26092AB8E536}" type="pres">
      <dgm:prSet presAssocID="{2ADC8AAE-5507-49D9-B67F-98E2C070500D}" presName="space" presStyleCnt="0"/>
      <dgm:spPr/>
    </dgm:pt>
    <dgm:pt modelId="{B0EA73D3-378C-4AB1-A4F2-9B417F0443E8}" type="pres">
      <dgm:prSet presAssocID="{12F27ACB-8095-4D69-99F1-D05B9350E38A}" presName="composite" presStyleCnt="0"/>
      <dgm:spPr/>
    </dgm:pt>
    <dgm:pt modelId="{E42DD428-EA57-485D-B00A-48A9D7017DF2}" type="pres">
      <dgm:prSet presAssocID="{12F27ACB-8095-4D69-99F1-D05B9350E38A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30D859-5780-4AFD-A528-2C4AAAAB386E}" type="pres">
      <dgm:prSet presAssocID="{12F27ACB-8095-4D69-99F1-D05B9350E38A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23DA85-72B9-45C3-BDB6-EF3FF8DEB0FE}" type="pres">
      <dgm:prSet presAssocID="{728E6426-2A56-4CB3-8A38-068D4AE3A11A}" presName="space" presStyleCnt="0"/>
      <dgm:spPr/>
    </dgm:pt>
    <dgm:pt modelId="{F0B0CC08-A544-4089-897D-819EC1650108}" type="pres">
      <dgm:prSet presAssocID="{52CDDCC4-6D6E-42CA-8716-A1E20B99B5B2}" presName="composite" presStyleCnt="0"/>
      <dgm:spPr/>
    </dgm:pt>
    <dgm:pt modelId="{59F91C35-1618-438F-8266-102A41CC4AFC}" type="pres">
      <dgm:prSet presAssocID="{52CDDCC4-6D6E-42CA-8716-A1E20B99B5B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9E0670-5C18-4A65-BDAB-4571F6803372}" type="pres">
      <dgm:prSet presAssocID="{52CDDCC4-6D6E-42CA-8716-A1E20B99B5B2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1663ED-64FC-4D93-920E-758B06679B32}" srcId="{706A9C51-D966-451B-81BC-6434F076102D}" destId="{3215A5B0-1F79-4153-9D05-F75366BE1278}" srcOrd="5" destOrd="0" parTransId="{0C49E2E6-7012-41CC-9BE2-F8608704E6DA}" sibTransId="{41CC838D-F3B6-4E28-AE52-900359A4993D}"/>
    <dgm:cxn modelId="{681DD2BC-30AC-4101-BCD1-72EE2A1164D4}" srcId="{706A9C51-D966-451B-81BC-6434F076102D}" destId="{8EA4BED5-9B81-4353-B7C8-3D2E81F20EBC}" srcOrd="9" destOrd="0" parTransId="{A9C11A77-00EF-4505-8E3E-DA89EEED8F02}" sibTransId="{86918097-5EC7-44EF-A17F-17DD3C85B701}"/>
    <dgm:cxn modelId="{7EE716D6-9ADB-4619-B40F-E23F0B7D36C4}" type="presOf" srcId="{616F6435-285C-4CA3-9F8B-8F1E14CC51A6}" destId="{229E0670-5C18-4A65-BDAB-4571F6803372}" srcOrd="0" destOrd="2" presId="urn:microsoft.com/office/officeart/2005/8/layout/hList1"/>
    <dgm:cxn modelId="{1D615345-52D7-49DA-B4B5-7616635D0EDB}" srcId="{706A9C51-D966-451B-81BC-6434F076102D}" destId="{0A622C6C-7BCB-49BC-A2CE-66F2F6ED361D}" srcOrd="3" destOrd="0" parTransId="{FEE569A4-3485-4DD8-A17A-CD70AB56E59D}" sibTransId="{D640BFED-DCE2-4047-8848-8327E00D729F}"/>
    <dgm:cxn modelId="{027A0F53-5628-4A2F-97BD-772B6232493E}" srcId="{70ECC39C-C2C8-43CC-8661-EC3BD3F0E8E6}" destId="{706A9C51-D966-451B-81BC-6434F076102D}" srcOrd="0" destOrd="0" parTransId="{9EE9C3DC-CD3C-45B6-AADE-5F3C2BF32A8A}" sibTransId="{2ADC8AAE-5507-49D9-B67F-98E2C070500D}"/>
    <dgm:cxn modelId="{C0C340E3-0B95-42E8-9ED6-7A43A4C78548}" type="presOf" srcId="{A5D17B4D-3329-4CA6-8F24-2318232A02F2}" destId="{57015D66-FCE7-49AA-BCDF-568E4050234E}" srcOrd="0" destOrd="2" presId="urn:microsoft.com/office/officeart/2005/8/layout/hList1"/>
    <dgm:cxn modelId="{4425C530-0D2E-41F9-B81C-834088CE5DE5}" srcId="{52CDDCC4-6D6E-42CA-8716-A1E20B99B5B2}" destId="{FF60EE25-69F6-4563-A2B4-3C3C2E1DF449}" srcOrd="4" destOrd="0" parTransId="{61ED137A-E8C1-48CA-B4DF-00EA1EE10DAA}" sibTransId="{F94CD95A-1C93-49DA-BAA6-5CBEE42D8516}"/>
    <dgm:cxn modelId="{26BA5036-B487-48CA-AC57-917D73267EE2}" srcId="{12F27ACB-8095-4D69-99F1-D05B9350E38A}" destId="{B6672875-0F5D-470B-B48A-C34ED21EF046}" srcOrd="3" destOrd="0" parTransId="{6FE3E341-E64B-46E4-AAE6-9A7E26902531}" sibTransId="{B34600E2-A62F-40D0-94AC-CCDD963EC383}"/>
    <dgm:cxn modelId="{5B77ADD4-B655-48F5-BCB8-BFAB1BDD6BC3}" type="presOf" srcId="{B6C1F6E9-1539-471F-A3E4-C6A1EC6EFA85}" destId="{57015D66-FCE7-49AA-BCDF-568E4050234E}" srcOrd="0" destOrd="0" presId="urn:microsoft.com/office/officeart/2005/8/layout/hList1"/>
    <dgm:cxn modelId="{986FAD6F-38B8-4515-BE75-C2A62D3F176E}" srcId="{52CDDCC4-6D6E-42CA-8716-A1E20B99B5B2}" destId="{616F6435-285C-4CA3-9F8B-8F1E14CC51A6}" srcOrd="2" destOrd="0" parTransId="{4E89C095-010E-404C-A227-982CB6BAD457}" sibTransId="{E711A0C2-EEAD-46C9-9C8B-58815F795810}"/>
    <dgm:cxn modelId="{DB0D49FB-3FDF-4D87-B309-7EF905CC0CCF}" srcId="{52CDDCC4-6D6E-42CA-8716-A1E20B99B5B2}" destId="{5AD997B2-28BC-4219-B7A3-70E2E0FE91BC}" srcOrd="3" destOrd="0" parTransId="{0F0CFAEB-4DC2-4022-8BD1-71D511DD9D42}" sibTransId="{A48DBD85-7C8A-4AFE-AF1B-C76891E90104}"/>
    <dgm:cxn modelId="{A3927C37-5757-4354-BA21-8127037BA20D}" type="presOf" srcId="{52CDDCC4-6D6E-42CA-8716-A1E20B99B5B2}" destId="{59F91C35-1618-438F-8266-102A41CC4AFC}" srcOrd="0" destOrd="0" presId="urn:microsoft.com/office/officeart/2005/8/layout/hList1"/>
    <dgm:cxn modelId="{7B6F875B-EAA8-471F-83DB-18C131D14A03}" type="presOf" srcId="{9B1359E5-CC1A-42EE-A569-DE8D97541667}" destId="{229E0670-5C18-4A65-BDAB-4571F6803372}" srcOrd="0" destOrd="0" presId="urn:microsoft.com/office/officeart/2005/8/layout/hList1"/>
    <dgm:cxn modelId="{DA828B68-7D24-4402-9A8D-D36DAB99C389}" type="presOf" srcId="{A4555C66-D1A8-4F5C-B452-837674E94FD1}" destId="{57015D66-FCE7-49AA-BCDF-568E4050234E}" srcOrd="0" destOrd="8" presId="urn:microsoft.com/office/officeart/2005/8/layout/hList1"/>
    <dgm:cxn modelId="{EDFF5C51-31B0-4A20-944F-317C53E3F6ED}" type="presOf" srcId="{F18CD143-46C2-4C27-B0A2-D07050E459B1}" destId="{57015D66-FCE7-49AA-BCDF-568E4050234E}" srcOrd="0" destOrd="4" presId="urn:microsoft.com/office/officeart/2005/8/layout/hList1"/>
    <dgm:cxn modelId="{C6F95E05-43FF-416C-80E0-FDDCE14B2358}" type="presOf" srcId="{0A622C6C-7BCB-49BC-A2CE-66F2F6ED361D}" destId="{57015D66-FCE7-49AA-BCDF-568E4050234E}" srcOrd="0" destOrd="3" presId="urn:microsoft.com/office/officeart/2005/8/layout/hList1"/>
    <dgm:cxn modelId="{F6E53073-763A-4779-8053-71835A727686}" type="presOf" srcId="{948AF8C9-D9E3-49E9-962B-94CBA9CE6089}" destId="{57015D66-FCE7-49AA-BCDF-568E4050234E}" srcOrd="0" destOrd="1" presId="urn:microsoft.com/office/officeart/2005/8/layout/hList1"/>
    <dgm:cxn modelId="{0E3F3360-AB32-4300-B588-184EDE0B274B}" srcId="{52CDDCC4-6D6E-42CA-8716-A1E20B99B5B2}" destId="{F209B2EB-F619-4B8B-9A0E-2D697F67685D}" srcOrd="1" destOrd="0" parTransId="{D3434B48-D792-45F3-9BD8-66103FF46BF0}" sibTransId="{F1EA27E5-ACFB-4F30-9566-EB2B7274840B}"/>
    <dgm:cxn modelId="{68599330-13D9-4E4C-82BB-4412AF258343}" type="presOf" srcId="{B6672875-0F5D-470B-B48A-C34ED21EF046}" destId="{B730D859-5780-4AFD-A528-2C4AAAAB386E}" srcOrd="0" destOrd="3" presId="urn:microsoft.com/office/officeart/2005/8/layout/hList1"/>
    <dgm:cxn modelId="{60DC1471-6779-4D92-9483-D582A284F909}" srcId="{12F27ACB-8095-4D69-99F1-D05B9350E38A}" destId="{44BE60A8-9B9A-44C6-B55A-4318E0A00B86}" srcOrd="4" destOrd="0" parTransId="{C7438DF3-3DD7-46BA-8272-AABF5231A56F}" sibTransId="{284E05DB-1018-4C53-89E2-1536F3C9CA9E}"/>
    <dgm:cxn modelId="{2DD8DEDC-DFEA-4181-BDF1-DF47E6E4330B}" type="presOf" srcId="{4B936CB1-08F8-48E2-8104-F4703CF2EB0A}" destId="{B730D859-5780-4AFD-A528-2C4AAAAB386E}" srcOrd="0" destOrd="2" presId="urn:microsoft.com/office/officeart/2005/8/layout/hList1"/>
    <dgm:cxn modelId="{99DFC8D0-F4C2-47FC-B037-DBCBD5CCA46D}" type="presOf" srcId="{44BE60A8-9B9A-44C6-B55A-4318E0A00B86}" destId="{B730D859-5780-4AFD-A528-2C4AAAAB386E}" srcOrd="0" destOrd="4" presId="urn:microsoft.com/office/officeart/2005/8/layout/hList1"/>
    <dgm:cxn modelId="{55B751E7-6BC5-42AC-B176-EF036452C722}" srcId="{706A9C51-D966-451B-81BC-6434F076102D}" destId="{CB61C42B-2A0B-448B-BE24-DF34196E8A00}" srcOrd="6" destOrd="0" parTransId="{D0B64753-3ABF-4D4D-9C18-94AC9E45A598}" sibTransId="{FE055474-9F3C-450A-A9DF-FD6BF8F6D3DE}"/>
    <dgm:cxn modelId="{8A56ECE4-2998-4CDD-A75F-FCD904B80D61}" type="presOf" srcId="{5AD997B2-28BC-4219-B7A3-70E2E0FE91BC}" destId="{229E0670-5C18-4A65-BDAB-4571F6803372}" srcOrd="0" destOrd="3" presId="urn:microsoft.com/office/officeart/2005/8/layout/hList1"/>
    <dgm:cxn modelId="{509264AF-80E9-4DAE-A92F-820FBE760FB0}" srcId="{12F27ACB-8095-4D69-99F1-D05B9350E38A}" destId="{BCD5B94D-6C0C-408C-A81B-9EDC2D84E2CF}" srcOrd="6" destOrd="0" parTransId="{F518289C-E653-4A34-9DB1-2EF492EFDE31}" sibTransId="{39FFA28C-7FBB-43BB-B0C0-6C8EFD31428B}"/>
    <dgm:cxn modelId="{5708AA0F-7DB6-4F3E-AE9F-80C2A1DAB115}" srcId="{706A9C51-D966-451B-81BC-6434F076102D}" destId="{B6C1F6E9-1539-471F-A3E4-C6A1EC6EFA85}" srcOrd="0" destOrd="0" parTransId="{7B2A3EF2-6429-4407-8290-3C2A2792781B}" sibTransId="{F9583C5E-0A52-46DF-948B-06773CA701D4}"/>
    <dgm:cxn modelId="{CE68FC15-BCF0-4ADF-B22C-6A809B30B493}" type="presOf" srcId="{70ECC39C-C2C8-43CC-8661-EC3BD3F0E8E6}" destId="{AD131B7B-9C42-4FDF-B31D-6690BE126BEB}" srcOrd="0" destOrd="0" presId="urn:microsoft.com/office/officeart/2005/8/layout/hList1"/>
    <dgm:cxn modelId="{A0722E9F-B56A-4559-9187-1876D12D3A3A}" srcId="{706A9C51-D966-451B-81BC-6434F076102D}" destId="{F18CD143-46C2-4C27-B0A2-D07050E459B1}" srcOrd="4" destOrd="0" parTransId="{A5074F52-3813-4B36-BFC7-3268360246EA}" sibTransId="{48DCE9F9-2BD1-426A-A37D-1D3CC00E619F}"/>
    <dgm:cxn modelId="{DBC147FF-7842-4320-8DBE-5E88713E5FF9}" srcId="{12F27ACB-8095-4D69-99F1-D05B9350E38A}" destId="{0D644058-68AC-4087-899B-4F6991B08A97}" srcOrd="5" destOrd="0" parTransId="{F7F8F9FE-C0B6-465E-85B9-51D8EAE0ABCA}" sibTransId="{FF7E96E8-053F-4801-BD07-51F351E65BD7}"/>
    <dgm:cxn modelId="{4A2EC4FD-F573-4F6B-B032-FAD602C8FFE1}" srcId="{12F27ACB-8095-4D69-99F1-D05B9350E38A}" destId="{4B936CB1-08F8-48E2-8104-F4703CF2EB0A}" srcOrd="2" destOrd="0" parTransId="{FBAF55BD-3E27-4ADA-A462-C4A3157CC507}" sibTransId="{E0AD2DE2-199D-4B78-86ED-96E12AEDC955}"/>
    <dgm:cxn modelId="{F941AEDE-5888-473F-9408-B1CB2C54005A}" type="presOf" srcId="{8EA4BED5-9B81-4353-B7C8-3D2E81F20EBC}" destId="{57015D66-FCE7-49AA-BCDF-568E4050234E}" srcOrd="0" destOrd="9" presId="urn:microsoft.com/office/officeart/2005/8/layout/hList1"/>
    <dgm:cxn modelId="{7CA0DCF1-1217-4B8D-A92A-A6449B54036C}" type="presOf" srcId="{612F8190-8C2F-4A26-89F7-B71E61A101F0}" destId="{B730D859-5780-4AFD-A528-2C4AAAAB386E}" srcOrd="0" destOrd="1" presId="urn:microsoft.com/office/officeart/2005/8/layout/hList1"/>
    <dgm:cxn modelId="{7925074A-8705-4FA4-A0A2-5708932FE362}" srcId="{70ECC39C-C2C8-43CC-8661-EC3BD3F0E8E6}" destId="{12F27ACB-8095-4D69-99F1-D05B9350E38A}" srcOrd="1" destOrd="0" parTransId="{E0F22DE1-59BE-4F23-B13D-90D6535E232C}" sibTransId="{728E6426-2A56-4CB3-8A38-068D4AE3A11A}"/>
    <dgm:cxn modelId="{3A95EB7A-E2BD-420C-9B41-C95A11213030}" type="presOf" srcId="{12F27ACB-8095-4D69-99F1-D05B9350E38A}" destId="{E42DD428-EA57-485D-B00A-48A9D7017DF2}" srcOrd="0" destOrd="0" presId="urn:microsoft.com/office/officeart/2005/8/layout/hList1"/>
    <dgm:cxn modelId="{9D7FB4DE-7751-42B1-9645-2F2F78AF1DB4}" srcId="{706A9C51-D966-451B-81BC-6434F076102D}" destId="{016C5C06-E246-49DD-8817-8F41CEAA13B7}" srcOrd="7" destOrd="0" parTransId="{C8708340-3DB6-41AC-97C8-6B1A9053838F}" sibTransId="{5DD124F7-FAB1-490F-BD43-31F3643C5556}"/>
    <dgm:cxn modelId="{0B6B4187-77A0-4A7F-84CC-A342A797E428}" type="presOf" srcId="{3215A5B0-1F79-4153-9D05-F75366BE1278}" destId="{57015D66-FCE7-49AA-BCDF-568E4050234E}" srcOrd="0" destOrd="5" presId="urn:microsoft.com/office/officeart/2005/8/layout/hList1"/>
    <dgm:cxn modelId="{26EAE66F-8D2C-4FFE-B2BA-8FB6ABEAB170}" srcId="{12F27ACB-8095-4D69-99F1-D05B9350E38A}" destId="{612F8190-8C2F-4A26-89F7-B71E61A101F0}" srcOrd="1" destOrd="0" parTransId="{770C75B6-D223-4902-A117-C392F1A72FBC}" sibTransId="{7302617F-3A0D-4DA5-A688-A31AA7ABE826}"/>
    <dgm:cxn modelId="{9A867712-374B-49CD-8A91-03DAA3BC170E}" type="presOf" srcId="{706A9C51-D966-451B-81BC-6434F076102D}" destId="{921883F6-E104-41D8-93B2-D966FCB86C6A}" srcOrd="0" destOrd="0" presId="urn:microsoft.com/office/officeart/2005/8/layout/hList1"/>
    <dgm:cxn modelId="{B330E966-F6C7-41EA-A0D6-8AF3C6B0BAF6}" srcId="{70ECC39C-C2C8-43CC-8661-EC3BD3F0E8E6}" destId="{52CDDCC4-6D6E-42CA-8716-A1E20B99B5B2}" srcOrd="2" destOrd="0" parTransId="{91FFE98C-58F1-4A52-B72A-F510C0AA32B2}" sibTransId="{4889748E-428D-4E04-92BD-CC2B86555CA9}"/>
    <dgm:cxn modelId="{88F78343-0A06-42E9-A8D4-F6694BA05232}" srcId="{706A9C51-D966-451B-81BC-6434F076102D}" destId="{A4555C66-D1A8-4F5C-B452-837674E94FD1}" srcOrd="8" destOrd="0" parTransId="{419B9CCF-F030-4BB9-8BD4-882BD80AB1F9}" sibTransId="{610A8A89-34EC-4D4E-AA24-0B683B983421}"/>
    <dgm:cxn modelId="{87FA5E92-8ADF-4F6E-808F-F0B8626BE990}" srcId="{706A9C51-D966-451B-81BC-6434F076102D}" destId="{A5D17B4D-3329-4CA6-8F24-2318232A02F2}" srcOrd="2" destOrd="0" parTransId="{51DEAAB5-2C91-4A7D-A363-2EAF5B7F4AB2}" sibTransId="{ECD4BF04-8D89-4089-9DE2-99DD9F969CFC}"/>
    <dgm:cxn modelId="{27E94448-5520-4767-862A-B103B0151D86}" type="presOf" srcId="{CB61C42B-2A0B-448B-BE24-DF34196E8A00}" destId="{57015D66-FCE7-49AA-BCDF-568E4050234E}" srcOrd="0" destOrd="6" presId="urn:microsoft.com/office/officeart/2005/8/layout/hList1"/>
    <dgm:cxn modelId="{049FF718-EA54-40DC-93B9-C0E224EA51C7}" type="presOf" srcId="{016C5C06-E246-49DD-8817-8F41CEAA13B7}" destId="{57015D66-FCE7-49AA-BCDF-568E4050234E}" srcOrd="0" destOrd="7" presId="urn:microsoft.com/office/officeart/2005/8/layout/hList1"/>
    <dgm:cxn modelId="{E0B5BC65-F329-44BE-91E8-493E0B5A7FEB}" type="presOf" srcId="{38B941C5-B4A0-443D-BFEC-F5D2E87D1B7F}" destId="{B730D859-5780-4AFD-A528-2C4AAAAB386E}" srcOrd="0" destOrd="0" presId="urn:microsoft.com/office/officeart/2005/8/layout/hList1"/>
    <dgm:cxn modelId="{C2C236FB-891A-4B73-A3AD-2A4A55755D69}" srcId="{12F27ACB-8095-4D69-99F1-D05B9350E38A}" destId="{38B941C5-B4A0-443D-BFEC-F5D2E87D1B7F}" srcOrd="0" destOrd="0" parTransId="{4475384A-DD9F-427A-99CF-0883706EEFCB}" sibTransId="{15D405E0-855A-4F5F-BD3A-C078B6247AF4}"/>
    <dgm:cxn modelId="{90BEFACB-D092-4557-8B7E-C2C94F14FE01}" type="presOf" srcId="{FF60EE25-69F6-4563-A2B4-3C3C2E1DF449}" destId="{229E0670-5C18-4A65-BDAB-4571F6803372}" srcOrd="0" destOrd="4" presId="urn:microsoft.com/office/officeart/2005/8/layout/hList1"/>
    <dgm:cxn modelId="{EE641BD1-B89C-49DD-9412-F9D07CB75B3B}" type="presOf" srcId="{F209B2EB-F619-4B8B-9A0E-2D697F67685D}" destId="{229E0670-5C18-4A65-BDAB-4571F6803372}" srcOrd="0" destOrd="1" presId="urn:microsoft.com/office/officeart/2005/8/layout/hList1"/>
    <dgm:cxn modelId="{958FFD44-793C-4DEF-85DC-B2B18E78A0CF}" type="presOf" srcId="{0D644058-68AC-4087-899B-4F6991B08A97}" destId="{B730D859-5780-4AFD-A528-2C4AAAAB386E}" srcOrd="0" destOrd="5" presId="urn:microsoft.com/office/officeart/2005/8/layout/hList1"/>
    <dgm:cxn modelId="{CAF527D3-3F8A-41AB-BB1B-14DCC4810F02}" srcId="{52CDDCC4-6D6E-42CA-8716-A1E20B99B5B2}" destId="{9B1359E5-CC1A-42EE-A569-DE8D97541667}" srcOrd="0" destOrd="0" parTransId="{C329BBCD-67B5-4CE9-AC2A-7646B95D3CE4}" sibTransId="{A1017854-0B0F-42E9-AD30-57E7EC3B0CD4}"/>
    <dgm:cxn modelId="{025F2234-5414-46EF-9328-895D3DAE589A}" type="presOf" srcId="{BCD5B94D-6C0C-408C-A81B-9EDC2D84E2CF}" destId="{B730D859-5780-4AFD-A528-2C4AAAAB386E}" srcOrd="0" destOrd="6" presId="urn:microsoft.com/office/officeart/2005/8/layout/hList1"/>
    <dgm:cxn modelId="{5E62283A-6B5B-4B75-92FD-09C111639CAD}" srcId="{706A9C51-D966-451B-81BC-6434F076102D}" destId="{948AF8C9-D9E3-49E9-962B-94CBA9CE6089}" srcOrd="1" destOrd="0" parTransId="{1FC9B68F-6F1F-48BF-95A4-216CEE820B33}" sibTransId="{82A5878B-0C7C-4DA1-8907-4728A1915369}"/>
    <dgm:cxn modelId="{1E716DD5-5E2C-4FDD-AA13-E38E59A52EF5}" type="presParOf" srcId="{AD131B7B-9C42-4FDF-B31D-6690BE126BEB}" destId="{A7034E5B-14AD-41E8-8DC5-0F257093E55B}" srcOrd="0" destOrd="0" presId="urn:microsoft.com/office/officeart/2005/8/layout/hList1"/>
    <dgm:cxn modelId="{4F5FD56A-7613-4882-9787-3D3457B74CA8}" type="presParOf" srcId="{A7034E5B-14AD-41E8-8DC5-0F257093E55B}" destId="{921883F6-E104-41D8-93B2-D966FCB86C6A}" srcOrd="0" destOrd="0" presId="urn:microsoft.com/office/officeart/2005/8/layout/hList1"/>
    <dgm:cxn modelId="{DD7E6F62-2F46-4D8D-893E-B7136E9DB933}" type="presParOf" srcId="{A7034E5B-14AD-41E8-8DC5-0F257093E55B}" destId="{57015D66-FCE7-49AA-BCDF-568E4050234E}" srcOrd="1" destOrd="0" presId="urn:microsoft.com/office/officeart/2005/8/layout/hList1"/>
    <dgm:cxn modelId="{C1861867-1818-4CAC-A9E0-68A2B7BDD74A}" type="presParOf" srcId="{AD131B7B-9C42-4FDF-B31D-6690BE126BEB}" destId="{F69FD940-7884-4F3A-9F80-26092AB8E536}" srcOrd="1" destOrd="0" presId="urn:microsoft.com/office/officeart/2005/8/layout/hList1"/>
    <dgm:cxn modelId="{36F90BBB-EED8-4B42-A72F-DFB17A8BF8DE}" type="presParOf" srcId="{AD131B7B-9C42-4FDF-B31D-6690BE126BEB}" destId="{B0EA73D3-378C-4AB1-A4F2-9B417F0443E8}" srcOrd="2" destOrd="0" presId="urn:microsoft.com/office/officeart/2005/8/layout/hList1"/>
    <dgm:cxn modelId="{4E7FAFAC-86E7-4E1D-92DC-D4436BC9D754}" type="presParOf" srcId="{B0EA73D3-378C-4AB1-A4F2-9B417F0443E8}" destId="{E42DD428-EA57-485D-B00A-48A9D7017DF2}" srcOrd="0" destOrd="0" presId="urn:microsoft.com/office/officeart/2005/8/layout/hList1"/>
    <dgm:cxn modelId="{2C7AB141-337B-4858-9F30-5C417834E318}" type="presParOf" srcId="{B0EA73D3-378C-4AB1-A4F2-9B417F0443E8}" destId="{B730D859-5780-4AFD-A528-2C4AAAAB386E}" srcOrd="1" destOrd="0" presId="urn:microsoft.com/office/officeart/2005/8/layout/hList1"/>
    <dgm:cxn modelId="{7165CDFE-CADD-47DF-A742-9DD83E876877}" type="presParOf" srcId="{AD131B7B-9C42-4FDF-B31D-6690BE126BEB}" destId="{6E23DA85-72B9-45C3-BDB6-EF3FF8DEB0FE}" srcOrd="3" destOrd="0" presId="urn:microsoft.com/office/officeart/2005/8/layout/hList1"/>
    <dgm:cxn modelId="{8C9F8994-3753-446A-BE99-DF64C36A6E12}" type="presParOf" srcId="{AD131B7B-9C42-4FDF-B31D-6690BE126BEB}" destId="{F0B0CC08-A544-4089-897D-819EC1650108}" srcOrd="4" destOrd="0" presId="urn:microsoft.com/office/officeart/2005/8/layout/hList1"/>
    <dgm:cxn modelId="{AA5595E1-20EF-4ED5-9010-07D5B063F234}" type="presParOf" srcId="{F0B0CC08-A544-4089-897D-819EC1650108}" destId="{59F91C35-1618-438F-8266-102A41CC4AFC}" srcOrd="0" destOrd="0" presId="urn:microsoft.com/office/officeart/2005/8/layout/hList1"/>
    <dgm:cxn modelId="{2A7E4208-5FA1-4066-89C1-0E2E1F5B3878}" type="presParOf" srcId="{F0B0CC08-A544-4089-897D-819EC1650108}" destId="{229E0670-5C18-4A65-BDAB-4571F680337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1883F6-E104-41D8-93B2-D966FCB86C6A}">
      <dsp:nvSpPr>
        <dsp:cNvPr id="0" name=""/>
        <dsp:cNvSpPr/>
      </dsp:nvSpPr>
      <dsp:spPr>
        <a:xfrm>
          <a:off x="2115" y="81305"/>
          <a:ext cx="2062354" cy="75126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Тропы</a:t>
          </a:r>
          <a:endParaRPr lang="ru-RU" sz="1500" b="1" kern="1200" dirty="0"/>
        </a:p>
      </dsp:txBody>
      <dsp:txXfrm>
        <a:off x="2115" y="81305"/>
        <a:ext cx="2062354" cy="751265"/>
      </dsp:txXfrm>
    </dsp:sp>
    <dsp:sp modelId="{57015D66-FCE7-49AA-BCDF-568E4050234E}">
      <dsp:nvSpPr>
        <dsp:cNvPr id="0" name=""/>
        <dsp:cNvSpPr/>
      </dsp:nvSpPr>
      <dsp:spPr>
        <a:xfrm>
          <a:off x="2115" y="832570"/>
          <a:ext cx="2062354" cy="247050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dirty="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Литота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Иносказание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Сравнение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Ирония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Метафора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Эпитет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Гипербола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Олицетворение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Синекдоха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Перифраза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sp:txBody>
      <dsp:txXfrm>
        <a:off x="2115" y="832570"/>
        <a:ext cx="2062354" cy="2470500"/>
      </dsp:txXfrm>
    </dsp:sp>
    <dsp:sp modelId="{E42DD428-EA57-485D-B00A-48A9D7017DF2}">
      <dsp:nvSpPr>
        <dsp:cNvPr id="0" name=""/>
        <dsp:cNvSpPr/>
      </dsp:nvSpPr>
      <dsp:spPr>
        <a:xfrm>
          <a:off x="2353198" y="81305"/>
          <a:ext cx="2062354" cy="751265"/>
        </a:xfrm>
        <a:prstGeom prst="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Фигуры речи</a:t>
          </a:r>
          <a:endParaRPr lang="ru-RU" sz="1500" b="1" kern="1200" dirty="0"/>
        </a:p>
      </dsp:txBody>
      <dsp:txXfrm>
        <a:off x="2353198" y="81305"/>
        <a:ext cx="2062354" cy="751265"/>
      </dsp:txXfrm>
    </dsp:sp>
    <dsp:sp modelId="{B730D859-5780-4AFD-A528-2C4AAAAB386E}">
      <dsp:nvSpPr>
        <dsp:cNvPr id="0" name=""/>
        <dsp:cNvSpPr/>
      </dsp:nvSpPr>
      <dsp:spPr>
        <a:xfrm>
          <a:off x="2353198" y="832570"/>
          <a:ext cx="2062354" cy="2470500"/>
        </a:xfrm>
        <a:prstGeom prst="rect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Синтаксический параллелизм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Инверсия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Анафора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Эпифора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Градация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Многосоюзие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Риторический вопрос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sp:txBody>
      <dsp:txXfrm>
        <a:off x="2353198" y="832570"/>
        <a:ext cx="2062354" cy="2470500"/>
      </dsp:txXfrm>
    </dsp:sp>
    <dsp:sp modelId="{59F91C35-1618-438F-8266-102A41CC4AFC}">
      <dsp:nvSpPr>
        <dsp:cNvPr id="0" name=""/>
        <dsp:cNvSpPr/>
      </dsp:nvSpPr>
      <dsp:spPr>
        <a:xfrm>
          <a:off x="4704282" y="81305"/>
          <a:ext cx="2062354" cy="751265"/>
        </a:xfrm>
        <a:prstGeom prst="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Изобразительные возможности  лексики</a:t>
          </a:r>
          <a:endParaRPr lang="ru-RU" sz="1500" b="1" kern="1200" dirty="0"/>
        </a:p>
      </dsp:txBody>
      <dsp:txXfrm>
        <a:off x="4704282" y="81305"/>
        <a:ext cx="2062354" cy="751265"/>
      </dsp:txXfrm>
    </dsp:sp>
    <dsp:sp modelId="{229E0670-5C18-4A65-BDAB-4571F6803372}">
      <dsp:nvSpPr>
        <dsp:cNvPr id="0" name=""/>
        <dsp:cNvSpPr/>
      </dsp:nvSpPr>
      <dsp:spPr>
        <a:xfrm>
          <a:off x="4704282" y="832570"/>
          <a:ext cx="2062354" cy="2470500"/>
        </a:xfrm>
        <a:prstGeom prst="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dirty="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Тавтология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dirty="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Термины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dirty="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Контекстуальные антонимы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dirty="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Синонимы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dirty="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rPr>
            <a:t>Паронимы</a:t>
          </a:r>
          <a:endParaRPr lang="ru-RU" sz="1500" b="1" kern="1200" dirty="0">
            <a:solidFill>
              <a:schemeClr val="tx1"/>
            </a:solidFill>
            <a:latin typeface="Monotype Corsiva" panose="03010101010201010101" pitchFamily="66" charset="0"/>
            <a:ea typeface="+mj-ea"/>
            <a:cs typeface="+mj-cs"/>
          </a:endParaRPr>
        </a:p>
      </dsp:txBody>
      <dsp:txXfrm>
        <a:off x="4704282" y="832570"/>
        <a:ext cx="2062354" cy="2470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Be\Desktop\мои работы\риторика 3 класс\для открытого занятия\материалы\Old_Scroll_PNG_Clipart.pn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1947118" y="-2069356"/>
            <a:ext cx="5281294" cy="9329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2" descr="C:\Users\Be\Desktop\мои работы\конкурс чтецов\материалы\logotipodod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9498" y="0"/>
            <a:ext cx="934502" cy="91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/>
          <p:cNvSpPr/>
          <p:nvPr userDrawn="1"/>
        </p:nvSpPr>
        <p:spPr>
          <a:xfrm>
            <a:off x="8401220" y="195485"/>
            <a:ext cx="540568" cy="556920"/>
          </a:xfrm>
          <a:prstGeom prst="ellipse">
            <a:avLst/>
          </a:prstGeom>
          <a:solidFill>
            <a:srgbClr val="D4650A">
              <a:alpha val="67843"/>
            </a:srgb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8406466" y="195485"/>
            <a:ext cx="535322" cy="556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indent="0" algn="ctr">
              <a:spcBef>
                <a:spcPct val="0"/>
              </a:spcBef>
              <a:buFont typeface="Arial" pitchFamily="34" charset="0"/>
              <a:buNone/>
              <a:defRPr sz="2400">
                <a:latin typeface="Monotype Corsiva" panose="03010101010201010101" pitchFamily="66" charset="0"/>
                <a:ea typeface="+mj-ea"/>
                <a:cs typeface="+mj-cs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fld id="{C7A206B8-5B49-4AE1-844B-559A25E282D4}" type="slidenum">
              <a:rPr lang="en-US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‹#›</a:t>
            </a:fld>
            <a:endParaRPr lang="en-US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proshkolu.ru/user/Alexsandra/file/94227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2.mp4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03648" y="1779662"/>
            <a:ext cx="6264696" cy="1102519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Monotype Corsiva" panose="03010101010201010101" pitchFamily="66" charset="0"/>
              </a:rPr>
              <a:t>Тема: </a:t>
            </a:r>
            <a:br>
              <a:rPr lang="ru-RU" b="1" dirty="0" smtClean="0">
                <a:latin typeface="Monotype Corsiva" panose="03010101010201010101" pitchFamily="66" charset="0"/>
              </a:rPr>
            </a:br>
            <a:r>
              <a:rPr lang="ru-RU" b="1" dirty="0" smtClean="0">
                <a:latin typeface="Monotype Corsiva" panose="03010101010201010101" pitchFamily="66" charset="0"/>
              </a:rPr>
              <a:t>	Речь в жизни человека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536504" y="3363838"/>
            <a:ext cx="3995936" cy="1059582"/>
          </a:xfr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>
              <a:spcBef>
                <a:spcPct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,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Педагог дополнительного образования</a:t>
            </a:r>
          </a:p>
          <a:p>
            <a:pPr>
              <a:spcBef>
                <a:spcPct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Белова </a:t>
            </a:r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Наталья Николаевна</a:t>
            </a:r>
          </a:p>
          <a:p>
            <a:pPr>
              <a:spcBef>
                <a:spcPct val="0"/>
              </a:spcBef>
            </a:pP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60664"/>
            <a:ext cx="5868144" cy="1010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dirty="0" smtClean="0">
                <a:latin typeface="Monotype Corsiva" panose="03010101010201010101" pitchFamily="66" charset="0"/>
                <a:ea typeface="+mj-ea"/>
                <a:cs typeface="+mj-cs"/>
              </a:rPr>
              <a:t>ОБЩЕРАЗВИВАЮЩАЯ  </a:t>
            </a:r>
            <a:r>
              <a:rPr lang="ru-RU" dirty="0">
                <a:latin typeface="Monotype Corsiva" panose="03010101010201010101" pitchFamily="66" charset="0"/>
                <a:ea typeface="+mj-ea"/>
                <a:cs typeface="+mj-cs"/>
              </a:rPr>
              <a:t>ПРОГРАММА</a:t>
            </a:r>
          </a:p>
          <a:p>
            <a:pPr algn="ctr">
              <a:spcBef>
                <a:spcPct val="0"/>
              </a:spcBef>
            </a:pPr>
            <a:r>
              <a:rPr lang="ru-RU" b="1" dirty="0">
                <a:latin typeface="Monotype Corsiva" panose="03010101010201010101" pitchFamily="66" charset="0"/>
                <a:ea typeface="+mj-ea"/>
                <a:cs typeface="+mj-cs"/>
              </a:rPr>
              <a:t>«РИТОРИКА ОБЩЕНИЯ»</a:t>
            </a:r>
          </a:p>
        </p:txBody>
      </p:sp>
      <p:pic>
        <p:nvPicPr>
          <p:cNvPr id="2050" name="Picture 2" descr="C:\Users\Be\Desktop\мои работы\конкурс чтецов\материалы\logotipodo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" y="-20538"/>
            <a:ext cx="1403421" cy="137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80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483518"/>
            <a:ext cx="9144000" cy="504056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Для поднятия настроения  просмотрите видеоролик</a:t>
            </a:r>
            <a:endParaRPr lang="ru-RU" sz="1800" dirty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Великого поэта и оратора</a:t>
            </a:r>
            <a:endParaRPr lang="ru-RU" sz="1800" dirty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pic>
        <p:nvPicPr>
          <p:cNvPr id="2" name="videoplayback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51720" y="1077583"/>
            <a:ext cx="5256584" cy="3942439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0" y="195486"/>
            <a:ext cx="9144000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latin typeface="Monotype Corsiva" panose="03010101010201010101" pitchFamily="66" charset="0"/>
              </a:rPr>
              <a:t>Развитие речи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1302341" y="2614459"/>
            <a:ext cx="936104" cy="562654"/>
          </a:xfrm>
          <a:prstGeom prst="rect">
            <a:avLst/>
          </a:prstGeom>
          <a:noFill/>
        </p:spPr>
        <p:txBody>
          <a:bodyPr wrap="none" rtlCol="0">
            <a:prstTxWarp prst="textArchUpPour">
              <a:avLst>
                <a:gd name="adj1" fmla="val 12334390"/>
                <a:gd name="adj2" fmla="val 49232"/>
              </a:avLst>
            </a:prstTxWarp>
            <a:spAutoFit/>
          </a:bodyPr>
          <a:lstStyle/>
          <a:p>
            <a:r>
              <a:rPr lang="ru-RU" dirty="0" smtClean="0"/>
              <a:t>клик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872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95486"/>
            <a:ext cx="9144000" cy="41151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sz="2400" b="1" dirty="0">
                <a:latin typeface="Monotype Corsiva" panose="03010101010201010101" pitchFamily="66" charset="0"/>
              </a:rPr>
              <a:t>Изобразительно-выразительные средства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2771800" y="3830726"/>
            <a:ext cx="3563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latin typeface="Monotype Corsiva" panose="03010101010201010101" pitchFamily="66" charset="0"/>
                <a:ea typeface="+mj-ea"/>
                <a:cs typeface="+mj-cs"/>
              </a:rPr>
              <a:t>Если в мире  есть вещи, </a:t>
            </a:r>
          </a:p>
          <a:p>
            <a:r>
              <a:rPr lang="ru-RU" b="1" dirty="0">
                <a:latin typeface="Monotype Corsiva" panose="03010101010201010101" pitchFamily="66" charset="0"/>
                <a:ea typeface="+mj-ea"/>
                <a:cs typeface="+mj-cs"/>
              </a:rPr>
              <a:t>достойные названия «чудо»,</a:t>
            </a:r>
          </a:p>
          <a:p>
            <a:r>
              <a:rPr lang="ru-RU" b="1" dirty="0">
                <a:latin typeface="Monotype Corsiva" panose="03010101010201010101" pitchFamily="66" charset="0"/>
                <a:ea typeface="+mj-ea"/>
                <a:cs typeface="+mj-cs"/>
              </a:rPr>
              <a:t>то слово, бесспорно, первая</a:t>
            </a:r>
          </a:p>
          <a:p>
            <a:r>
              <a:rPr lang="ru-RU" b="1" dirty="0">
                <a:latin typeface="Monotype Corsiva" panose="03010101010201010101" pitchFamily="66" charset="0"/>
                <a:ea typeface="+mj-ea"/>
                <a:cs typeface="+mj-cs"/>
              </a:rPr>
              <a:t>и самая чудесная из них. </a:t>
            </a:r>
          </a:p>
          <a:p>
            <a:endParaRPr lang="ru-RU" b="1" dirty="0"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168205716"/>
              </p:ext>
            </p:extLst>
          </p:nvPr>
        </p:nvGraphicFramePr>
        <p:xfrm>
          <a:off x="1187624" y="555526"/>
          <a:ext cx="6768752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5724128" y="4445119"/>
            <a:ext cx="155202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ru-RU" sz="2200" b="1" dirty="0" err="1">
                <a:latin typeface="Monotype Corsiva" panose="03010101010201010101" pitchFamily="66" charset="0"/>
                <a:ea typeface="+mj-ea"/>
                <a:cs typeface="+mj-cs"/>
              </a:rPr>
              <a:t>Л.Успенский</a:t>
            </a:r>
            <a:endParaRPr lang="ru-RU" sz="2200" b="1" dirty="0">
              <a:latin typeface="Monotype Corsiva" panose="03010101010201010101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6574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65869"/>
            <a:ext cx="914400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>
                <a:latin typeface="Monotype Corsiva" panose="03010101010201010101" pitchFamily="66" charset="0"/>
                <a:ea typeface="+mj-ea"/>
                <a:cs typeface="+mj-cs"/>
              </a:rPr>
              <a:t>Общие черты музыкальной и разговорной речи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714058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en-US" sz="2000" dirty="0">
                <a:latin typeface="Monotype Corsiva" panose="03010101010201010101" pitchFamily="66" charset="0"/>
                <a:ea typeface="+mj-ea"/>
                <a:cs typeface="+mj-cs"/>
              </a:rPr>
              <a:t> </a:t>
            </a:r>
            <a:r>
              <a:rPr lang="ru-RU" sz="2000" dirty="0">
                <a:latin typeface="Monotype Corsiva" panose="03010101010201010101" pitchFamily="66" charset="0"/>
                <a:ea typeface="+mj-ea"/>
                <a:cs typeface="+mj-cs"/>
              </a:rPr>
              <a:t>Разговорная  речь и музыка являются средствами общения между   людьми;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ru-RU" sz="2000" dirty="0" smtClean="0">
                <a:latin typeface="Monotype Corsiva" panose="03010101010201010101" pitchFamily="66" charset="0"/>
                <a:ea typeface="+mj-ea"/>
                <a:cs typeface="+mj-cs"/>
              </a:rPr>
              <a:t>  </a:t>
            </a:r>
            <a:r>
              <a:rPr lang="ru-RU" sz="2000" dirty="0">
                <a:latin typeface="Monotype Corsiva" panose="03010101010201010101" pitchFamily="66" charset="0"/>
                <a:ea typeface="+mj-ea"/>
                <a:cs typeface="+mj-cs"/>
              </a:rPr>
              <a:t>Разговорная речь и музыка имеют определенное содержание, т.е.образ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ru-RU" sz="2000" dirty="0" smtClean="0">
                <a:latin typeface="Monotype Corsiva" panose="03010101010201010101" pitchFamily="66" charset="0"/>
                <a:ea typeface="+mj-ea"/>
                <a:cs typeface="+mj-cs"/>
              </a:rPr>
              <a:t> </a:t>
            </a:r>
            <a:r>
              <a:rPr lang="ru-RU" sz="2000" dirty="0">
                <a:latin typeface="Monotype Corsiva" panose="03010101010201010101" pitchFamily="66" charset="0"/>
                <a:ea typeface="+mj-ea"/>
                <a:cs typeface="+mj-cs"/>
              </a:rPr>
              <a:t>В музыке, как и в разговорной речи, есть знаки препинания, которые разделяют музыку на фразы и предложения.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19672" y="3939902"/>
            <a:ext cx="56886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Monotype Corsiva" panose="03010101010201010101" pitchFamily="66" charset="0"/>
                <a:ea typeface="+mj-ea"/>
                <a:cs typeface="+mj-cs"/>
              </a:rPr>
              <a:t>Музыкальная интонация отличается от речевой организацией музыкальных звуков по высоте и подчинением их определенному ладу.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86000" y="2283718"/>
            <a:ext cx="4572000" cy="1569660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  <a:ea typeface="+mj-ea"/>
                <a:cs typeface="+mj-cs"/>
              </a:rPr>
              <a:t>Доброе утро.</a:t>
            </a:r>
          </a:p>
          <a:p>
            <a:pPr algn="ctr"/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  <a:ea typeface="+mj-ea"/>
                <a:cs typeface="+mj-cs"/>
              </a:rPr>
              <a:t>Доброе утро ?</a:t>
            </a:r>
          </a:p>
          <a:p>
            <a:pPr algn="ctr"/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  <a:ea typeface="+mj-ea"/>
                <a:cs typeface="+mj-cs"/>
              </a:rPr>
              <a:t>Доброе утро !</a:t>
            </a:r>
          </a:p>
          <a:p>
            <a:pPr algn="ctr"/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  <a:ea typeface="+mj-ea"/>
                <a:cs typeface="+mj-cs"/>
              </a:rPr>
              <a:t>Доброе утро…</a:t>
            </a:r>
          </a:p>
        </p:txBody>
      </p:sp>
      <p:pic>
        <p:nvPicPr>
          <p:cNvPr id="11" name="Picture 2" descr="Анимация-скрипичный ключ - Александра Николаевна Литвинова">
            <a:hlinkClick r:id="rId2" tooltip="далее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4658" y="2211710"/>
            <a:ext cx="1539190" cy="1770070"/>
          </a:xfrm>
          <a:prstGeom prst="rect">
            <a:avLst/>
          </a:prstGeom>
          <a:noFill/>
        </p:spPr>
      </p:pic>
      <p:pic>
        <p:nvPicPr>
          <p:cNvPr id="12" name="Picture 2" descr="Анимация-скрипичный ключ - Александра Николаевна Литвинова">
            <a:hlinkClick r:id="rId2" tooltip="далее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211710"/>
            <a:ext cx="1584176" cy="18218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9659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0" y="195486"/>
            <a:ext cx="9144000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latin typeface="Monotype Corsiva" panose="03010101010201010101" pitchFamily="66" charset="0"/>
              </a:rPr>
              <a:t>Как развивать свою речь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20786" y="555526"/>
            <a:ext cx="315567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  <a:ea typeface="+mj-ea"/>
                <a:cs typeface="+mj-cs"/>
              </a:rPr>
              <a:t>Учимся </a:t>
            </a:r>
            <a:r>
              <a:rPr lang="ru-RU" sz="2400" dirty="0">
                <a:latin typeface="Monotype Corsiva" panose="03010101010201010101" pitchFamily="66" charset="0"/>
                <a:ea typeface="+mj-ea"/>
                <a:cs typeface="+mj-cs"/>
              </a:rPr>
              <a:t>говорить правильно и </a:t>
            </a:r>
            <a:r>
              <a:rPr lang="ru-RU" sz="2400" dirty="0" smtClean="0">
                <a:latin typeface="Monotype Corsiva" panose="03010101010201010101" pitchFamily="66" charset="0"/>
                <a:ea typeface="+mj-ea"/>
                <a:cs typeface="+mj-cs"/>
              </a:rPr>
              <a:t>красиво.</a:t>
            </a:r>
          </a:p>
          <a:p>
            <a:r>
              <a:rPr lang="ru-RU" sz="2400" dirty="0" smtClean="0">
                <a:latin typeface="Monotype Corsiva" panose="03010101010201010101" pitchFamily="66" charset="0"/>
                <a:ea typeface="+mj-ea"/>
                <a:cs typeface="+mj-cs"/>
              </a:rPr>
              <a:t>Необходимо </a:t>
            </a:r>
            <a:r>
              <a:rPr lang="ru-RU" sz="2400" dirty="0">
                <a:latin typeface="Monotype Corsiva" panose="03010101010201010101" pitchFamily="66" charset="0"/>
                <a:ea typeface="+mj-ea"/>
                <a:cs typeface="+mj-cs"/>
              </a:rPr>
              <a:t>много слушать и читать. </a:t>
            </a:r>
            <a:endParaRPr lang="ru-RU" sz="2400" dirty="0" smtClean="0">
              <a:latin typeface="Monotype Corsiva" panose="03010101010201010101" pitchFamily="66" charset="0"/>
              <a:ea typeface="+mj-ea"/>
              <a:cs typeface="+mj-cs"/>
            </a:endParaRPr>
          </a:p>
          <a:p>
            <a:r>
              <a:rPr lang="ru-RU" sz="2400" dirty="0" smtClean="0">
                <a:latin typeface="Monotype Corsiva" panose="03010101010201010101" pitchFamily="66" charset="0"/>
                <a:ea typeface="+mj-ea"/>
                <a:cs typeface="+mj-cs"/>
              </a:rPr>
              <a:t>Чтение </a:t>
            </a:r>
            <a:r>
              <a:rPr lang="ru-RU" sz="2400" dirty="0">
                <a:latin typeface="Monotype Corsiva" panose="03010101010201010101" pitchFamily="66" charset="0"/>
                <a:ea typeface="+mj-ea"/>
                <a:cs typeface="+mj-cs"/>
              </a:rPr>
              <a:t>вслух дает </a:t>
            </a:r>
            <a:r>
              <a:rPr lang="ru-RU" sz="2400" dirty="0" smtClean="0">
                <a:latin typeface="Monotype Corsiva" panose="03010101010201010101" pitchFamily="66" charset="0"/>
                <a:ea typeface="+mj-ea"/>
                <a:cs typeface="+mj-cs"/>
              </a:rPr>
              <a:t>образец </a:t>
            </a:r>
            <a:r>
              <a:rPr lang="ru-RU" sz="2400" dirty="0">
                <a:latin typeface="Monotype Corsiva" panose="03010101010201010101" pitchFamily="66" charset="0"/>
                <a:ea typeface="+mj-ea"/>
                <a:cs typeface="+mj-cs"/>
              </a:rPr>
              <a:t>общения с окружающими. </a:t>
            </a:r>
            <a:endParaRPr lang="ru-RU" sz="2400" dirty="0" smtClean="0">
              <a:latin typeface="Monotype Corsiva" panose="03010101010201010101" pitchFamily="66" charset="0"/>
              <a:ea typeface="+mj-ea"/>
              <a:cs typeface="+mj-cs"/>
            </a:endParaRPr>
          </a:p>
          <a:p>
            <a:r>
              <a:rPr lang="ru-RU" sz="2400" dirty="0" smtClean="0">
                <a:latin typeface="Monotype Corsiva" panose="03010101010201010101" pitchFamily="66" charset="0"/>
                <a:ea typeface="+mj-ea"/>
                <a:cs typeface="+mj-cs"/>
              </a:rPr>
              <a:t>Нужно </a:t>
            </a:r>
            <a:r>
              <a:rPr lang="ru-RU" sz="2400" dirty="0">
                <a:latin typeface="Monotype Corsiva" panose="03010101010201010101" pitchFamily="66" charset="0"/>
                <a:ea typeface="+mj-ea"/>
                <a:cs typeface="+mj-cs"/>
              </a:rPr>
              <a:t>отмечать красивую и правильную речь у других и подражать им.</a:t>
            </a:r>
          </a:p>
        </p:txBody>
      </p:sp>
      <p:pic>
        <p:nvPicPr>
          <p:cNvPr id="8" name="VID-20200930-WA0002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1709.4672" end="3305.092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35696" y="555526"/>
            <a:ext cx="3168352" cy="40132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 rot="16200000">
            <a:off x="1144915" y="2614459"/>
            <a:ext cx="936104" cy="562654"/>
          </a:xfrm>
          <a:prstGeom prst="rect">
            <a:avLst/>
          </a:prstGeom>
          <a:noFill/>
        </p:spPr>
        <p:txBody>
          <a:bodyPr wrap="none" rtlCol="0">
            <a:prstTxWarp prst="textArchUpPour">
              <a:avLst>
                <a:gd name="adj1" fmla="val 12334390"/>
                <a:gd name="adj2" fmla="val 49232"/>
              </a:avLst>
            </a:prstTxWarp>
            <a:spAutoFit/>
          </a:bodyPr>
          <a:lstStyle/>
          <a:p>
            <a:r>
              <a:rPr lang="ru-RU" dirty="0" smtClean="0"/>
              <a:t>клик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870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-29917" y="195486"/>
            <a:ext cx="9144000" cy="43204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Monotype Corsiva" panose="03010101010201010101" pitchFamily="66" charset="0"/>
              </a:rPr>
              <a:t>Заключительное слово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43608" y="555526"/>
            <a:ext cx="7272808" cy="25922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В заключении еще раз напомню что речь это величайшая способность</a:t>
            </a:r>
          </a:p>
          <a:p>
            <a:pPr>
              <a:spcBef>
                <a:spcPct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 человека и мы должны уметь этим пользоваться и конечно же во благо людей.</a:t>
            </a:r>
          </a:p>
          <a:p>
            <a:pPr>
              <a:spcBef>
                <a:spcPct val="0"/>
              </a:spcBef>
            </a:pPr>
            <a:endParaRPr lang="ru-RU" sz="1600" dirty="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  <a:p>
            <a:pPr algn="just">
              <a:spcBef>
                <a:spcPct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	Культура речи показывает воспитанность и образованность человека. Она должна быть понятной, красивой, выразительной. В разговоре используют волшебные слова нашей речи. Их немного, но с ними приятнее и легче общаться, располагать людей, показывать доброжелательность и великодушие. Добрые, вежливые , воспитанные люди употребляют слова благодарности (спасибо, пожалуйста), приветствия и прощания (здравствуйте, добрый день, до свидания, всего хорошего), извинения (извините, простите), знакомства (рад познакомиться, очень приятно), просьбы (</a:t>
            </a:r>
            <a:r>
              <a:rPr lang="ru-RU" sz="1600" dirty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о</a:t>
            </a:r>
            <a:r>
              <a:rPr lang="ru-RU" sz="16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кажите любезность, прошу).</a:t>
            </a:r>
            <a:endParaRPr lang="ru-RU" sz="1600" dirty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3264535"/>
            <a:ext cx="61926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Monotype Corsiva" panose="03010101010201010101" pitchFamily="66" charset="0"/>
                <a:ea typeface="+mj-ea"/>
                <a:cs typeface="+mj-cs"/>
              </a:rPr>
              <a:t>Каждый человек владеет большим сокровищем –речью. </a:t>
            </a:r>
          </a:p>
          <a:p>
            <a:pPr algn="ctr"/>
            <a:r>
              <a:rPr lang="ru-RU" sz="1600" dirty="0" smtClean="0">
                <a:latin typeface="Monotype Corsiva" panose="03010101010201010101" pitchFamily="66" charset="0"/>
                <a:ea typeface="+mj-ea"/>
                <a:cs typeface="+mj-cs"/>
              </a:rPr>
              <a:t>Эта способность человека думать, говорить, выражать чувства, понимать людей. Родной речью люди овладевают постепенно. С  момента рождения ребенок произносит звуки, потом слова, фразы и предложения. С развитием человека развивается и совершенствуется речевое сознание.</a:t>
            </a:r>
            <a:endParaRPr lang="ru-RU" sz="1600" dirty="0">
              <a:latin typeface="Monotype Corsiva" panose="03010101010201010101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5714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71600" y="377540"/>
            <a:ext cx="4680520" cy="1186098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Уважаемые ребята мы продолжаем с вами занятия по риторике общения и </a:t>
            </a:r>
            <a:r>
              <a:rPr lang="ru-RU" sz="1800" dirty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с</a:t>
            </a:r>
            <a:r>
              <a:rPr lang="ru-RU" sz="18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егодня  у нас с Вами важнейшая тема.</a:t>
            </a:r>
          </a:p>
          <a:p>
            <a:pPr>
              <a:spcBef>
                <a:spcPct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Вспомним что такое Риторика</a:t>
            </a:r>
            <a:endParaRPr lang="ru-RU" sz="1800" dirty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419622"/>
            <a:ext cx="5203898" cy="1847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2400" b="1" dirty="0" smtClean="0">
                <a:latin typeface="Monotype Corsiva" panose="03010101010201010101" pitchFamily="66" charset="0"/>
                <a:ea typeface="+mj-ea"/>
                <a:cs typeface="+mj-cs"/>
              </a:rPr>
              <a:t>Риторика</a:t>
            </a:r>
            <a:r>
              <a:rPr lang="ru-RU" sz="2400" dirty="0">
                <a:latin typeface="Monotype Corsiva" panose="03010101010201010101" pitchFamily="66" charset="0"/>
                <a:ea typeface="+mj-ea"/>
                <a:cs typeface="+mj-cs"/>
              </a:rPr>
              <a:t> — </a:t>
            </a:r>
            <a:r>
              <a:rPr lang="ru-RU" sz="2400" dirty="0" smtClean="0">
                <a:latin typeface="Monotype Corsiva" panose="03010101010201010101" pitchFamily="66" charset="0"/>
                <a:ea typeface="+mj-ea"/>
                <a:cs typeface="+mj-cs"/>
              </a:rPr>
              <a:t>это наука, </a:t>
            </a:r>
            <a:r>
              <a:rPr lang="ru-RU" sz="2400" dirty="0">
                <a:latin typeface="Monotype Corsiva" panose="03010101010201010101" pitchFamily="66" charset="0"/>
                <a:ea typeface="+mj-ea"/>
                <a:cs typeface="+mj-cs"/>
              </a:rPr>
              <a:t>изучающая искусство речи, правила построения художественной речи, ораторское </a:t>
            </a:r>
            <a:r>
              <a:rPr lang="ru-RU" sz="2400" dirty="0" smtClean="0">
                <a:latin typeface="Monotype Corsiva" panose="03010101010201010101" pitchFamily="66" charset="0"/>
                <a:ea typeface="+mj-ea"/>
                <a:cs typeface="+mj-cs"/>
              </a:rPr>
              <a:t>искусство и </a:t>
            </a:r>
            <a:r>
              <a:rPr lang="ru-RU" sz="2400" dirty="0">
                <a:latin typeface="Monotype Corsiva" panose="03010101010201010101" pitchFamily="66" charset="0"/>
                <a:ea typeface="+mj-ea"/>
                <a:cs typeface="+mj-cs"/>
              </a:rPr>
              <a:t>красноречие.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411510"/>
            <a:ext cx="2952328" cy="40324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Жил человек рассеянный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На улице </a:t>
            </a:r>
            <a:r>
              <a:rPr lang="ru-RU" sz="1500" b="1" dirty="0" err="1">
                <a:latin typeface="Monotype Corsiva" panose="03010101010201010101" pitchFamily="66" charset="0"/>
                <a:ea typeface="+mj-ea"/>
                <a:cs typeface="+mj-cs"/>
              </a:rPr>
              <a:t>Бассейной</a:t>
            </a: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.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Сел он утром на кровать,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Стал рубашку надевать,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В рукава просунул руки -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Оказалось, это брюки.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Вот какой рассеянный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С улицы </a:t>
            </a:r>
            <a:r>
              <a:rPr lang="ru-RU" sz="1500" b="1" dirty="0" err="1">
                <a:latin typeface="Monotype Corsiva" panose="03010101010201010101" pitchFamily="66" charset="0"/>
                <a:ea typeface="+mj-ea"/>
                <a:cs typeface="+mj-cs"/>
              </a:rPr>
              <a:t>Бассейной</a:t>
            </a: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!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Надевать он стал пальто -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Говорят ему: "Не то!"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Стал натягивать гамаши -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Говорят ему: "Не ваши!"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Вот какой рассеянный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С улицы </a:t>
            </a:r>
            <a:r>
              <a:rPr lang="ru-RU" sz="1500" b="1" dirty="0" err="1">
                <a:latin typeface="Monotype Corsiva" panose="03010101010201010101" pitchFamily="66" charset="0"/>
                <a:ea typeface="+mj-ea"/>
                <a:cs typeface="+mj-cs"/>
              </a:rPr>
              <a:t>Бассейной</a:t>
            </a: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!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Вместо шапки на ходу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Он надел сковороду.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Вместо валенок перчатки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Натянул себе на пятки.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Вот какой рассеянный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С улицы </a:t>
            </a:r>
            <a:r>
              <a:rPr lang="ru-RU" sz="1500" b="1" dirty="0" err="1">
                <a:latin typeface="Monotype Corsiva" panose="03010101010201010101" pitchFamily="66" charset="0"/>
                <a:ea typeface="+mj-ea"/>
                <a:cs typeface="+mj-cs"/>
              </a:rPr>
              <a:t>Бассейной</a:t>
            </a:r>
            <a:r>
              <a:rPr lang="ru-RU" sz="1500" b="1" dirty="0">
                <a:latin typeface="Monotype Corsiva" panose="03010101010201010101" pitchFamily="66" charset="0"/>
                <a:ea typeface="+mj-ea"/>
                <a:cs typeface="+mj-cs"/>
              </a:rPr>
              <a:t>!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44982" y="3154907"/>
            <a:ext cx="14911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dirty="0">
                <a:solidFill>
                  <a:srgbClr val="0000FF"/>
                </a:solidFill>
                <a:latin typeface="Monotype Corsiva" panose="03010101010201010101" pitchFamily="66" charset="0"/>
              </a:rPr>
              <a:t>Прочтите </a:t>
            </a:r>
            <a:endParaRPr lang="ru-RU" dirty="0" smtClean="0">
              <a:solidFill>
                <a:srgbClr val="0000FF"/>
              </a:solidFill>
              <a:latin typeface="Monotype Corsiva" panose="03010101010201010101" pitchFamily="66" charset="0"/>
            </a:endParaRPr>
          </a:p>
          <a:p>
            <a:pPr>
              <a:spcBef>
                <a:spcPct val="0"/>
              </a:spcBef>
            </a:pPr>
            <a:r>
              <a:rPr lang="ru-RU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стихотворение</a:t>
            </a:r>
            <a:endParaRPr lang="ru-RU" dirty="0">
              <a:solidFill>
                <a:srgbClr val="0000FF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083918"/>
            <a:ext cx="30492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	Прочитали ,</a:t>
            </a:r>
          </a:p>
          <a:p>
            <a:pPr>
              <a:spcBef>
                <a:spcPct val="0"/>
              </a:spcBef>
            </a:pPr>
            <a:r>
              <a:rPr lang="ru-RU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                  тогда  продолжаем…</a:t>
            </a:r>
            <a:endParaRPr lang="ru-RU" dirty="0">
              <a:solidFill>
                <a:srgbClr val="0000FF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4" r="10600"/>
          <a:stretch/>
        </p:blipFill>
        <p:spPr bwMode="auto">
          <a:xfrm>
            <a:off x="1403648" y="3147814"/>
            <a:ext cx="2248015" cy="13346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3" name="Прямоугольник 12"/>
          <p:cNvSpPr/>
          <p:nvPr/>
        </p:nvSpPr>
        <p:spPr>
          <a:xfrm>
            <a:off x="7463756" y="3221563"/>
            <a:ext cx="11406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sz="1200" dirty="0">
                <a:solidFill>
                  <a:srgbClr val="0000FF"/>
                </a:solidFill>
                <a:latin typeface="Monotype Corsiva" panose="03010101010201010101" pitchFamily="66" charset="0"/>
              </a:rPr>
              <a:t>Самуил Маршак</a:t>
            </a:r>
          </a:p>
          <a:p>
            <a:pPr>
              <a:spcBef>
                <a:spcPct val="0"/>
              </a:spcBef>
            </a:pPr>
            <a:r>
              <a:rPr lang="ru-RU" sz="1200" dirty="0">
                <a:solidFill>
                  <a:srgbClr val="0000FF"/>
                </a:solidFill>
                <a:latin typeface="Monotype Corsiva" panose="03010101010201010101" pitchFamily="66" charset="0"/>
              </a:rPr>
              <a:t>Вот какой рассеянный</a:t>
            </a:r>
          </a:p>
        </p:txBody>
      </p:sp>
    </p:spTree>
    <p:extLst>
      <p:ext uri="{BB962C8B-B14F-4D97-AF65-F5344CB8AC3E}">
        <p14:creationId xmlns:p14="http://schemas.microsoft.com/office/powerpoint/2010/main" val="305250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39552" y="465212"/>
            <a:ext cx="6400800" cy="13144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Сегодня у нас с вами необычное занятие. </a:t>
            </a:r>
          </a:p>
          <a:p>
            <a:pPr>
              <a:spcBef>
                <a:spcPct val="0"/>
              </a:spcBef>
            </a:pPr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И дальше Вы 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поймете в чем дело  </a:t>
            </a:r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…</a:t>
            </a:r>
          </a:p>
          <a:p>
            <a:pPr>
              <a:spcBef>
                <a:spcPct val="0"/>
              </a:spcBef>
            </a:pP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7" name="Подзаголовок 4"/>
          <p:cNvSpPr txBox="1">
            <a:spLocks/>
          </p:cNvSpPr>
          <p:nvPr/>
        </p:nvSpPr>
        <p:spPr>
          <a:xfrm>
            <a:off x="939552" y="1347614"/>
            <a:ext cx="32004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ru-RU" sz="2400" dirty="0" smtClean="0">
                <a:solidFill>
                  <a:srgbClr val="0000FF"/>
                </a:solidFill>
                <a:latin typeface="Monotype Corsiva" panose="03010101010201010101" pitchFamily="66" charset="0"/>
                <a:ea typeface="+mj-ea"/>
                <a:cs typeface="+mj-cs"/>
              </a:rPr>
              <a:t>Прослушайте первую запись</a:t>
            </a:r>
          </a:p>
        </p:txBody>
      </p:sp>
      <p:sp>
        <p:nvSpPr>
          <p:cNvPr id="8" name="Подзаголовок 4"/>
          <p:cNvSpPr txBox="1">
            <a:spLocks/>
          </p:cNvSpPr>
          <p:nvPr/>
        </p:nvSpPr>
        <p:spPr>
          <a:xfrm>
            <a:off x="1803648" y="3003798"/>
            <a:ext cx="32004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ru-RU" sz="2400" dirty="0" smtClean="0">
                <a:solidFill>
                  <a:srgbClr val="0000FF"/>
                </a:solidFill>
                <a:latin typeface="Monotype Corsiva" panose="03010101010201010101" pitchFamily="66" charset="0"/>
                <a:ea typeface="+mj-ea"/>
                <a:cs typeface="+mj-cs"/>
              </a:rPr>
              <a:t>Просмотрите видео</a:t>
            </a:r>
          </a:p>
        </p:txBody>
      </p:sp>
      <p:pic>
        <p:nvPicPr>
          <p:cNvPr id="9" name="озвуч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34952" y="2420850"/>
            <a:ext cx="609600" cy="60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Самуил Маршак _Вот какой рассеянный с улицы Бассейной_ (1)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96966" y="2283718"/>
            <a:ext cx="2827362" cy="2120522"/>
          </a:xfrm>
          <a:prstGeom prst="roundRect">
            <a:avLst>
              <a:gd name="adj" fmla="val 7140"/>
            </a:avLst>
          </a:prstGeom>
        </p:spPr>
      </p:pic>
      <p:sp>
        <p:nvSpPr>
          <p:cNvPr id="2" name="TextBox 1"/>
          <p:cNvSpPr txBox="1"/>
          <p:nvPr/>
        </p:nvSpPr>
        <p:spPr>
          <a:xfrm>
            <a:off x="2071700" y="2225120"/>
            <a:ext cx="936104" cy="562654"/>
          </a:xfrm>
          <a:prstGeom prst="rect">
            <a:avLst/>
          </a:prstGeom>
          <a:noFill/>
        </p:spPr>
        <p:txBody>
          <a:bodyPr wrap="none" rtlCol="0">
            <a:prstTxWarp prst="textArchUpPour">
              <a:avLst>
                <a:gd name="adj1" fmla="val 12334390"/>
                <a:gd name="adj2" fmla="val 49232"/>
              </a:avLst>
            </a:prstTxWarp>
            <a:spAutoFit/>
          </a:bodyPr>
          <a:lstStyle/>
          <a:p>
            <a:r>
              <a:rPr lang="ru-RU" dirty="0" smtClean="0"/>
              <a:t>клик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732512" y="2076078"/>
            <a:ext cx="936104" cy="562654"/>
          </a:xfrm>
          <a:prstGeom prst="rect">
            <a:avLst/>
          </a:prstGeom>
          <a:noFill/>
        </p:spPr>
        <p:txBody>
          <a:bodyPr wrap="none" rtlCol="0">
            <a:prstTxWarp prst="textArchUpPour">
              <a:avLst>
                <a:gd name="adj1" fmla="val 12334390"/>
                <a:gd name="adj2" fmla="val 49232"/>
              </a:avLst>
            </a:prstTxWarp>
            <a:spAutoFit/>
          </a:bodyPr>
          <a:lstStyle/>
          <a:p>
            <a:r>
              <a:rPr lang="ru-RU" dirty="0" smtClean="0"/>
              <a:t>клик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734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3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35496" y="267494"/>
            <a:ext cx="6472808" cy="30243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Понимаете в чем разница?</a:t>
            </a:r>
          </a:p>
          <a:p>
            <a:pPr>
              <a:spcBef>
                <a:spcPct val="0"/>
              </a:spcBef>
            </a:pPr>
            <a:endParaRPr lang="ru-RU" sz="2400" dirty="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На первом слайде  вы прочитали произведение.</a:t>
            </a:r>
          </a:p>
          <a:p>
            <a:pPr>
              <a:spcBef>
                <a:spcPct val="0"/>
              </a:spcBef>
            </a:pPr>
            <a:endParaRPr lang="ru-RU" sz="2400" dirty="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На втором  слайде вы прослушали одно и то же произведение:</a:t>
            </a:r>
          </a:p>
          <a:p>
            <a:pPr marL="342900" indent="-342900" algn="l">
              <a:spcBef>
                <a:spcPct val="0"/>
              </a:spcBef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озвученное диктором  (роботом) и </a:t>
            </a:r>
          </a:p>
          <a:p>
            <a:pPr marL="342900" indent="-342900" algn="l">
              <a:spcBef>
                <a:spcPct val="0"/>
              </a:spcBef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художественно прочитанное (человеком).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27984" y="3147814"/>
            <a:ext cx="33123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Сегодня </a:t>
            </a:r>
            <a:r>
              <a:rPr lang="ru-RU" sz="2000" dirty="0">
                <a:solidFill>
                  <a:prstClr val="black"/>
                </a:solidFill>
                <a:latin typeface="Monotype Corsiva" panose="03010101010201010101" pitchFamily="66" charset="0"/>
              </a:rPr>
              <a:t>мы с Вами узнаем:</a:t>
            </a:r>
          </a:p>
          <a:p>
            <a:pPr lvl="0">
              <a:spcBef>
                <a:spcPct val="0"/>
              </a:spcBef>
            </a:pPr>
            <a:r>
              <a:rPr lang="ru-RU" sz="20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1. Что </a:t>
            </a:r>
            <a:r>
              <a:rPr lang="ru-RU" sz="2000" dirty="0">
                <a:solidFill>
                  <a:prstClr val="black"/>
                </a:solidFill>
                <a:latin typeface="Monotype Corsiva" panose="03010101010201010101" pitchFamily="66" charset="0"/>
              </a:rPr>
              <a:t>такое </a:t>
            </a:r>
            <a:r>
              <a:rPr lang="ru-RU" sz="20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речь;</a:t>
            </a:r>
            <a:endParaRPr lang="ru-RU" sz="2000" dirty="0">
              <a:solidFill>
                <a:prstClr val="black"/>
              </a:solidFill>
              <a:latin typeface="Monotype Corsiva" panose="03010101010201010101" pitchFamily="66" charset="0"/>
            </a:endParaRPr>
          </a:p>
          <a:p>
            <a:pPr lvl="0">
              <a:spcBef>
                <a:spcPct val="0"/>
              </a:spcBef>
            </a:pPr>
            <a:r>
              <a:rPr lang="ru-RU" sz="20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2. Какая </a:t>
            </a:r>
            <a:r>
              <a:rPr lang="ru-RU" sz="2000" dirty="0">
                <a:solidFill>
                  <a:prstClr val="black"/>
                </a:solidFill>
                <a:latin typeface="Monotype Corsiva" panose="03010101010201010101" pitchFamily="66" charset="0"/>
              </a:rPr>
              <a:t>бывает </a:t>
            </a:r>
            <a:r>
              <a:rPr lang="ru-RU" sz="20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речь;</a:t>
            </a:r>
            <a:endParaRPr lang="ru-RU" sz="2000" dirty="0">
              <a:solidFill>
                <a:prstClr val="black"/>
              </a:solidFill>
              <a:latin typeface="Monotype Corsiva" panose="03010101010201010101" pitchFamily="66" charset="0"/>
            </a:endParaRPr>
          </a:p>
          <a:p>
            <a:pPr lvl="0">
              <a:spcBef>
                <a:spcPct val="0"/>
              </a:spcBef>
            </a:pPr>
            <a:r>
              <a:rPr lang="ru-RU" sz="20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3. Зачем </a:t>
            </a:r>
            <a:r>
              <a:rPr lang="ru-RU" sz="2000" dirty="0">
                <a:solidFill>
                  <a:prstClr val="black"/>
                </a:solidFill>
                <a:latin typeface="Monotype Corsiva" panose="03010101010201010101" pitchFamily="66" charset="0"/>
              </a:rPr>
              <a:t>нужна </a:t>
            </a:r>
            <a:r>
              <a:rPr lang="ru-RU" sz="20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речь и </a:t>
            </a:r>
          </a:p>
          <a:p>
            <a:pPr lvl="0">
              <a:spcBef>
                <a:spcPct val="0"/>
              </a:spcBef>
            </a:pPr>
            <a:r>
              <a:rPr lang="ru-RU" sz="20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4. Место </a:t>
            </a:r>
            <a:r>
              <a:rPr lang="ru-RU" sz="2000" dirty="0">
                <a:solidFill>
                  <a:prstClr val="black"/>
                </a:solidFill>
                <a:latin typeface="Monotype Corsiva" panose="03010101010201010101" pitchFamily="66" charset="0"/>
              </a:rPr>
              <a:t>речи в нашей </a:t>
            </a:r>
            <a:r>
              <a:rPr lang="ru-RU" sz="20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жизни.</a:t>
            </a:r>
            <a:endParaRPr lang="ru-RU" sz="2000" dirty="0">
              <a:solidFill>
                <a:prstClr val="black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147" name="Picture 3" descr="C:\Users\Be\Desktop\мои работы\риторика 3 класс\для открытого занятия\материалы\1f210d31d7dc912caa5f881417fd88b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702" y="3219822"/>
            <a:ext cx="1161218" cy="149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Be\Desktop\мои работы\риторика 3 класс\для открытого занятия\материалы\special-shiurim-tiferes-speakers-yeshivas-bSuMExf6LsF.1400x14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28184" y="1046948"/>
            <a:ext cx="2172874" cy="2172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98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08112" y="411510"/>
            <a:ext cx="4067944" cy="3240360"/>
          </a:xfr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>
              <a:spcBef>
                <a:spcPct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Речь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 – это  использование языка  для </a:t>
            </a:r>
          </a:p>
          <a:p>
            <a:pPr>
              <a:spcBef>
                <a:spcPct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общения людей между собой.</a:t>
            </a:r>
          </a:p>
          <a:p>
            <a:pPr>
              <a:spcBef>
                <a:spcPct val="0"/>
              </a:spcBef>
            </a:pPr>
            <a:endParaRPr lang="ru-RU" sz="2400" dirty="0" smtClean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Язык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 – это система фонетических, лексических и грамматических средств, являющаяся орудием выражения мыслей, чувств, волеизъявлений и служащая  важнейшим средством общения людей</a:t>
            </a:r>
          </a:p>
          <a:p>
            <a:pPr>
              <a:spcBef>
                <a:spcPct val="0"/>
              </a:spcBef>
            </a:pP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Другими словами, </a:t>
            </a:r>
          </a:p>
          <a:p>
            <a:pPr>
              <a:spcBef>
                <a:spcPct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  речь это способность говорить, выражать, передавать какую-либо информацию словами  - устно или письменно, т.е. это возможность передачи информации между людьми</a:t>
            </a:r>
            <a:endParaRPr lang="ru-RU" sz="2400" dirty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pic>
        <p:nvPicPr>
          <p:cNvPr id="7" name="Picture 4" descr="C:\Users\stratics\Pictures\2011-09-12 1\1 00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FF9"/>
              </a:clrFrom>
              <a:clrTo>
                <a:srgbClr val="FEFFF9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39871" y="399420"/>
            <a:ext cx="2916505" cy="36124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619672" y="3723878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  <a:latin typeface="Monotype Corsiva" panose="03010101010201010101" pitchFamily="66" charset="0"/>
                <a:ea typeface="+mj-ea"/>
                <a:cs typeface="+mj-cs"/>
              </a:rPr>
              <a:t>Вспомни: в каких случаях ты не можешь обойтись без речи?</a:t>
            </a:r>
          </a:p>
        </p:txBody>
      </p:sp>
    </p:spTree>
    <p:extLst>
      <p:ext uri="{BB962C8B-B14F-4D97-AF65-F5344CB8AC3E}">
        <p14:creationId xmlns:p14="http://schemas.microsoft.com/office/powerpoint/2010/main" val="142249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-107504" y="186333"/>
            <a:ext cx="9144000" cy="369193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История возникновения речи</a:t>
            </a:r>
            <a:endParaRPr lang="ru-RU" sz="1800" dirty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6" name="Подзаголовок 4"/>
          <p:cNvSpPr txBox="1">
            <a:spLocks/>
          </p:cNvSpPr>
          <p:nvPr/>
        </p:nvSpPr>
        <p:spPr>
          <a:xfrm>
            <a:off x="1211050" y="2180636"/>
            <a:ext cx="4009022" cy="967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0"/>
              </a:spcBef>
              <a:buFont typeface="Arial" pitchFamily="34" charset="0"/>
              <a:buNone/>
              <a:defRPr sz="2400">
                <a:solidFill>
                  <a:srgbClr val="0000FF"/>
                </a:solidFill>
                <a:latin typeface="Monotype Corsiva" panose="03010101010201010101" pitchFamily="66" charset="0"/>
                <a:ea typeface="+mj-ea"/>
                <a:cs typeface="+mj-cs"/>
              </a:defRPr>
            </a:lvl1pPr>
            <a:lvl2pPr indent="0" algn="ctr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just"/>
            <a:r>
              <a:rPr lang="ru-RU" sz="1400" dirty="0"/>
              <a:t>Давайте попробуем разыграть ситуацию. Говорить нельзя, но можно использовать жесты и мимику </a:t>
            </a:r>
            <a:r>
              <a:rPr lang="ru-RU" sz="1400" dirty="0" smtClean="0"/>
              <a:t>Например, покажите : </a:t>
            </a:r>
          </a:p>
          <a:p>
            <a:pPr algn="l"/>
            <a:r>
              <a:rPr lang="ru-RU" sz="1400" dirty="0" smtClean="0"/>
              <a:t>        		 - вчера мы  дома смотрели 		    комедию или </a:t>
            </a:r>
          </a:p>
          <a:p>
            <a:pPr algn="l"/>
            <a:r>
              <a:rPr lang="ru-RU" sz="1400" dirty="0" smtClean="0"/>
              <a:t>		 - я </a:t>
            </a:r>
            <a:r>
              <a:rPr lang="ru-RU" sz="1400" dirty="0"/>
              <a:t>видел в лесу ёжика.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52"/>
          <a:stretch/>
        </p:blipFill>
        <p:spPr bwMode="auto">
          <a:xfrm>
            <a:off x="4572000" y="701715"/>
            <a:ext cx="4572000" cy="2592288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ContrastingLeftFacing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440716"/>
            <a:ext cx="4318226" cy="15549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just">
              <a:spcBef>
                <a:spcPct val="0"/>
              </a:spcBef>
              <a:buFont typeface="Arial" pitchFamily="34" charset="0"/>
              <a:buNone/>
            </a:pPr>
            <a:r>
              <a:rPr lang="ru-RU" dirty="0" smtClean="0">
                <a:latin typeface="Monotype Corsiva" panose="03010101010201010101" pitchFamily="66" charset="0"/>
                <a:ea typeface="+mj-ea"/>
                <a:cs typeface="+mj-cs"/>
              </a:rPr>
              <a:t>Возникновение нашей речи происходило совместно с развитием  человеческого общества еще со времен каменного века. Древние </a:t>
            </a:r>
            <a:r>
              <a:rPr lang="ru-RU" dirty="0">
                <a:latin typeface="Monotype Corsiva" panose="03010101010201010101" pitchFamily="66" charset="0"/>
                <a:ea typeface="+mj-ea"/>
                <a:cs typeface="+mj-cs"/>
              </a:rPr>
              <a:t>люди общались между собой жестами и </a:t>
            </a:r>
            <a:r>
              <a:rPr lang="ru-RU" dirty="0" smtClean="0">
                <a:latin typeface="Monotype Corsiva" panose="03010101010201010101" pitchFamily="66" charset="0"/>
                <a:ea typeface="+mj-ea"/>
                <a:cs typeface="+mj-cs"/>
              </a:rPr>
              <a:t>мимикой, а </a:t>
            </a:r>
            <a:r>
              <a:rPr lang="ru-RU" dirty="0">
                <a:latin typeface="Monotype Corsiva" panose="03010101010201010101" pitchFamily="66" charset="0"/>
                <a:ea typeface="+mj-ea"/>
                <a:cs typeface="+mj-cs"/>
              </a:rPr>
              <a:t>лишь потом появились </a:t>
            </a:r>
            <a:r>
              <a:rPr lang="ru-RU" dirty="0" smtClean="0">
                <a:latin typeface="Monotype Corsiva" panose="03010101010201010101" pitchFamily="66" charset="0"/>
                <a:ea typeface="+mj-ea"/>
                <a:cs typeface="+mj-cs"/>
              </a:rPr>
              <a:t>слова.</a:t>
            </a:r>
            <a:endParaRPr lang="ru-RU" dirty="0"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71800" y="3507854"/>
            <a:ext cx="4752528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Bef>
                <a:spcPct val="0"/>
              </a:spcBef>
              <a:buFont typeface="Arial" pitchFamily="34" charset="0"/>
              <a:buNone/>
            </a:pPr>
            <a:r>
              <a:rPr lang="ru-RU" dirty="0">
                <a:latin typeface="Monotype Corsiva" panose="03010101010201010101" pitchFamily="66" charset="0"/>
                <a:ea typeface="+mj-ea"/>
                <a:cs typeface="+mj-cs"/>
              </a:rPr>
              <a:t>Вот видите, как вам трудно было рассказать свои истории без слов. Процесс возникновения речи был очень трудным и очень долгим. Прошло немало времени, пока люди догадались изображать свои сообщения в виде рисунков. 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36" y="3041689"/>
            <a:ext cx="2776504" cy="1762309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ContrastingRightFacing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37790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Be\Desktop\мои работы\риторика 3 класс\для открытого занятия\материалы\2054507d0da82a02c4831921994e847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579" y="2775741"/>
            <a:ext cx="2484933" cy="2388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483518"/>
            <a:ext cx="6984776" cy="11521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Bef>
                <a:spcPct val="0"/>
              </a:spcBef>
            </a:pPr>
            <a:r>
              <a:rPr lang="ru-RU" sz="1500" dirty="0" smtClean="0">
                <a:latin typeface="Monotype Corsiva" panose="03010101010201010101" pitchFamily="66" charset="0"/>
                <a:ea typeface="+mj-ea"/>
                <a:cs typeface="+mj-cs"/>
              </a:rPr>
              <a:t>	На </a:t>
            </a:r>
            <a:r>
              <a:rPr lang="ru-RU" sz="1500" dirty="0">
                <a:latin typeface="Monotype Corsiva" panose="03010101010201010101" pitchFamily="66" charset="0"/>
                <a:ea typeface="+mj-ea"/>
                <a:cs typeface="+mj-cs"/>
              </a:rPr>
              <a:t>земном шаре насчитывается в настоящее время свыше 2500 самостоятельных языков, а наречий и диалектов (местных разновидностей больших языков) насчитывают десятки тысяч. Среди самостоятельных языков имеются широко распространенные, на которых говорят десятки и сотни миллионов людей. Но есть языки, которыми пользуются лишь несколько тысяч или даже несколько сотен </a:t>
            </a:r>
            <a:r>
              <a:rPr lang="ru-RU" sz="1500" dirty="0" smtClean="0">
                <a:latin typeface="Monotype Corsiva" panose="03010101010201010101" pitchFamily="66" charset="0"/>
                <a:ea typeface="+mj-ea"/>
                <a:cs typeface="+mj-cs"/>
              </a:rPr>
              <a:t>людей.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643758"/>
            <a:ext cx="5904656" cy="753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Bef>
                <a:spcPct val="0"/>
              </a:spcBef>
            </a:pPr>
            <a:r>
              <a:rPr lang="ru-RU" sz="2000" dirty="0" smtClean="0">
                <a:latin typeface="Monotype Corsiva" panose="03010101010201010101" pitchFamily="66" charset="0"/>
                <a:ea typeface="+mj-ea"/>
                <a:cs typeface="+mj-cs"/>
              </a:rPr>
              <a:t>	</a:t>
            </a:r>
            <a:endParaRPr lang="ru-RU" sz="2000" dirty="0"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785064"/>
            <a:ext cx="4572000" cy="1237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just">
              <a:spcBef>
                <a:spcPct val="0"/>
              </a:spcBef>
            </a:pPr>
            <a:endParaRPr lang="ru-RU" sz="2400" dirty="0"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44365" y="3301546"/>
            <a:ext cx="4787875" cy="13584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Bef>
                <a:spcPct val="0"/>
              </a:spcBef>
            </a:pPr>
            <a:r>
              <a:rPr lang="ru-RU" sz="1500" dirty="0" smtClean="0">
                <a:latin typeface="Monotype Corsiva" panose="03010101010201010101" pitchFamily="66" charset="0"/>
              </a:rPr>
              <a:t>Русский </a:t>
            </a:r>
            <a:r>
              <a:rPr lang="ru-RU" sz="1500" dirty="0">
                <a:latin typeface="Monotype Corsiva" panose="03010101010201010101" pitchFamily="66" charset="0"/>
              </a:rPr>
              <a:t>язык является родным для 100 млн. </a:t>
            </a:r>
            <a:r>
              <a:rPr lang="ru-RU" sz="1500" dirty="0" smtClean="0">
                <a:latin typeface="Monotype Corsiva" panose="03010101010201010101" pitchFamily="66" charset="0"/>
              </a:rPr>
              <a:t>человек</a:t>
            </a:r>
            <a:r>
              <a:rPr lang="ru-RU" sz="1500" dirty="0">
                <a:latin typeface="Monotype Corsiva" panose="03010101010201010101" pitchFamily="66" charset="0"/>
              </a:rPr>
              <a:t>, а вместе с близкими ему </a:t>
            </a:r>
            <a:r>
              <a:rPr lang="ru-RU" sz="1500" dirty="0" smtClean="0">
                <a:latin typeface="Monotype Corsiva" panose="03010101010201010101" pitchFamily="66" charset="0"/>
              </a:rPr>
              <a:t>украинским </a:t>
            </a:r>
            <a:r>
              <a:rPr lang="ru-RU" sz="1500" dirty="0">
                <a:latin typeface="Monotype Corsiva" panose="03010101010201010101" pitchFamily="66" charset="0"/>
              </a:rPr>
              <a:t>и белорусским языками – для 140 млн. Русский язык –  государственный язык нашей страны. Общее число людей, умеющих говорить по-русски, превышает 250 млн. человек</a:t>
            </a:r>
            <a:r>
              <a:rPr lang="ru-RU" sz="1500" dirty="0" smtClean="0">
                <a:latin typeface="Monotype Corsiva" panose="03010101010201010101" pitchFamily="66" charset="0"/>
              </a:rPr>
              <a:t>.</a:t>
            </a:r>
            <a:r>
              <a:rPr lang="ru-RU" sz="1500" dirty="0">
                <a:latin typeface="Monotype Corsiva" panose="03010101010201010101" pitchFamily="66" charset="0"/>
                <a:ea typeface="+mj-ea"/>
                <a:cs typeface="+mj-cs"/>
              </a:rPr>
              <a:t> </a:t>
            </a:r>
            <a:r>
              <a:rPr lang="ru-RU" sz="1500" dirty="0" smtClean="0">
                <a:latin typeface="Monotype Corsiva" panose="03010101010201010101" pitchFamily="66" charset="0"/>
                <a:ea typeface="+mj-ea"/>
                <a:cs typeface="+mj-cs"/>
              </a:rPr>
              <a:t> А </a:t>
            </a:r>
            <a:r>
              <a:rPr lang="ru-RU" sz="1500" dirty="0">
                <a:latin typeface="Monotype Corsiva" panose="03010101010201010101" pitchFamily="66" charset="0"/>
                <a:ea typeface="+mj-ea"/>
                <a:cs typeface="+mj-cs"/>
              </a:rPr>
              <a:t>к примеру на китайском языке говорит не менее 500 млн. человек. По числу говорящих на нем это крупнейший язык на земном шаре</a:t>
            </a:r>
            <a:r>
              <a:rPr lang="ru-RU" sz="1500" dirty="0" smtClean="0">
                <a:latin typeface="Monotype Corsiva" panose="03010101010201010101" pitchFamily="66" charset="0"/>
                <a:ea typeface="+mj-ea"/>
                <a:cs typeface="+mj-cs"/>
              </a:rPr>
              <a:t>.</a:t>
            </a:r>
            <a:endParaRPr lang="ru-RU" sz="1500" dirty="0"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11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" y="186333"/>
            <a:ext cx="9144000" cy="369193"/>
          </a:xfr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Речь народов мира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475656" y="1995686"/>
            <a:ext cx="7056784" cy="7379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Bef>
                <a:spcPct val="0"/>
              </a:spcBef>
            </a:pPr>
            <a:r>
              <a:rPr lang="ru-RU" sz="1500" dirty="0" smtClean="0">
                <a:latin typeface="Monotype Corsiva" panose="03010101010201010101" pitchFamily="66" charset="0"/>
                <a:ea typeface="+mj-ea"/>
                <a:cs typeface="+mj-cs"/>
              </a:rPr>
              <a:t>	                    Чем отличается речь от языка?</a:t>
            </a:r>
          </a:p>
          <a:p>
            <a:pPr algn="just">
              <a:spcBef>
                <a:spcPct val="0"/>
              </a:spcBef>
            </a:pPr>
            <a:endParaRPr lang="ru-RU" sz="400" dirty="0" smtClean="0">
              <a:latin typeface="Monotype Corsiva" panose="03010101010201010101" pitchFamily="66" charset="0"/>
              <a:ea typeface="+mj-ea"/>
              <a:cs typeface="+mj-cs"/>
            </a:endParaRPr>
          </a:p>
          <a:p>
            <a:pPr algn="just">
              <a:spcBef>
                <a:spcPct val="0"/>
              </a:spcBef>
            </a:pPr>
            <a:r>
              <a:rPr lang="ru-RU" sz="1500" dirty="0" smtClean="0">
                <a:latin typeface="Monotype Corsiva" panose="03010101010201010101" pitchFamily="66" charset="0"/>
                <a:ea typeface="+mj-ea"/>
                <a:cs typeface="+mj-cs"/>
              </a:rPr>
              <a:t>   Язык:     - инструмент общения  Речь:       	     - способность человека говорить</a:t>
            </a:r>
          </a:p>
          <a:p>
            <a:pPr algn="just">
              <a:spcBef>
                <a:spcPct val="0"/>
              </a:spcBef>
            </a:pPr>
            <a:r>
              <a:rPr lang="ru-RU" sz="1500" dirty="0" smtClean="0">
                <a:latin typeface="Monotype Corsiva" panose="03010101010201010101" pitchFamily="66" charset="0"/>
                <a:ea typeface="+mj-ea"/>
                <a:cs typeface="+mj-cs"/>
              </a:rPr>
              <a:t>                  - история народа	          	     - характерна лишь конкретному </a:t>
            </a:r>
          </a:p>
          <a:p>
            <a:pPr algn="just">
              <a:spcBef>
                <a:spcPct val="0"/>
              </a:spcBef>
            </a:pPr>
            <a:r>
              <a:rPr lang="ru-RU" sz="1500" dirty="0">
                <a:latin typeface="Monotype Corsiva" panose="03010101010201010101" pitchFamily="66" charset="0"/>
                <a:ea typeface="+mj-ea"/>
                <a:cs typeface="+mj-cs"/>
              </a:rPr>
              <a:t> </a:t>
            </a:r>
            <a:r>
              <a:rPr lang="ru-RU" sz="1500" dirty="0" smtClean="0">
                <a:latin typeface="Monotype Corsiva" panose="03010101010201010101" pitchFamily="66" charset="0"/>
                <a:ea typeface="+mj-ea"/>
                <a:cs typeface="+mj-cs"/>
              </a:rPr>
              <a:t>                 - не изменяется	                             человеку</a:t>
            </a:r>
          </a:p>
          <a:p>
            <a:pPr algn="just">
              <a:spcBef>
                <a:spcPct val="0"/>
              </a:spcBef>
            </a:pPr>
            <a:r>
              <a:rPr lang="ru-RU" sz="1500" dirty="0">
                <a:latin typeface="Monotype Corsiva" panose="03010101010201010101" pitchFamily="66" charset="0"/>
                <a:ea typeface="+mj-ea"/>
                <a:cs typeface="+mj-cs"/>
              </a:rPr>
              <a:t>	</a:t>
            </a:r>
            <a:r>
              <a:rPr lang="ru-RU" sz="1500" dirty="0" smtClean="0">
                <a:latin typeface="Monotype Corsiva" panose="03010101010201010101" pitchFamily="66" charset="0"/>
                <a:ea typeface="+mj-ea"/>
                <a:cs typeface="+mj-cs"/>
              </a:rPr>
              <a:t>		                          - имеет много вариантов</a:t>
            </a:r>
            <a:endParaRPr lang="ru-RU" sz="1500" dirty="0"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2" t="22326" r="21292" b="8206"/>
          <a:stretch/>
        </p:blipFill>
        <p:spPr bwMode="auto">
          <a:xfrm>
            <a:off x="755576" y="2534077"/>
            <a:ext cx="1280397" cy="973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077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95486"/>
            <a:ext cx="9144000" cy="411510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latin typeface="Monotype Corsiva" panose="03010101010201010101" pitchFamily="66" charset="0"/>
              </a:rPr>
              <a:t>Виды речи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43608" y="987574"/>
            <a:ext cx="7200800" cy="1055778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>
              <a:spcBef>
                <a:spcPct val="0"/>
              </a:spcBef>
            </a:pPr>
            <a:r>
              <a:rPr lang="ru-RU" sz="1800" b="1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Виды речи:</a:t>
            </a:r>
          </a:p>
          <a:p>
            <a:pPr marL="450850" algn="l">
              <a:spcBef>
                <a:spcPct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Внешняя и внутренняя   </a:t>
            </a:r>
            <a:r>
              <a:rPr lang="ru-RU" sz="18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–</a:t>
            </a:r>
            <a:r>
              <a:rPr lang="ru-RU" sz="18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  мы  общаемся с другими людьми или с самим 			  собой (думаем, мыслим)</a:t>
            </a:r>
            <a:endParaRPr lang="ru-RU" sz="1800" dirty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  <a:p>
            <a:pPr marL="450850" algn="l">
              <a:spcBef>
                <a:spcPct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Устная и письменная     –  мы произносим (говорим) и слушаем или  			 пишем и читаем</a:t>
            </a:r>
            <a:endParaRPr lang="ru-RU" sz="1800" dirty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  <a:p>
            <a:pPr marL="450850" algn="l">
              <a:spcBef>
                <a:spcPct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Пассивная и активная    </a:t>
            </a:r>
            <a:r>
              <a:rPr lang="ru-RU" sz="18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–  </a:t>
            </a:r>
            <a:r>
              <a:rPr lang="ru-RU" sz="18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мы читаем и слушаем или говорим и пишем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2115360"/>
            <a:ext cx="7848872" cy="14645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just">
              <a:spcBef>
                <a:spcPct val="0"/>
              </a:spcBef>
              <a:buFont typeface="Arial" pitchFamily="34" charset="0"/>
              <a:buNone/>
            </a:pPr>
            <a:r>
              <a:rPr lang="ru-RU" sz="1600" dirty="0" smtClean="0">
                <a:latin typeface="Monotype Corsiva" panose="03010101010201010101" pitchFamily="66" charset="0"/>
                <a:ea typeface="+mj-ea"/>
                <a:cs typeface="+mj-cs"/>
              </a:rPr>
              <a:t>	Чтобы владеть и использовать устную речевую деятельность, надо уметь говорить, знать значения слов и уметь строить предложения. Чтобы владеть и пользоваться письменной речью – надо знать алфавит, как читаются слова, и уметь писать.</a:t>
            </a:r>
            <a:endParaRPr lang="ru-RU" sz="1600" dirty="0"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3147814"/>
            <a:ext cx="4572000" cy="14645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just">
              <a:spcBef>
                <a:spcPct val="0"/>
              </a:spcBef>
              <a:buFont typeface="Arial" pitchFamily="34" charset="0"/>
              <a:buNone/>
            </a:pPr>
            <a:r>
              <a:rPr lang="ru-RU" sz="1600" dirty="0">
                <a:latin typeface="Monotype Corsiva" panose="03010101010201010101" pitchFamily="66" charset="0"/>
                <a:ea typeface="+mj-ea"/>
                <a:cs typeface="+mj-cs"/>
              </a:rPr>
              <a:t> </a:t>
            </a:r>
            <a:r>
              <a:rPr lang="ru-RU" sz="1600" dirty="0" smtClean="0">
                <a:latin typeface="Monotype Corsiva" panose="03010101010201010101" pitchFamily="66" charset="0"/>
                <a:ea typeface="+mj-ea"/>
                <a:cs typeface="+mj-cs"/>
              </a:rPr>
              <a:t>      В речевой деятельности используются:</a:t>
            </a:r>
          </a:p>
          <a:p>
            <a:pPr marL="285750" indent="-285750" algn="just">
              <a:spcBef>
                <a:spcPct val="0"/>
              </a:spcBef>
              <a:buFontTx/>
              <a:buChar char="-"/>
            </a:pPr>
            <a:r>
              <a:rPr lang="ru-RU" sz="1600" dirty="0">
                <a:latin typeface="Monotype Corsiva" panose="03010101010201010101" pitchFamily="66" charset="0"/>
                <a:ea typeface="+mj-ea"/>
                <a:cs typeface="+mj-cs"/>
              </a:rPr>
              <a:t>и</a:t>
            </a:r>
            <a:r>
              <a:rPr lang="ru-RU" sz="1600" dirty="0" smtClean="0">
                <a:latin typeface="Monotype Corsiva" panose="03010101010201010101" pitchFamily="66" charset="0"/>
                <a:ea typeface="+mj-ea"/>
                <a:cs typeface="+mj-cs"/>
              </a:rPr>
              <a:t>нтонация</a:t>
            </a:r>
          </a:p>
          <a:p>
            <a:pPr marL="285750" indent="-285750" algn="just">
              <a:spcBef>
                <a:spcPct val="0"/>
              </a:spcBef>
              <a:buFontTx/>
              <a:buChar char="-"/>
            </a:pPr>
            <a:r>
              <a:rPr lang="ru-RU" sz="1600" dirty="0">
                <a:latin typeface="Monotype Corsiva" panose="03010101010201010101" pitchFamily="66" charset="0"/>
                <a:ea typeface="+mj-ea"/>
                <a:cs typeface="+mj-cs"/>
              </a:rPr>
              <a:t>э</a:t>
            </a:r>
            <a:r>
              <a:rPr lang="ru-RU" sz="1600" dirty="0" smtClean="0">
                <a:latin typeface="Monotype Corsiva" panose="03010101010201010101" pitchFamily="66" charset="0"/>
                <a:ea typeface="+mj-ea"/>
                <a:cs typeface="+mj-cs"/>
              </a:rPr>
              <a:t>моциональность</a:t>
            </a:r>
          </a:p>
          <a:p>
            <a:pPr marL="285750" indent="-285750" algn="just">
              <a:spcBef>
                <a:spcPct val="0"/>
              </a:spcBef>
              <a:buFontTx/>
              <a:buChar char="-"/>
            </a:pPr>
            <a:r>
              <a:rPr lang="ru-RU" sz="1600" dirty="0" smtClean="0">
                <a:latin typeface="Monotype Corsiva" panose="03010101010201010101" pitchFamily="66" charset="0"/>
                <a:ea typeface="+mj-ea"/>
                <a:cs typeface="+mj-cs"/>
              </a:rPr>
              <a:t>Дикция</a:t>
            </a:r>
          </a:p>
          <a:p>
            <a:pPr marL="285750" indent="-285750" algn="just">
              <a:spcBef>
                <a:spcPct val="0"/>
              </a:spcBef>
              <a:buFontTx/>
              <a:buChar char="-"/>
            </a:pPr>
            <a:r>
              <a:rPr lang="ru-RU" sz="1600" dirty="0" smtClean="0">
                <a:latin typeface="Monotype Corsiva" panose="03010101010201010101" pitchFamily="66" charset="0"/>
                <a:ea typeface="+mj-ea"/>
                <a:cs typeface="+mj-cs"/>
              </a:rPr>
              <a:t>жестикуляция</a:t>
            </a:r>
            <a:endParaRPr lang="ru-RU" sz="1600" dirty="0"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95936" y="3507854"/>
            <a:ext cx="4572000" cy="14645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just">
              <a:spcBef>
                <a:spcPct val="0"/>
              </a:spcBef>
              <a:buFont typeface="Arial" pitchFamily="34" charset="0"/>
              <a:buNone/>
            </a:pPr>
            <a:r>
              <a:rPr lang="ru-RU" sz="1600" dirty="0">
                <a:latin typeface="Monotype Corsiva" panose="03010101010201010101" pitchFamily="66" charset="0"/>
                <a:ea typeface="+mj-ea"/>
                <a:cs typeface="+mj-cs"/>
              </a:rPr>
              <a:t> </a:t>
            </a:r>
            <a:r>
              <a:rPr lang="ru-RU" sz="1600" dirty="0" smtClean="0">
                <a:latin typeface="Monotype Corsiva" panose="03010101010201010101" pitchFamily="66" charset="0"/>
                <a:ea typeface="+mj-ea"/>
                <a:cs typeface="+mj-cs"/>
              </a:rPr>
              <a:t>     Письменный вид передачи информации бывает:</a:t>
            </a:r>
          </a:p>
          <a:p>
            <a:pPr marL="285750" indent="-285750" algn="just">
              <a:spcBef>
                <a:spcPct val="0"/>
              </a:spcBef>
              <a:buFontTx/>
              <a:buChar char="-"/>
            </a:pPr>
            <a:r>
              <a:rPr lang="ru-RU" sz="1600" dirty="0" smtClean="0">
                <a:latin typeface="Monotype Corsiva" panose="03010101010201010101" pitchFamily="66" charset="0"/>
                <a:ea typeface="+mj-ea"/>
                <a:cs typeface="+mj-cs"/>
              </a:rPr>
              <a:t>художественный и </a:t>
            </a:r>
          </a:p>
          <a:p>
            <a:pPr marL="285750" indent="-285750" algn="just">
              <a:spcBef>
                <a:spcPct val="0"/>
              </a:spcBef>
              <a:buFontTx/>
              <a:buChar char="-"/>
            </a:pPr>
            <a:r>
              <a:rPr lang="ru-RU" sz="1600" dirty="0" smtClean="0">
                <a:latin typeface="Monotype Corsiva" panose="03010101010201010101" pitchFamily="66" charset="0"/>
                <a:ea typeface="+mj-ea"/>
                <a:cs typeface="+mj-cs"/>
              </a:rPr>
              <a:t>научный</a:t>
            </a:r>
          </a:p>
        </p:txBody>
      </p:sp>
    </p:spTree>
    <p:extLst>
      <p:ext uri="{BB962C8B-B14F-4D97-AF65-F5344CB8AC3E}">
        <p14:creationId xmlns:p14="http://schemas.microsoft.com/office/powerpoint/2010/main" val="312500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95486"/>
            <a:ext cx="9144000" cy="28803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Monotype Corsiva" panose="03010101010201010101" pitchFamily="66" charset="0"/>
              </a:rPr>
              <a:t>Развитие речи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43608" y="627534"/>
            <a:ext cx="5544616" cy="2232248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Ораторское искусство – это высокая степень мастерства  публичного выступления. Качественная характеристика ораторской речи искусное владение  живым словом.</a:t>
            </a:r>
          </a:p>
          <a:p>
            <a:pPr>
              <a:spcBef>
                <a:spcPct val="0"/>
              </a:spcBef>
            </a:pPr>
            <a:r>
              <a:rPr lang="ru-RU" sz="1600" b="1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Основные типы речей:</a:t>
            </a:r>
          </a:p>
          <a:p>
            <a:pPr algn="just">
              <a:spcBef>
                <a:spcPct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Совещательная – стремление побудить аудиторию к решению, 	               которое ей надо  </a:t>
            </a:r>
            <a:r>
              <a:rPr lang="ru-RU" sz="1600" dirty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р</a:t>
            </a:r>
            <a:r>
              <a:rPr lang="ru-RU" sz="16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еализовать в будущем.</a:t>
            </a:r>
          </a:p>
          <a:p>
            <a:pPr algn="just">
              <a:spcBef>
                <a:spcPct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Осудительная – оценочная речь, анализ какого-то существующего   	           факта.</a:t>
            </a:r>
          </a:p>
          <a:p>
            <a:pPr algn="just">
              <a:spcBef>
                <a:spcPct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Monotype Corsiva" panose="03010101010201010101" pitchFamily="66" charset="0"/>
                <a:ea typeface="+mj-ea"/>
                <a:cs typeface="+mj-cs"/>
              </a:rPr>
              <a:t>Показательная – речь, призванная создать общественное мнение о 	            ком-то или о чем-то</a:t>
            </a:r>
            <a:endParaRPr lang="ru-RU" sz="1600" dirty="0">
              <a:solidFill>
                <a:schemeClr val="tx1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2427734"/>
            <a:ext cx="3744416" cy="24277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just">
              <a:spcBef>
                <a:spcPct val="0"/>
              </a:spcBef>
              <a:buFont typeface="Arial" pitchFamily="34" charset="0"/>
              <a:buNone/>
            </a:pPr>
            <a:r>
              <a:rPr lang="ru-RU" sz="1600" dirty="0" smtClean="0">
                <a:latin typeface="Monotype Corsiva" panose="03010101010201010101" pitchFamily="66" charset="0"/>
                <a:ea typeface="+mj-ea"/>
                <a:cs typeface="+mj-cs"/>
              </a:rPr>
              <a:t>	Одним </a:t>
            </a:r>
            <a:r>
              <a:rPr lang="ru-RU" sz="1600" dirty="0">
                <a:latin typeface="Monotype Corsiva" panose="03010101010201010101" pitchFamily="66" charset="0"/>
                <a:ea typeface="+mj-ea"/>
                <a:cs typeface="+mj-cs"/>
              </a:rPr>
              <a:t>бывает трудно связать даже несколько слов, особенно если приходится говорить публично, т. е. перед другими людьми. У других, наоборот, речь, как в сказке А.С. Пушкина, «словно </a:t>
            </a:r>
            <a:endParaRPr lang="ru-RU" sz="1600" dirty="0" smtClean="0">
              <a:latin typeface="Monotype Corsiva" panose="03010101010201010101" pitchFamily="66" charset="0"/>
              <a:ea typeface="+mj-ea"/>
              <a:cs typeface="+mj-cs"/>
            </a:endParaRPr>
          </a:p>
          <a:p>
            <a:pPr algn="just">
              <a:spcBef>
                <a:spcPct val="0"/>
              </a:spcBef>
              <a:buFont typeface="Arial" pitchFamily="34" charset="0"/>
              <a:buNone/>
            </a:pPr>
            <a:r>
              <a:rPr lang="ru-RU" sz="1600" dirty="0" smtClean="0">
                <a:latin typeface="Monotype Corsiva" panose="03010101010201010101" pitchFamily="66" charset="0"/>
                <a:ea typeface="+mj-ea"/>
                <a:cs typeface="+mj-cs"/>
              </a:rPr>
              <a:t>реченька </a:t>
            </a:r>
            <a:r>
              <a:rPr lang="ru-RU" sz="1600" dirty="0">
                <a:latin typeface="Monotype Corsiva" panose="03010101010201010101" pitchFamily="66" charset="0"/>
                <a:ea typeface="+mj-ea"/>
                <a:cs typeface="+mj-cs"/>
              </a:rPr>
              <a:t>журчит». Есть и мастера </a:t>
            </a:r>
            <a:endParaRPr lang="ru-RU" sz="1600" dirty="0" smtClean="0">
              <a:latin typeface="Monotype Corsiva" panose="03010101010201010101" pitchFamily="66" charset="0"/>
              <a:ea typeface="+mj-ea"/>
              <a:cs typeface="+mj-cs"/>
            </a:endParaRPr>
          </a:p>
          <a:p>
            <a:pPr algn="just">
              <a:spcBef>
                <a:spcPct val="0"/>
              </a:spcBef>
              <a:buFont typeface="Arial" pitchFamily="34" charset="0"/>
              <a:buNone/>
            </a:pPr>
            <a:r>
              <a:rPr lang="ru-RU" sz="1600" dirty="0" smtClean="0">
                <a:latin typeface="Monotype Corsiva" panose="03010101010201010101" pitchFamily="66" charset="0"/>
                <a:ea typeface="+mj-ea"/>
                <a:cs typeface="+mj-cs"/>
              </a:rPr>
              <a:t>устной </a:t>
            </a:r>
            <a:r>
              <a:rPr lang="ru-RU" sz="1600" dirty="0">
                <a:latin typeface="Monotype Corsiva" panose="03010101010201010101" pitchFamily="66" charset="0"/>
                <a:ea typeface="+mj-ea"/>
                <a:cs typeface="+mj-cs"/>
              </a:rPr>
              <a:t>речи – ораторы, рассказчики.</a:t>
            </a:r>
          </a:p>
        </p:txBody>
      </p:sp>
      <p:pic>
        <p:nvPicPr>
          <p:cNvPr id="3074" name="Picture 2" descr="C:\Users\Be\Desktop\мои работы\риторика 3 класс\для открытого занятия\материалы\0473f1acf2aed0e3ae1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490" y="2973682"/>
            <a:ext cx="2697510" cy="1614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C:\Users\Be\Desktop\мои работы\риторика 3 класс\для открытого занятия\материалы\kisspng-philosopher-cartoon-philosophy-illustration-vector-man-5aa29ccaf3d1b3.04854644152060641099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984" y="987574"/>
            <a:ext cx="1512168" cy="1512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2648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792</Words>
  <Application>Microsoft Office PowerPoint</Application>
  <PresentationFormat>Экран (16:9)</PresentationFormat>
  <Paragraphs>157</Paragraphs>
  <Slides>14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Monotype Corsiva</vt:lpstr>
      <vt:lpstr>Calibri</vt:lpstr>
      <vt:lpstr>Wingdings</vt:lpstr>
      <vt:lpstr>Тема Office</vt:lpstr>
      <vt:lpstr>Тема:   Речь в жизни человека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речи</vt:lpstr>
      <vt:lpstr>Развитие речи</vt:lpstr>
      <vt:lpstr>Презентация PowerPoint</vt:lpstr>
      <vt:lpstr>Изобразительно-выразительные средства</vt:lpstr>
      <vt:lpstr>Презентация PowerPoint</vt:lpstr>
      <vt:lpstr>Презентация PowerPoint</vt:lpstr>
      <vt:lpstr>Заключительное слово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Be</dc:creator>
  <cp:lastModifiedBy>Be</cp:lastModifiedBy>
  <cp:revision>61</cp:revision>
  <dcterms:created xsi:type="dcterms:W3CDTF">2020-11-07T15:38:51Z</dcterms:created>
  <dcterms:modified xsi:type="dcterms:W3CDTF">2020-11-10T19:34:51Z</dcterms:modified>
</cp:coreProperties>
</file>