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8" r:id="rId3"/>
    <p:sldId id="260" r:id="rId4"/>
    <p:sldId id="265" r:id="rId5"/>
    <p:sldId id="261" r:id="rId6"/>
    <p:sldId id="266" r:id="rId7"/>
    <p:sldId id="267" r:id="rId8"/>
    <p:sldId id="278" r:id="rId9"/>
    <p:sldId id="270" r:id="rId10"/>
    <p:sldId id="271" r:id="rId11"/>
    <p:sldId id="272" r:id="rId12"/>
    <p:sldId id="273" r:id="rId13"/>
    <p:sldId id="275" r:id="rId14"/>
    <p:sldId id="276" r:id="rId15"/>
    <p:sldId id="274" r:id="rId16"/>
    <p:sldId id="279" r:id="rId17"/>
    <p:sldId id="280" r:id="rId18"/>
    <p:sldId id="281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59" autoAdjust="0"/>
    <p:restoredTop sz="94660"/>
  </p:normalViewPr>
  <p:slideViewPr>
    <p:cSldViewPr>
      <p:cViewPr varScale="1">
        <p:scale>
          <a:sx n="71" d="100"/>
          <a:sy n="71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1504" cy="686007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31840" y="1268760"/>
            <a:ext cx="6012160" cy="280831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Есть в музыке такая сила,</a:t>
            </a:r>
            <a:br>
              <a:rPr lang="ru-RU" sz="3600" dirty="0" smtClean="0"/>
            </a:br>
            <a:r>
              <a:rPr lang="ru-RU" sz="3600" dirty="0" smtClean="0"/>
              <a:t>Такая тягостная власть,</a:t>
            </a:r>
            <a:br>
              <a:rPr lang="ru-RU" sz="3600" dirty="0" smtClean="0"/>
            </a:br>
            <a:r>
              <a:rPr lang="ru-RU" sz="3600" dirty="0" smtClean="0"/>
              <a:t>Что стоит под неё подпасть</a:t>
            </a:r>
            <a:br>
              <a:rPr lang="ru-RU" sz="3600" dirty="0" smtClean="0"/>
            </a:br>
            <a:r>
              <a:rPr lang="ru-RU" sz="3600" dirty="0" smtClean="0"/>
              <a:t>И жизнь покажется красивой.</a:t>
            </a:r>
            <a:br>
              <a:rPr lang="ru-RU" sz="3600" dirty="0" smtClean="0"/>
            </a:br>
            <a:r>
              <a:rPr lang="ru-RU" dirty="0" smtClean="0"/>
              <a:t>                                                          </a:t>
            </a:r>
            <a:r>
              <a:rPr lang="ru-RU" sz="3100" i="1" dirty="0" smtClean="0"/>
              <a:t>А. Дольский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51708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17613" y="-458788"/>
            <a:ext cx="10691813" cy="75596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screen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88" y="0"/>
            <a:ext cx="10001288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1063" y="-458788"/>
            <a:ext cx="10691813" cy="75596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img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0"/>
            <a:ext cx="9715568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28700" y="-176213"/>
            <a:ext cx="10691813" cy="75596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14412" y="214290"/>
            <a:ext cx="10144196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6_3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4423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img6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251950" cy="6924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esktop\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550" y="-66676"/>
            <a:ext cx="9480550" cy="692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7300" y="-727075"/>
            <a:ext cx="10691813" cy="758507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1432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Познакомиться с жанром программной увертюры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Задачи: 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- расширить представления о принципах и приёмах  музыкального развития в увертюре;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- закрепить представления о форме увертюры</a:t>
            </a:r>
            <a:endParaRPr lang="ru-RU" sz="2700" dirty="0">
              <a:solidFill>
                <a:srgbClr val="FFC0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85720" y="3000372"/>
            <a:ext cx="8643998" cy="3857628"/>
          </a:xfrm>
        </p:spPr>
        <p:txBody>
          <a:bodyPr/>
          <a:lstStyle/>
          <a:p>
            <a:r>
              <a:rPr lang="ru-RU" sz="2800" u="sng" dirty="0" smtClean="0">
                <a:solidFill>
                  <a:srgbClr val="FF0000"/>
                </a:solidFill>
              </a:rPr>
              <a:t>На уроке мы узнаем</a:t>
            </a:r>
            <a:r>
              <a:rPr lang="ru-RU" sz="2800" u="sng" dirty="0" smtClean="0">
                <a:solidFill>
                  <a:schemeClr val="bg1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</a:rPr>
              <a:t>О жизни и творчестве Л. Бетховена</a:t>
            </a:r>
          </a:p>
          <a:p>
            <a:r>
              <a:rPr lang="ru-RU" sz="2800" u="sng" dirty="0" smtClean="0">
                <a:solidFill>
                  <a:srgbClr val="FF0000"/>
                </a:solidFill>
              </a:rPr>
              <a:t>Мы научимся: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-различать части увертюры</a:t>
            </a:r>
          </a:p>
          <a:p>
            <a:r>
              <a:rPr lang="ru-RU" sz="2400" u="sng" dirty="0" smtClean="0">
                <a:solidFill>
                  <a:srgbClr val="FF0000"/>
                </a:solidFill>
              </a:rPr>
              <a:t>Мы сможем: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 Узнать главную идею увертюры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User\Desktop\img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73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7"/>
            <a:ext cx="7772400" cy="357191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Проверь свои знания!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55000" lnSpcReduction="20000"/>
          </a:bodyPr>
          <a:lstStyle/>
          <a:p>
            <a:endParaRPr lang="ru-RU" b="1" dirty="0" smtClean="0"/>
          </a:p>
          <a:p>
            <a:r>
              <a:rPr lang="ru-RU" b="1" dirty="0" smtClean="0"/>
              <a:t>Вопрос </a:t>
            </a:r>
            <a:r>
              <a:rPr lang="ru-RU" b="1" dirty="0" smtClean="0"/>
              <a:t>1.   Кто написал увертюру "Эгмонт" ?</a:t>
            </a:r>
          </a:p>
          <a:p>
            <a:r>
              <a:rPr lang="ru-RU" b="1" dirty="0" smtClean="0"/>
              <a:t>                             Л.Бетховен            В.Моцарт                     М.Глинка</a:t>
            </a:r>
          </a:p>
          <a:p>
            <a:r>
              <a:rPr lang="ru-RU" b="1" dirty="0" smtClean="0"/>
              <a:t> </a:t>
            </a:r>
          </a:p>
          <a:p>
            <a:r>
              <a:rPr lang="ru-RU" b="1" dirty="0" smtClean="0"/>
              <a:t>Вопрос 2.  В какой форме построения увертюра "Эгмонт"?</a:t>
            </a:r>
          </a:p>
          <a:p>
            <a:r>
              <a:rPr lang="ru-RU" b="1" dirty="0" smtClean="0"/>
              <a:t>                       Сонатная              рондо            вариация</a:t>
            </a:r>
          </a:p>
          <a:p>
            <a:r>
              <a:rPr lang="ru-RU" b="1" dirty="0" smtClean="0"/>
              <a:t> </a:t>
            </a:r>
          </a:p>
          <a:p>
            <a:r>
              <a:rPr lang="ru-RU" b="1" dirty="0" smtClean="0"/>
              <a:t>Вопрос 4.  Какое историческое событие легло в основу трагедии Гёте «Эгмонт»?</a:t>
            </a:r>
          </a:p>
          <a:p>
            <a:r>
              <a:rPr lang="ru-RU" b="1" dirty="0" smtClean="0"/>
              <a:t>                         война 1812 года;   Французская буржуазная революция</a:t>
            </a:r>
          </a:p>
          <a:p>
            <a:r>
              <a:rPr lang="ru-RU" b="1" dirty="0" smtClean="0"/>
              <a:t>                       борьба Нидерландов за независимость против Испании в ХVI веке</a:t>
            </a:r>
          </a:p>
          <a:p>
            <a:r>
              <a:rPr lang="ru-RU" b="1" dirty="0" smtClean="0"/>
              <a:t> </a:t>
            </a:r>
          </a:p>
          <a:p>
            <a:r>
              <a:rPr lang="ru-RU" b="1" dirty="0" smtClean="0"/>
              <a:t>Вопрос 5.   Оркестровое вступление к опере, балету, спектаклю или кинофильму?</a:t>
            </a:r>
          </a:p>
          <a:p>
            <a:r>
              <a:rPr lang="ru-RU" b="1" dirty="0" smtClean="0"/>
              <a:t>                          Симфония                          Увертюра                  Пьеса</a:t>
            </a:r>
          </a:p>
          <a:p>
            <a:r>
              <a:rPr lang="ru-RU" b="1" dirty="0" smtClean="0"/>
              <a:t> </a:t>
            </a:r>
          </a:p>
          <a:p>
            <a:r>
              <a:rPr lang="ru-RU" b="1" dirty="0" smtClean="0"/>
              <a:t>Вопрос 6.   Дополнительный раздел увертюры</a:t>
            </a:r>
          </a:p>
          <a:p>
            <a:r>
              <a:rPr lang="ru-RU" b="1" dirty="0" smtClean="0"/>
              <a:t>                       Экспозиция          Реприза            Кода</a:t>
            </a:r>
          </a:p>
          <a:p>
            <a:r>
              <a:rPr lang="ru-RU" b="1" dirty="0" smtClean="0"/>
              <a:t> </a:t>
            </a:r>
          </a:p>
          <a:p>
            <a:r>
              <a:rPr lang="ru-RU" b="1" dirty="0" smtClean="0"/>
              <a:t>Вопрос 7. Может ли увертюра исполняться как концертный номер?</a:t>
            </a:r>
          </a:p>
          <a:p>
            <a:r>
              <a:rPr lang="ru-RU" b="1" dirty="0" smtClean="0"/>
              <a:t>                                           да, может;      нет, не может.</a:t>
            </a:r>
          </a:p>
          <a:p>
            <a:r>
              <a:rPr lang="ru-RU" b="1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r>
              <a:rPr lang="ru-RU" b="1" dirty="0" smtClean="0"/>
              <a:t>Выучить музыкальные термины </a:t>
            </a:r>
            <a:r>
              <a:rPr lang="ru-RU" b="1" dirty="0" smtClean="0"/>
              <a:t>в </a:t>
            </a:r>
            <a:r>
              <a:rPr lang="ru-RU" b="1" dirty="0" err="1" smtClean="0"/>
              <a:t>тетр</a:t>
            </a:r>
            <a:r>
              <a:rPr lang="ru-RU" b="1" dirty="0" smtClean="0"/>
              <a:t>, </a:t>
            </a:r>
            <a:endParaRPr lang="ru-RU" b="1" dirty="0" smtClean="0"/>
          </a:p>
          <a:p>
            <a:r>
              <a:rPr lang="ru-RU" b="1" dirty="0" smtClean="0"/>
              <a:t>кроссворд </a:t>
            </a:r>
            <a:r>
              <a:rPr lang="ru-RU" b="1" dirty="0" smtClean="0"/>
              <a:t>«Увертюра»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3500462"/>
          </a:xfrm>
        </p:spPr>
        <p:txBody>
          <a:bodyPr/>
          <a:lstStyle/>
          <a:p>
            <a:r>
              <a:rPr lang="ru-RU" dirty="0" smtClean="0"/>
              <a:t>Спасибо за урок!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 новых встреч!!!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1612352709_50-p-fon-dlya-fotoshopa-korichnevie-tona-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User\Desktop\img_phpElHNjl_6-klass-Prezentaciya-k-uroku-po-teme-Programmnaya-uvertyura-Egmont-L.-V.-Bethovena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0"/>
            <a:ext cx="578647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1612352709_50-p-fon-dlya-fotoshopa-korichnevie-tona-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programmnaa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72066" cy="2500306"/>
          </a:xfrm>
          <a:prstGeom prst="rect">
            <a:avLst/>
          </a:prstGeom>
          <a:noFill/>
        </p:spPr>
      </p:pic>
      <p:pic>
        <p:nvPicPr>
          <p:cNvPr id="2051" name="Picture 3" descr="C:\Users\User\Desktop\uvertur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571744"/>
            <a:ext cx="5715008" cy="2357454"/>
          </a:xfrm>
          <a:prstGeom prst="rect">
            <a:avLst/>
          </a:prstGeom>
          <a:noFill/>
        </p:spPr>
      </p:pic>
      <p:pic>
        <p:nvPicPr>
          <p:cNvPr id="8" name="Рисунок 7" descr="C:\Users\User\Downloads\egmont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5072075"/>
            <a:ext cx="5715040" cy="178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1612352709_50-p-fon-dlya-fotoshopa-korichnevie-tona-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Desktop\slide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8715436" cy="6715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7300" y="-727075"/>
            <a:ext cx="10691813" cy="758507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14324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Познакомиться с жанром программной увертюры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Задачи: 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- расширить представления о принципах и приёмах  музыкального развития в увертюре;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2700" dirty="0" smtClean="0">
                <a:solidFill>
                  <a:srgbClr val="FFC000"/>
                </a:solidFill>
              </a:rPr>
              <a:t>- закрепить представления о форме увертюры</a:t>
            </a:r>
            <a:endParaRPr lang="ru-RU" sz="2700" dirty="0">
              <a:solidFill>
                <a:srgbClr val="FFC0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85720" y="3000372"/>
            <a:ext cx="8643998" cy="3857628"/>
          </a:xfrm>
        </p:spPr>
        <p:txBody>
          <a:bodyPr/>
          <a:lstStyle/>
          <a:p>
            <a:r>
              <a:rPr lang="ru-RU" sz="2800" u="sng" dirty="0" smtClean="0">
                <a:solidFill>
                  <a:srgbClr val="FF0000"/>
                </a:solidFill>
              </a:rPr>
              <a:t>На уроке мы узнаем</a:t>
            </a:r>
            <a:r>
              <a:rPr lang="ru-RU" sz="2800" u="sng" dirty="0" smtClean="0">
                <a:solidFill>
                  <a:schemeClr val="bg1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B050"/>
                </a:solidFill>
              </a:rPr>
              <a:t>О жизни и творчестве Л. Бетховена</a:t>
            </a:r>
          </a:p>
          <a:p>
            <a:r>
              <a:rPr lang="ru-RU" sz="2800" u="sng" dirty="0" smtClean="0">
                <a:solidFill>
                  <a:srgbClr val="FF0000"/>
                </a:solidFill>
              </a:rPr>
              <a:t>Мы научимся: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-различать части увертюры</a:t>
            </a:r>
          </a:p>
          <a:p>
            <a:r>
              <a:rPr lang="ru-RU" sz="2400" u="sng" dirty="0" smtClean="0">
                <a:solidFill>
                  <a:srgbClr val="FF0000"/>
                </a:solidFill>
              </a:rPr>
              <a:t>Мы сможем: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- Узнать главную идею увертюры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blank-pag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Программная увертюра - </a:t>
            </a:r>
            <a:r>
              <a:rPr lang="ru-RU" dirty="0" smtClean="0">
                <a:solidFill>
                  <a:srgbClr val="00B050"/>
                </a:solidFill>
              </a:rPr>
              <a:t>оркестровая пьеса, являющаяся вступлением к опере, балету, драме, кинофильму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6357958"/>
            <a:ext cx="6400800" cy="21431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85900" y="-28575"/>
            <a:ext cx="10691813" cy="7559675"/>
          </a:xfrm>
          <a:prstGeom prst="rect">
            <a:avLst/>
          </a:prstGeom>
          <a:noFill/>
        </p:spPr>
      </p:pic>
      <p:pic>
        <p:nvPicPr>
          <p:cNvPr id="7171" name="Picture 3" descr="C:\Users\User\Desktop\0015-006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5434016" cy="7429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2677499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blank-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1713" y="428604"/>
            <a:ext cx="10691813" cy="72644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36" y="714356"/>
            <a:ext cx="9715536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101</Words>
  <Application>Microsoft Office PowerPoint</Application>
  <PresentationFormat>Экран (4:3)</PresentationFormat>
  <Paragraphs>42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Есть в музыке такая сила, Такая тягостная власть, Что стоит под неё подпасть И жизнь покажется красивой.                                                           А. Дольский </vt:lpstr>
      <vt:lpstr>Слайд 2</vt:lpstr>
      <vt:lpstr>Слайд 3</vt:lpstr>
      <vt:lpstr>Слайд 4</vt:lpstr>
      <vt:lpstr>Цель: Познакомиться с жанром программной увертюры Задачи:  - расширить представления о принципах и приёмах  музыкального развития в увертюре; - закрепить представления о форме увертюры</vt:lpstr>
      <vt:lpstr>Программная увертюра - оркестровая пьеса, являющаяся вступлением к опере, балету, драме, кинофильму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Цель: Познакомиться с жанром программной увертюры Задачи:  - расширить представления о принципах и приёмах  музыкального развития в увертюре; - закрепить представления о форме увертюры</vt:lpstr>
      <vt:lpstr>Проверь свои знания! </vt:lpstr>
      <vt:lpstr> Домашнее задание:</vt:lpstr>
      <vt:lpstr>Спасибо за урок!  До новых встреч!!!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</cp:revision>
  <dcterms:created xsi:type="dcterms:W3CDTF">2022-04-19T17:37:53Z</dcterms:created>
  <dcterms:modified xsi:type="dcterms:W3CDTF">2022-04-20T17:40:55Z</dcterms:modified>
</cp:coreProperties>
</file>