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4" r:id="rId9"/>
    <p:sldId id="265" r:id="rId10"/>
    <p:sldId id="266" r:id="rId11"/>
    <p:sldId id="261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B0BE0-891D-45D4-8D1C-6FDA93477C0F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962B-DA2A-43D9-9452-6D72CF305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160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B0BE0-891D-45D4-8D1C-6FDA93477C0F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962B-DA2A-43D9-9452-6D72CF305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564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B0BE0-891D-45D4-8D1C-6FDA93477C0F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962B-DA2A-43D9-9452-6D72CF305D8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83816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B0BE0-891D-45D4-8D1C-6FDA93477C0F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962B-DA2A-43D9-9452-6D72CF305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9486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B0BE0-891D-45D4-8D1C-6FDA93477C0F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962B-DA2A-43D9-9452-6D72CF305D8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277878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B0BE0-891D-45D4-8D1C-6FDA93477C0F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962B-DA2A-43D9-9452-6D72CF305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1026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B0BE0-891D-45D4-8D1C-6FDA93477C0F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962B-DA2A-43D9-9452-6D72CF305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5105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B0BE0-891D-45D4-8D1C-6FDA93477C0F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962B-DA2A-43D9-9452-6D72CF305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18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B0BE0-891D-45D4-8D1C-6FDA93477C0F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962B-DA2A-43D9-9452-6D72CF305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22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B0BE0-891D-45D4-8D1C-6FDA93477C0F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962B-DA2A-43D9-9452-6D72CF305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585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B0BE0-891D-45D4-8D1C-6FDA93477C0F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962B-DA2A-43D9-9452-6D72CF305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309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B0BE0-891D-45D4-8D1C-6FDA93477C0F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962B-DA2A-43D9-9452-6D72CF305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260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B0BE0-891D-45D4-8D1C-6FDA93477C0F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962B-DA2A-43D9-9452-6D72CF305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806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B0BE0-891D-45D4-8D1C-6FDA93477C0F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962B-DA2A-43D9-9452-6D72CF305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81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B0BE0-891D-45D4-8D1C-6FDA93477C0F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962B-DA2A-43D9-9452-6D72CF305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807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B0BE0-891D-45D4-8D1C-6FDA93477C0F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4962B-DA2A-43D9-9452-6D72CF305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14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B0BE0-891D-45D4-8D1C-6FDA93477C0F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C44962B-DA2A-43D9-9452-6D72CF305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634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6B32EC-395C-41C1-B278-82E57E7CBF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solidFill>
                  <a:srgbClr val="002060"/>
                </a:solidFill>
              </a:rPr>
              <a:t>Речевой этикет педагога</a:t>
            </a:r>
            <a:br>
              <a:rPr lang="ru-RU" sz="4000" dirty="0">
                <a:solidFill>
                  <a:srgbClr val="002060"/>
                </a:solidFill>
              </a:rPr>
            </a:br>
            <a:r>
              <a:rPr lang="ru-RU" sz="4000" dirty="0">
                <a:solidFill>
                  <a:srgbClr val="002060"/>
                </a:solidFill>
              </a:rPr>
              <a:t>дошкольного образования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CC3017A-F59E-4D52-A0D8-2E9D347300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Подготовили: воспитатели</a:t>
            </a:r>
          </a:p>
          <a:p>
            <a:r>
              <a:rPr lang="ru-RU" b="1" dirty="0">
                <a:solidFill>
                  <a:srgbClr val="002060"/>
                </a:solidFill>
              </a:rPr>
              <a:t>Широкова О.Н.</a:t>
            </a:r>
          </a:p>
          <a:p>
            <a:r>
              <a:rPr lang="ru-RU" b="1" dirty="0">
                <a:solidFill>
                  <a:srgbClr val="002060"/>
                </a:solidFill>
              </a:rPr>
              <a:t>Куприкова Е.В.</a:t>
            </a:r>
          </a:p>
        </p:txBody>
      </p:sp>
    </p:spTree>
    <p:extLst>
      <p:ext uri="{BB962C8B-B14F-4D97-AF65-F5344CB8AC3E}">
        <p14:creationId xmlns:p14="http://schemas.microsoft.com/office/powerpoint/2010/main" val="327895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78287"/>
          </a:xfrm>
        </p:spPr>
        <p:txBody>
          <a:bodyPr>
            <a:noAutofit/>
          </a:bodyPr>
          <a:lstStyle/>
          <a:p>
            <a:pPr algn="ctr"/>
            <a: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Прощание</a:t>
            </a:r>
            <a:b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58345"/>
            <a:ext cx="8596668" cy="3580325"/>
          </a:xfrm>
        </p:spPr>
        <p:txBody>
          <a:bodyPr/>
          <a:lstStyle/>
          <a:p>
            <a: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Стилистически нейтральные формулы прощания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До свидания! Всего хорошего! Всего доброго! До встречи! Прощайте! Спокойной ночи! Доброй ночи!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Непринужденное </a:t>
            </a:r>
            <a: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прощание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Дружеское: Счастливо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оттенком фамильярности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Всего! Привет! Пока! Бывай! Будь!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Официальные </a:t>
            </a:r>
            <a: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прощания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Разрешите попрощаться! Позвольте попрощаться! Разрешите откланяться! Позвольте откланяться!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363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257577"/>
            <a:ext cx="9484097" cy="61818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! 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403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F10C9E4-D1AA-4777-8ADE-24FBC683B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333" y="609599"/>
            <a:ext cx="8723669" cy="5511801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Этикет – часть нашей культуры ;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все </a:t>
            </a:r>
            <a:r>
              <a:rPr lang="ru-RU" dirty="0">
                <a:solidFill>
                  <a:srgbClr val="002060"/>
                </a:solidFill>
              </a:rPr>
              <a:t>те правила и нормы, которые описывают, каким должно быть поведение человека, среди других людей.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5F13EB5-3B3C-400E-8B91-B1C5D5DC40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245" y="3464416"/>
            <a:ext cx="9556124" cy="2446987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3200" dirty="0">
                <a:solidFill>
                  <a:schemeClr val="accent1"/>
                </a:solidFill>
              </a:rPr>
              <a:t>                              </a:t>
            </a:r>
            <a:r>
              <a:rPr lang="ru-RU" sz="3200" dirty="0">
                <a:solidFill>
                  <a:srgbClr val="002060"/>
                </a:solidFill>
              </a:rPr>
              <a:t>Этикет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- </a:t>
            </a:r>
            <a:r>
              <a:rPr lang="ru-RU" sz="3200" dirty="0">
                <a:solidFill>
                  <a:srgbClr val="002060"/>
                </a:solidFill>
              </a:rPr>
              <a:t>речевой (речь, интонация, темп речи, тембр голоса)</a:t>
            </a:r>
          </a:p>
          <a:p>
            <a:pPr marL="0" indent="0">
              <a:buNone/>
            </a:pPr>
            <a:r>
              <a:rPr lang="ru-RU" sz="3200" dirty="0">
                <a:solidFill>
                  <a:srgbClr val="002060"/>
                </a:solidFill>
              </a:rPr>
              <a:t>- неречевой (поза, жесты, мимика, взгляд)</a:t>
            </a:r>
          </a:p>
          <a:p>
            <a:pPr marL="0" indent="0">
              <a:buNone/>
            </a:pPr>
            <a:r>
              <a:rPr lang="ru-RU" sz="3200" dirty="0">
                <a:solidFill>
                  <a:schemeClr val="accent1"/>
                </a:solidFill>
              </a:rPr>
              <a:t>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330284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8AEB03B-D9F9-4A5D-BB5A-DC5F28CB8A6E}"/>
              </a:ext>
            </a:extLst>
          </p:cNvPr>
          <p:cNvSpPr txBox="1"/>
          <p:nvPr/>
        </p:nvSpPr>
        <p:spPr>
          <a:xfrm>
            <a:off x="656822" y="2122748"/>
            <a:ext cx="1007127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Речевой этикет представляет собой </a:t>
            </a:r>
          </a:p>
          <a:p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правил, позволяющих </a:t>
            </a:r>
          </a:p>
          <a:p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употреблять речевые обороты в той </a:t>
            </a:r>
            <a:endParaRPr lang="ru-RU" sz="4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иной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речевой ситуации</a:t>
            </a:r>
          </a:p>
        </p:txBody>
      </p:sp>
    </p:spTree>
    <p:extLst>
      <p:ext uri="{BB962C8B-B14F-4D97-AF65-F5344CB8AC3E}">
        <p14:creationId xmlns:p14="http://schemas.microsoft.com/office/powerpoint/2010/main" val="3275686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363478F-D021-4F97-BD6B-9AD1D3BC337C}"/>
              </a:ext>
            </a:extLst>
          </p:cNvPr>
          <p:cNvSpPr txBox="1"/>
          <p:nvPr/>
        </p:nvSpPr>
        <p:spPr>
          <a:xfrm>
            <a:off x="460967" y="641393"/>
            <a:ext cx="10073951" cy="5766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речевого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этикета</a:t>
            </a:r>
          </a:p>
          <a:p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1.Тональность речи. Тон сдержанный, спокойный, доброжелательный.</a:t>
            </a:r>
            <a:endParaRPr lang="ru-RU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2.Темп 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речи. Этот показатель зависит от возрастной группы обучающихся: для детей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младшего возраста темп медленный, для старших детей допускается большая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скорость произношения.</a:t>
            </a:r>
            <a:endParaRPr lang="ru-RU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3.Силу 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голоса. Повышать голос недопустимо для педагога. При этом он говорит громко,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чтобы дети услышали его.</a:t>
            </a:r>
            <a:endParaRPr lang="ru-RU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Интонацию - чтобы информация легче усваивалась слушателями, нужно выражать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ее особым образом: делать логические паузы, ударения на те или иные слова.</a:t>
            </a:r>
            <a:endParaRPr lang="ru-RU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Правильность - речь педагога должна соответствовать всем нормам,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принятым в русском языке. Не допускается неправильное произношение слов,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неверное построение предложений, наличие слов-паразитов.</a:t>
            </a:r>
            <a:endParaRPr lang="ru-RU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Доброжелательность и уважение к ребенку. 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447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206063"/>
            <a:ext cx="10179557" cy="64008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rgbClr val="002060"/>
                </a:solidFill>
              </a:rPr>
              <a:t>Т</a:t>
            </a:r>
            <a:r>
              <a:rPr lang="ru-RU" sz="2400" dirty="0" smtClean="0">
                <a:solidFill>
                  <a:srgbClr val="002060"/>
                </a:solidFill>
              </a:rPr>
              <a:t>ребования </a:t>
            </a:r>
            <a:r>
              <a:rPr lang="ru-RU" sz="2400" dirty="0">
                <a:solidFill>
                  <a:srgbClr val="002060"/>
                </a:solidFill>
              </a:rPr>
              <a:t>к речи </a:t>
            </a:r>
            <a:r>
              <a:rPr lang="ru-RU" sz="2400" dirty="0" smtClean="0">
                <a:solidFill>
                  <a:srgbClr val="002060"/>
                </a:solidFill>
              </a:rPr>
              <a:t>педагога:</a:t>
            </a:r>
          </a:p>
          <a:p>
            <a:pPr marL="0" indent="0" algn="ctr">
              <a:buNone/>
            </a:pPr>
            <a:endParaRPr lang="ru-RU" sz="2400" dirty="0">
              <a:solidFill>
                <a:srgbClr val="002060"/>
              </a:solidFill>
            </a:endParaRPr>
          </a:p>
          <a:p>
            <a:pPr lvl="0"/>
            <a:r>
              <a:rPr lang="ru-RU" sz="2400" u="sng" dirty="0">
                <a:solidFill>
                  <a:srgbClr val="002060"/>
                </a:solidFill>
              </a:rPr>
              <a:t>Правильность</a:t>
            </a:r>
            <a:r>
              <a:rPr lang="ru-RU" sz="2400" dirty="0">
                <a:solidFill>
                  <a:srgbClr val="002060"/>
                </a:solidFill>
              </a:rPr>
              <a:t> - соответствие речи языковым </a:t>
            </a:r>
            <a:r>
              <a:rPr lang="ru-RU" sz="2400" dirty="0" smtClean="0">
                <a:solidFill>
                  <a:srgbClr val="002060"/>
                </a:solidFill>
              </a:rPr>
              <a:t>нормам.</a:t>
            </a:r>
            <a:endParaRPr lang="ru-RU" sz="2400" dirty="0">
              <a:solidFill>
                <a:srgbClr val="002060"/>
              </a:solidFill>
            </a:endParaRPr>
          </a:p>
          <a:p>
            <a:pPr lvl="0"/>
            <a:r>
              <a:rPr lang="ru-RU" sz="2400" u="sng" dirty="0">
                <a:solidFill>
                  <a:srgbClr val="002060"/>
                </a:solidFill>
              </a:rPr>
              <a:t>Точность</a:t>
            </a:r>
            <a:r>
              <a:rPr lang="ru-RU" sz="2400" dirty="0">
                <a:solidFill>
                  <a:srgbClr val="002060"/>
                </a:solidFill>
              </a:rPr>
              <a:t> - соответствие смыслового содержания речи и информации, которая лежит в её основе. </a:t>
            </a:r>
            <a:endParaRPr lang="ru-RU" sz="2400" dirty="0" smtClean="0">
              <a:solidFill>
                <a:srgbClr val="002060"/>
              </a:solidFill>
            </a:endParaRPr>
          </a:p>
          <a:p>
            <a:pPr lvl="0"/>
            <a:r>
              <a:rPr lang="ru-RU" sz="2400" u="sng" dirty="0" smtClean="0">
                <a:solidFill>
                  <a:srgbClr val="002060"/>
                </a:solidFill>
              </a:rPr>
              <a:t>Логичность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- выражение в смысловых связях компонентов речи и отношений между частями и компонентами мысли. </a:t>
            </a:r>
            <a:endParaRPr lang="ru-RU" sz="2400" dirty="0" smtClean="0">
              <a:solidFill>
                <a:srgbClr val="002060"/>
              </a:solidFill>
            </a:endParaRPr>
          </a:p>
          <a:p>
            <a:pPr lvl="0"/>
            <a:r>
              <a:rPr lang="ru-RU" sz="2400" u="sng" dirty="0" smtClean="0">
                <a:solidFill>
                  <a:srgbClr val="002060"/>
                </a:solidFill>
              </a:rPr>
              <a:t>Чистота </a:t>
            </a:r>
            <a:r>
              <a:rPr lang="ru-RU" sz="2400" dirty="0">
                <a:solidFill>
                  <a:srgbClr val="002060"/>
                </a:solidFill>
              </a:rPr>
              <a:t>- отсутствие в речи элементов, чуждых литературному языку. </a:t>
            </a:r>
            <a:endParaRPr lang="ru-RU" sz="2400" dirty="0" smtClean="0">
              <a:solidFill>
                <a:srgbClr val="002060"/>
              </a:solidFill>
            </a:endParaRPr>
          </a:p>
          <a:p>
            <a:pPr lvl="0"/>
            <a:r>
              <a:rPr lang="ru-RU" sz="2400" u="sng" dirty="0">
                <a:solidFill>
                  <a:srgbClr val="002060"/>
                </a:solidFill>
              </a:rPr>
              <a:t>Выразительность</a:t>
            </a:r>
            <a:r>
              <a:rPr lang="ru-RU" sz="2400" dirty="0">
                <a:solidFill>
                  <a:srgbClr val="002060"/>
                </a:solidFill>
              </a:rPr>
              <a:t> - особенность речи, захватывающая внимание и создающая атмосферу эмоционального сопереживания.</a:t>
            </a:r>
          </a:p>
          <a:p>
            <a:pPr lvl="0"/>
            <a:r>
              <a:rPr lang="ru-RU" sz="2400" u="sng" dirty="0">
                <a:solidFill>
                  <a:srgbClr val="002060"/>
                </a:solidFill>
              </a:rPr>
              <a:t>Богатство</a:t>
            </a:r>
            <a:r>
              <a:rPr lang="ru-RU" sz="2400" dirty="0">
                <a:solidFill>
                  <a:srgbClr val="002060"/>
                </a:solidFill>
              </a:rPr>
              <a:t> - умение использовать все языковые единицы с целью оптимального выражения информации. </a:t>
            </a:r>
          </a:p>
          <a:p>
            <a:pPr lvl="0"/>
            <a:r>
              <a:rPr lang="ru-RU" sz="2400" u="sng" dirty="0">
                <a:solidFill>
                  <a:srgbClr val="002060"/>
                </a:solidFill>
              </a:rPr>
              <a:t>Уместность</a:t>
            </a:r>
            <a:r>
              <a:rPr lang="ru-RU" sz="2400" dirty="0">
                <a:solidFill>
                  <a:srgbClr val="002060"/>
                </a:solidFill>
              </a:rPr>
              <a:t> - употребление в речи единиц, соответствующих ситуации и условиям общения. </a:t>
            </a:r>
            <a:endParaRPr lang="ru-RU" sz="2400" dirty="0"/>
          </a:p>
          <a:p>
            <a:pPr lvl="0"/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429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03032"/>
            <a:ext cx="8596668" cy="65682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речевого этикета: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927279"/>
            <a:ext cx="8596668" cy="5114083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Приветствие:</a:t>
            </a:r>
          </a:p>
          <a:p>
            <a: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Стилистически нейтральные приветствия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Здравствуйте! Доброе утро (день, вечер)!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Приветствия </a:t>
            </a:r>
            <a: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равных собеседников, приятелей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Привет! Салют! Приветик! Здорово!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Почтительные </a:t>
            </a:r>
            <a: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приветствия, которые содержат уверение в уважении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Доброго здоровья! Мое почтение! Кланяюсь вам! Желаю здравствовать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Официальные приветствия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Разрешите вас приветствовать! Приветствую вас! Рад вас приветствовать! Здравия желаю!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Старинные </a:t>
            </a:r>
            <a: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русские приветствия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Хлеб-соль! Бог помощь!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здрасьте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не соответствует нормам речевого этикета.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6559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97476"/>
            <a:ext cx="8596668" cy="588135"/>
          </a:xfrm>
        </p:spPr>
        <p:txBody>
          <a:bodyPr>
            <a:normAutofit/>
          </a:bodyPr>
          <a:lstStyle/>
          <a:p>
            <a:pPr algn="ctr"/>
            <a: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 на приветствие: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875764"/>
            <a:ext cx="9278036" cy="4829577"/>
          </a:xfrm>
        </p:spPr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тебя (вас) видеть! Как хорошо, что я тебя встретил! Какая встреча! Давненько мы не встречались! Как жизнь? Как дела? Как успехи? Какие новости? Как здоровье? Как поживаешь? Как дома? Что в школе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ответов на вопросы: как живете? как дела? что нового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 идут хорошо: - Прекрасно! Благодарю вас, хорошо! Спасибо, хорошо! Великолепно! Все в порядке! Неплохо! Кажется, ничего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 идут не очень хорошо: - Так себе! Как вам сказать? Не знаю, что сказать. Все по-старому. Ничего нового. Неважно. Скверно. Лучше не спрашивать. Хуже некуда.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8276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47730"/>
            <a:ext cx="8596668" cy="579549"/>
          </a:xfrm>
        </p:spPr>
        <p:txBody>
          <a:bodyPr>
            <a:noAutofit/>
          </a:bodyPr>
          <a:lstStyle/>
          <a:p>
            <a:pPr algn="ctr"/>
            <a: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Просьба и возможный отказ</a:t>
            </a:r>
            <a:b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394" y="1468191"/>
            <a:ext cx="9522734" cy="5486400"/>
          </a:xfrm>
        </p:spPr>
        <p:txBody>
          <a:bodyPr>
            <a:normAutofit/>
          </a:bodyPr>
          <a:lstStyle/>
          <a:p>
            <a: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Слова, с которых нужно начинать формулировать просьбу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Пожалуйста… Будьте добры… Будьте любезны… Сделайте одолжение… Убедительно прошу… Не откажите в любезности… Если вас не затруднит… Если вам не трудно…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</a:t>
            </a:r>
            <a: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вежливая форма просьбы – в виде вопроса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Можно…? Вы не могли бы…? Нельзя ли…? Вас не затруднит…?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Отказ </a:t>
            </a:r>
            <a: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содержать сожаление; главное условие – не обидеть собеседника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сожалению, не могу… Весьма сожалею, но… Извини, но… Простите, но не могу… С удовольствием бы, но… Мне бы очень хотелось, но…</a:t>
            </a:r>
          </a:p>
          <a:p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845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485" y="120203"/>
            <a:ext cx="8801517" cy="536620"/>
          </a:xfrm>
        </p:spPr>
        <p:txBody>
          <a:bodyPr>
            <a:noAutofit/>
          </a:bodyPr>
          <a:lstStyle/>
          <a:p>
            <a:pPr algn="ctr"/>
            <a: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Прошу прощения!</a:t>
            </a:r>
            <a:b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4983" y="1068948"/>
            <a:ext cx="9464780" cy="5281508"/>
          </a:xfrm>
        </p:spPr>
        <p:txBody>
          <a:bodyPr>
            <a:normAutofit/>
          </a:bodyPr>
          <a:lstStyle/>
          <a:p>
            <a: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Слова, которые необходимо произнести, если мы кого-то огорчили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Простите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Извините! Прошу прощения! Простите за бестактность! Простите за беспокойство! Виноват! Прошу извинить меня! Не сердитесь на меня! Простите, я причинил вам столько хлопот! Примите мои извинения!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избегать слова «извиняюсь», поскольку наличие возвратного суффикса -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сь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(-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ся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-) придает слову значение «извиняю самого себя».</a:t>
            </a:r>
          </a:p>
          <a:p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74678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134</TotalTime>
  <Words>711</Words>
  <Application>Microsoft Office PowerPoint</Application>
  <PresentationFormat>Широкоэкранный</PresentationFormat>
  <Paragraphs>73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Times New Roman</vt:lpstr>
      <vt:lpstr>Trebuchet MS</vt:lpstr>
      <vt:lpstr>Wingdings 3</vt:lpstr>
      <vt:lpstr>Аспект</vt:lpstr>
      <vt:lpstr>Речевой этикет педагога дошкольного образования</vt:lpstr>
      <vt:lpstr>Этикет – часть нашей культуры ;  все те правила и нормы, которые описывают, каким должно быть поведение человека, среди других людей.</vt:lpstr>
      <vt:lpstr>Презентация PowerPoint</vt:lpstr>
      <vt:lpstr>Презентация PowerPoint</vt:lpstr>
      <vt:lpstr>Презентация PowerPoint</vt:lpstr>
      <vt:lpstr>Примеры речевого этикета:</vt:lpstr>
      <vt:lpstr>Ответ на приветствие:</vt:lpstr>
      <vt:lpstr>Просьба и возможный отказ </vt:lpstr>
      <vt:lpstr>Прошу прощения! </vt:lpstr>
      <vt:lpstr>Прощание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Речевой этикет педагога дошкольного образования</dc:title>
  <dc:creator>Кирилл Широков</dc:creator>
  <cp:lastModifiedBy>Светлячок</cp:lastModifiedBy>
  <cp:revision>10</cp:revision>
  <dcterms:created xsi:type="dcterms:W3CDTF">2022-02-13T10:52:49Z</dcterms:created>
  <dcterms:modified xsi:type="dcterms:W3CDTF">2022-02-15T11:21:29Z</dcterms:modified>
</cp:coreProperties>
</file>