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34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CD658-BC5D-404B-8619-3DA40F80A64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ADDD3-7E90-46D2-A09F-C92D7D414B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51507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CD658-BC5D-404B-8619-3DA40F80A64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ADDD3-7E90-46D2-A09F-C92D7D414B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6771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CD658-BC5D-404B-8619-3DA40F80A64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ADDD3-7E90-46D2-A09F-C92D7D414B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3647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CD658-BC5D-404B-8619-3DA40F80A64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ADDD3-7E90-46D2-A09F-C92D7D414B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8025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CD658-BC5D-404B-8619-3DA40F80A64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ADDD3-7E90-46D2-A09F-C92D7D414B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97463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CD658-BC5D-404B-8619-3DA40F80A64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ADDD3-7E90-46D2-A09F-C92D7D414B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4032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CD658-BC5D-404B-8619-3DA40F80A64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ADDD3-7E90-46D2-A09F-C92D7D414B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0995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CD658-BC5D-404B-8619-3DA40F80A64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ADDD3-7E90-46D2-A09F-C92D7D414B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062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CD658-BC5D-404B-8619-3DA40F80A64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ADDD3-7E90-46D2-A09F-C92D7D414B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5961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CD658-BC5D-404B-8619-3DA40F80A64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ADDD3-7E90-46D2-A09F-C92D7D414B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797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CD658-BC5D-404B-8619-3DA40F80A64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ADDD3-7E90-46D2-A09F-C92D7D414B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0092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CD658-BC5D-404B-8619-3DA40F80A64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4ADDD3-7E90-46D2-A09F-C92D7D414B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9018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6170" y="1668780"/>
            <a:ext cx="4594860" cy="594360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ТАКИЕ РАЗНЫЕ МЯЧИ</a:t>
            </a:r>
            <a:br>
              <a:rPr lang="ru-RU" sz="5400" dirty="0" smtClean="0">
                <a:solidFill>
                  <a:srgbClr val="7030A0"/>
                </a:solidFill>
                <a:latin typeface="Arial Black" panose="020B0A04020102020204" pitchFamily="34" charset="0"/>
              </a:rPr>
            </a:br>
            <a:r>
              <a:rPr lang="ru-RU" sz="40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/>
            </a:r>
            <a:br>
              <a:rPr lang="ru-RU" sz="4000" dirty="0" smtClean="0">
                <a:solidFill>
                  <a:srgbClr val="7030A0"/>
                </a:solidFill>
                <a:latin typeface="Arial Black" panose="020B0A04020102020204" pitchFamily="34" charset="0"/>
              </a:rPr>
            </a:br>
            <a:r>
              <a:rPr lang="ru-RU" sz="20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Выполнила: </a:t>
            </a:r>
            <a:br>
              <a:rPr lang="ru-RU" sz="2000" dirty="0" smtClean="0">
                <a:solidFill>
                  <a:srgbClr val="7030A0"/>
                </a:solidFill>
                <a:latin typeface="Arial Black" panose="020B0A04020102020204" pitchFamily="34" charset="0"/>
              </a:rPr>
            </a:br>
            <a:r>
              <a:rPr lang="ru-RU" sz="20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Имангулова</a:t>
            </a:r>
            <a:r>
              <a:rPr lang="ru-RU" sz="20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Ж.Г.</a:t>
            </a:r>
            <a:r>
              <a:rPr lang="ru-RU" sz="40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/>
            </a:r>
            <a:br>
              <a:rPr lang="ru-RU" sz="4000" dirty="0" smtClean="0">
                <a:solidFill>
                  <a:srgbClr val="7030A0"/>
                </a:solidFill>
                <a:latin typeface="Arial Black" panose="020B0A04020102020204" pitchFamily="34" charset="0"/>
              </a:rPr>
            </a:br>
            <a:endParaRPr lang="ru-RU" sz="28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830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2436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7905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Игра в баскетбол</a:t>
            </a:r>
            <a:endParaRPr lang="ru-RU" sz="40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8200" y="1308735"/>
            <a:ext cx="3486150" cy="4709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47235" y="1154430"/>
            <a:ext cx="6880860" cy="50177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4197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573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3615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Игры с резиновым мячом</a:t>
            </a:r>
            <a:endParaRPr lang="ru-RU" sz="36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6745" y="994410"/>
            <a:ext cx="3036570" cy="51879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4800" y="1062373"/>
            <a:ext cx="7208520" cy="54063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3318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2390" y="0"/>
            <a:ext cx="1231773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80745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Игра в теннис</a:t>
            </a:r>
            <a:endParaRPr lang="ru-RU" sz="36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5330" y="817562"/>
            <a:ext cx="3013710" cy="5222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30980" y="1059594"/>
            <a:ext cx="7528560" cy="50677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96007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92175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Игра «Ловушка»</a:t>
            </a:r>
            <a:endParaRPr lang="ru-RU" sz="3600" b="1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73822" y="1106491"/>
            <a:ext cx="4784678" cy="53473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8206" y="1106491"/>
            <a:ext cx="2975610" cy="502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64992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4300" y="-102870"/>
            <a:ext cx="12306300" cy="696087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32155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Игра с мячиком- присоской</a:t>
            </a:r>
            <a:endParaRPr lang="ru-RU" sz="36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7270" y="942816"/>
            <a:ext cx="3348990" cy="48694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99585" y="963057"/>
            <a:ext cx="7311390" cy="4983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2310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46455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Игры с надувным мячом</a:t>
            </a:r>
            <a:endParaRPr lang="ru-RU" sz="36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9135" y="994410"/>
            <a:ext cx="3177540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95139" y="1131570"/>
            <a:ext cx="7397726" cy="50063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3778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69315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Мяч с лаптой «Смешарики»</a:t>
            </a:r>
            <a:endParaRPr lang="ru-RU" sz="36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598"/>
          <a:stretch/>
        </p:blipFill>
        <p:spPr>
          <a:xfrm>
            <a:off x="1348740" y="997267"/>
            <a:ext cx="3501390" cy="5172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88330" y="997267"/>
            <a:ext cx="5288280" cy="52974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3134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144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46455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Массажные мячики</a:t>
            </a:r>
            <a:endParaRPr lang="ru-RU" sz="36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0140" y="891018"/>
            <a:ext cx="3543300" cy="53611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93080" y="1026794"/>
            <a:ext cx="5464197" cy="52253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58158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8190" y="125095"/>
            <a:ext cx="10515600" cy="1325563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Мяч антистресс                  </a:t>
            </a:r>
            <a:r>
              <a:rPr lang="ru-RU" sz="2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Игра с воздушным шариком</a:t>
            </a:r>
            <a:endParaRPr lang="ru-RU" sz="24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8190" y="1073468"/>
            <a:ext cx="5259032" cy="4966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23952" y="890688"/>
            <a:ext cx="4498378" cy="5332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8909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57885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Дыхательная гимнастика «Футбол»</a:t>
            </a:r>
            <a:endParaRPr lang="ru-RU" sz="36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92680" y="964678"/>
            <a:ext cx="7097834" cy="53332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02319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85750" y="-217170"/>
            <a:ext cx="12584430" cy="7075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894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95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67206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2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20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12865"/>
          </a:xfrm>
        </p:spPr>
        <p:txBody>
          <a:bodyPr>
            <a:noAutofit/>
          </a:bodyPr>
          <a:lstStyle/>
          <a:p>
            <a:r>
              <a:rPr lang="ru-RU" sz="1600" dirty="0">
                <a:solidFill>
                  <a:srgbClr val="C00000"/>
                </a:solidFill>
                <a:latin typeface="Arial Black" panose="020B0A04020102020204" pitchFamily="34" charset="0"/>
              </a:rPr>
              <a:t>Мяч по популярности занимает первое место в царстве детской игры. Он, как магнит, притягивает к себе детей, надо как можно раньше дать </a:t>
            </a:r>
            <a:r>
              <a:rPr lang="ru-RU" sz="1600" b="1" dirty="0">
                <a:solidFill>
                  <a:srgbClr val="C00000"/>
                </a:solidFill>
                <a:latin typeface="Arial Black" panose="020B0A04020102020204" pitchFamily="34" charset="0"/>
              </a:rPr>
              <a:t>ребенку мяч в руки</a:t>
            </a:r>
            <a:r>
              <a:rPr lang="ru-RU" sz="1600" dirty="0">
                <a:solidFill>
                  <a:srgbClr val="C00000"/>
                </a:solidFill>
                <a:latin typeface="Arial Black" panose="020B0A04020102020204" pitchFamily="34" charset="0"/>
              </a:rPr>
              <a:t>, а не откладывать это до самой школы, надо научить </a:t>
            </a:r>
            <a:r>
              <a:rPr lang="ru-RU" sz="1600" b="1" dirty="0">
                <a:solidFill>
                  <a:srgbClr val="C00000"/>
                </a:solidFill>
                <a:latin typeface="Arial Black" panose="020B0A04020102020204" pitchFamily="34" charset="0"/>
              </a:rPr>
              <a:t>ребенка</a:t>
            </a:r>
            <a:r>
              <a:rPr lang="ru-RU" sz="1600" dirty="0">
                <a:solidFill>
                  <a:srgbClr val="C00000"/>
                </a:solidFill>
                <a:latin typeface="Arial Black" panose="020B0A04020102020204" pitchFamily="34" charset="0"/>
              </a:rPr>
              <a:t> общаться и играть с </a:t>
            </a:r>
            <a:r>
              <a:rPr lang="ru-RU" sz="1600" b="1" dirty="0">
                <a:solidFill>
                  <a:srgbClr val="C00000"/>
                </a:solidFill>
                <a:latin typeface="Arial Black" panose="020B0A04020102020204" pitchFamily="34" charset="0"/>
              </a:rPr>
              <a:t>мячом</a:t>
            </a:r>
            <a:r>
              <a:rPr lang="ru-RU" sz="16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.</a:t>
            </a:r>
            <a:br>
              <a:rPr lang="ru-RU" sz="1600" dirty="0" smtClean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1600" dirty="0">
                <a:solidFill>
                  <a:srgbClr val="7030A0"/>
                </a:solidFill>
                <a:latin typeface="Arial Black" panose="020B0A04020102020204" pitchFamily="34" charset="0"/>
              </a:rPr>
              <a:t>В играх с </a:t>
            </a:r>
            <a:r>
              <a:rPr lang="ru-RU" sz="1600" b="1" dirty="0">
                <a:solidFill>
                  <a:srgbClr val="7030A0"/>
                </a:solidFill>
                <a:latin typeface="Arial Black" panose="020B0A04020102020204" pitchFamily="34" charset="0"/>
              </a:rPr>
              <a:t>мячом развиваются физические качества</a:t>
            </a:r>
            <a:r>
              <a:rPr lang="ru-RU" sz="1600" dirty="0">
                <a:solidFill>
                  <a:srgbClr val="7030A0"/>
                </a:solidFill>
                <a:latin typeface="Arial Black" panose="020B0A04020102020204" pitchFamily="34" charset="0"/>
              </a:rPr>
              <a:t> : быстрота, прыгучесть, сила, ловкость. Такие игры благотворно влияют на работоспособность </a:t>
            </a:r>
            <a:r>
              <a:rPr lang="ru-RU" sz="1600" b="1" dirty="0">
                <a:solidFill>
                  <a:srgbClr val="7030A0"/>
                </a:solidFill>
                <a:latin typeface="Arial Black" panose="020B0A04020102020204" pitchFamily="34" charset="0"/>
              </a:rPr>
              <a:t>ребенка</a:t>
            </a:r>
            <a:r>
              <a:rPr lang="ru-RU" sz="1600" dirty="0">
                <a:solidFill>
                  <a:srgbClr val="7030A0"/>
                </a:solidFill>
                <a:latin typeface="Arial Black" panose="020B0A04020102020204" pitchFamily="34" charset="0"/>
              </a:rPr>
              <a:t>. Игры с мячами различного веса и объема увеличивают подвижность суставов пальцев и кистей рук; при ловле и бросании мяча, </a:t>
            </a:r>
            <a:r>
              <a:rPr lang="ru-RU" sz="1600" b="1" dirty="0">
                <a:solidFill>
                  <a:srgbClr val="7030A0"/>
                </a:solidFill>
                <a:latin typeface="Arial Black" panose="020B0A04020102020204" pitchFamily="34" charset="0"/>
              </a:rPr>
              <a:t>ребенок</a:t>
            </a:r>
            <a:r>
              <a:rPr lang="ru-RU" sz="1600" dirty="0">
                <a:solidFill>
                  <a:srgbClr val="7030A0"/>
                </a:solidFill>
                <a:latin typeface="Arial Black" panose="020B0A04020102020204" pitchFamily="34" charset="0"/>
              </a:rPr>
              <a:t> действует обеими руками – это способствует гармоничному </a:t>
            </a:r>
            <a:r>
              <a:rPr lang="ru-RU" sz="1600" b="1" dirty="0">
                <a:solidFill>
                  <a:srgbClr val="7030A0"/>
                </a:solidFill>
                <a:latin typeface="Arial Black" panose="020B0A04020102020204" pitchFamily="34" charset="0"/>
              </a:rPr>
              <a:t>развитию</a:t>
            </a:r>
            <a:r>
              <a:rPr lang="ru-RU" sz="1600" dirty="0">
                <a:solidFill>
                  <a:srgbClr val="7030A0"/>
                </a:solidFill>
                <a:latin typeface="Arial Black" panose="020B0A04020102020204" pitchFamily="34" charset="0"/>
              </a:rPr>
              <a:t> центральной нервной системы.</a:t>
            </a:r>
            <a:br>
              <a:rPr lang="ru-RU" sz="1600" dirty="0">
                <a:solidFill>
                  <a:srgbClr val="7030A0"/>
                </a:solidFill>
                <a:latin typeface="Arial Black" panose="020B0A04020102020204" pitchFamily="34" charset="0"/>
              </a:rPr>
            </a:br>
            <a:r>
              <a:rPr lang="ru-RU" sz="1600" dirty="0">
                <a:solidFill>
                  <a:srgbClr val="7030A0"/>
                </a:solidFill>
                <a:latin typeface="Arial Black" panose="020B0A04020102020204" pitchFamily="34" charset="0"/>
              </a:rPr>
              <a:t>А систематические игры и </a:t>
            </a:r>
            <a:r>
              <a:rPr lang="ru-RU" sz="1600" b="1" dirty="0">
                <a:solidFill>
                  <a:srgbClr val="7030A0"/>
                </a:solidFill>
                <a:latin typeface="Arial Black" panose="020B0A04020102020204" pitchFamily="34" charset="0"/>
              </a:rPr>
              <a:t>упражнения с мячом</a:t>
            </a:r>
            <a:r>
              <a:rPr lang="ru-RU" sz="1600" dirty="0">
                <a:solidFill>
                  <a:srgbClr val="7030A0"/>
                </a:solidFill>
                <a:latin typeface="Arial Black" panose="020B0A04020102020204" pitchFamily="34" charset="0"/>
              </a:rPr>
              <a:t> активно влияют на совершенствование основных свойств нервной системы: силы, подвижности, уравновешенности.</a:t>
            </a:r>
            <a:br>
              <a:rPr lang="ru-RU" sz="1600" dirty="0">
                <a:solidFill>
                  <a:srgbClr val="7030A0"/>
                </a:solidFill>
                <a:latin typeface="Arial Black" panose="020B0A04020102020204" pitchFamily="34" charset="0"/>
              </a:rPr>
            </a:br>
            <a:r>
              <a:rPr lang="ru-RU" sz="1600" dirty="0">
                <a:solidFill>
                  <a:srgbClr val="00B050"/>
                </a:solidFill>
                <a:latin typeface="Arial Black" panose="020B0A04020102020204" pitchFamily="34" charset="0"/>
              </a:rPr>
              <a:t>Особенно большое </a:t>
            </a:r>
            <a:r>
              <a:rPr lang="ru-RU" sz="1600" b="1" dirty="0">
                <a:solidFill>
                  <a:srgbClr val="00B050"/>
                </a:solidFill>
                <a:latin typeface="Arial Black" panose="020B0A04020102020204" pitchFamily="34" charset="0"/>
              </a:rPr>
              <a:t>значение</a:t>
            </a:r>
            <a:r>
              <a:rPr lang="ru-RU" sz="1600" dirty="0">
                <a:solidFill>
                  <a:srgbClr val="00B050"/>
                </a:solidFill>
                <a:latin typeface="Arial Black" panose="020B0A04020102020204" pitchFamily="34" charset="0"/>
              </a:rPr>
              <a:t> придается возникновению радостных эмоций. Положительные эмоции самые действенные!</a:t>
            </a:r>
            <a:br>
              <a:rPr lang="ru-RU" sz="1600" dirty="0">
                <a:solidFill>
                  <a:srgbClr val="00B050"/>
                </a:solidFill>
                <a:latin typeface="Arial Black" panose="020B0A04020102020204" pitchFamily="34" charset="0"/>
              </a:rPr>
            </a:br>
            <a:r>
              <a:rPr lang="ru-RU" sz="1600" dirty="0">
                <a:solidFill>
                  <a:srgbClr val="FFC000"/>
                </a:solidFill>
                <a:latin typeface="Arial Black" panose="020B0A04020102020204" pitchFamily="34" charset="0"/>
              </a:rPr>
              <a:t>Совместное выполнение движений </a:t>
            </a:r>
            <a:r>
              <a:rPr lang="ru-RU" sz="1600" i="1" dirty="0">
                <a:solidFill>
                  <a:srgbClr val="FFC000"/>
                </a:solidFill>
                <a:latin typeface="Arial Black" panose="020B0A04020102020204" pitchFamily="34" charset="0"/>
              </a:rPr>
              <a:t>(трое, четверо, в парах)</a:t>
            </a:r>
            <a:r>
              <a:rPr lang="ru-RU" sz="1600" dirty="0">
                <a:solidFill>
                  <a:srgbClr val="FFC000"/>
                </a:solidFill>
                <a:latin typeface="Arial Black" panose="020B0A04020102020204" pitchFamily="34" charset="0"/>
              </a:rPr>
              <a:t> – прекрасная школа приобщения </a:t>
            </a:r>
            <a:r>
              <a:rPr lang="ru-RU" sz="1600" b="1" dirty="0">
                <a:solidFill>
                  <a:srgbClr val="FFC000"/>
                </a:solidFill>
                <a:latin typeface="Arial Black" panose="020B0A04020102020204" pitchFamily="34" charset="0"/>
              </a:rPr>
              <a:t>ребенка к коллективу</a:t>
            </a:r>
            <a:r>
              <a:rPr lang="ru-RU" sz="1600" dirty="0">
                <a:solidFill>
                  <a:srgbClr val="FFC000"/>
                </a:solidFill>
                <a:latin typeface="Arial Black" panose="020B0A04020102020204" pitchFamily="34" charset="0"/>
              </a:rPr>
              <a:t>, к деятельности </a:t>
            </a:r>
            <a:r>
              <a:rPr lang="ru-RU" sz="1600" i="1" dirty="0">
                <a:solidFill>
                  <a:srgbClr val="FFC000"/>
                </a:solidFill>
                <a:latin typeface="Arial Black" panose="020B0A04020102020204" pitchFamily="34" charset="0"/>
              </a:rPr>
              <a:t>«вместе»</a:t>
            </a:r>
            <a:r>
              <a:rPr lang="ru-RU" sz="1600" dirty="0">
                <a:solidFill>
                  <a:srgbClr val="FFC000"/>
                </a:solidFill>
                <a:latin typeface="Arial Black" panose="020B0A04020102020204" pitchFamily="34" charset="0"/>
              </a:rPr>
              <a:t>. Если ваш </a:t>
            </a:r>
            <a:r>
              <a:rPr lang="ru-RU" sz="1600" b="1" dirty="0">
                <a:solidFill>
                  <a:srgbClr val="FFC000"/>
                </a:solidFill>
                <a:latin typeface="Arial Black" panose="020B0A04020102020204" pitchFamily="34" charset="0"/>
              </a:rPr>
              <a:t>ребенок замкнут</a:t>
            </a:r>
            <a:r>
              <a:rPr lang="ru-RU" sz="1600" dirty="0">
                <a:solidFill>
                  <a:srgbClr val="FFC000"/>
                </a:solidFill>
                <a:latin typeface="Arial Black" panose="020B0A04020102020204" pitchFamily="34" charset="0"/>
              </a:rPr>
              <a:t>, плохо вступает в контакт, не умеет дружить с другими детьми – ему очень полезно играть с </a:t>
            </a:r>
            <a:r>
              <a:rPr lang="ru-RU" sz="1600" b="1" dirty="0">
                <a:solidFill>
                  <a:srgbClr val="FFC000"/>
                </a:solidFill>
                <a:latin typeface="Arial Black" panose="020B0A04020102020204" pitchFamily="34" charset="0"/>
              </a:rPr>
              <a:t>мячом</a:t>
            </a:r>
            <a:r>
              <a:rPr lang="ru-RU" sz="1600" dirty="0">
                <a:solidFill>
                  <a:srgbClr val="FFC000"/>
                </a:solidFill>
                <a:latin typeface="Arial Black" panose="020B0A04020102020204" pitchFamily="34" charset="0"/>
              </a:rPr>
              <a:t>. В играх, которые проводятся в парах, команде, </a:t>
            </a:r>
            <a:r>
              <a:rPr lang="ru-RU" sz="1600" b="1" dirty="0">
                <a:solidFill>
                  <a:srgbClr val="FFC000"/>
                </a:solidFill>
                <a:latin typeface="Arial Black" panose="020B0A04020102020204" pitchFamily="34" charset="0"/>
              </a:rPr>
              <a:t>ребенок</a:t>
            </a:r>
            <a:r>
              <a:rPr lang="ru-RU" sz="1600" dirty="0">
                <a:solidFill>
                  <a:srgbClr val="FFC000"/>
                </a:solidFill>
                <a:latin typeface="Arial Black" panose="020B0A04020102020204" pitchFamily="34" charset="0"/>
              </a:rPr>
              <a:t> учится работать с партнером или партнерами.</a:t>
            </a:r>
            <a:br>
              <a:rPr lang="ru-RU" sz="1600" dirty="0">
                <a:solidFill>
                  <a:srgbClr val="FFC000"/>
                </a:solidFill>
                <a:latin typeface="Arial Black" panose="020B0A04020102020204" pitchFamily="34" charset="0"/>
              </a:rPr>
            </a:br>
            <a:r>
              <a:rPr lang="ru-RU" sz="1600" dirty="0">
                <a:solidFill>
                  <a:srgbClr val="FF0066"/>
                </a:solidFill>
                <a:latin typeface="Arial Black" panose="020B0A04020102020204" pitchFamily="34" charset="0"/>
              </a:rPr>
              <a:t>Особое место занимают игры – соревнования, эстафеты с </a:t>
            </a:r>
            <a:r>
              <a:rPr lang="ru-RU" sz="1600" b="1" dirty="0">
                <a:solidFill>
                  <a:srgbClr val="FF0066"/>
                </a:solidFill>
                <a:latin typeface="Arial Black" panose="020B0A04020102020204" pitchFamily="34" charset="0"/>
              </a:rPr>
              <a:t>мячом</a:t>
            </a:r>
            <a:r>
              <a:rPr lang="ru-RU" sz="1600" dirty="0">
                <a:solidFill>
                  <a:srgbClr val="FF0066"/>
                </a:solidFill>
                <a:latin typeface="Arial Black" panose="020B0A04020102020204" pitchFamily="34" charset="0"/>
              </a:rPr>
              <a:t>, которые </a:t>
            </a:r>
            <a:r>
              <a:rPr lang="ru-RU" sz="1600" b="1" dirty="0">
                <a:solidFill>
                  <a:srgbClr val="FF0066"/>
                </a:solidFill>
                <a:latin typeface="Arial Black" panose="020B0A04020102020204" pitchFamily="34" charset="0"/>
              </a:rPr>
              <a:t>развивают</a:t>
            </a:r>
            <a:r>
              <a:rPr lang="ru-RU" sz="1600" dirty="0">
                <a:solidFill>
                  <a:srgbClr val="FF0066"/>
                </a:solidFill>
                <a:latin typeface="Arial Black" panose="020B0A04020102020204" pitchFamily="34" charset="0"/>
              </a:rPr>
              <a:t> чувство ответственности, умение достойно проигрывать. Ведь не только положительные эмоции, но и отрицательные эмоции побуждают к выполнению точных, слаженных действий</a:t>
            </a:r>
            <a:r>
              <a:rPr lang="ru-RU" sz="1600" dirty="0" smtClean="0">
                <a:solidFill>
                  <a:srgbClr val="FF0066"/>
                </a:solidFill>
                <a:latin typeface="Arial Black" panose="020B0A04020102020204" pitchFamily="34" charset="0"/>
              </a:rPr>
              <a:t>.</a:t>
            </a:r>
            <a:br>
              <a:rPr lang="ru-RU" sz="1600" dirty="0" smtClean="0">
                <a:solidFill>
                  <a:srgbClr val="FF0066"/>
                </a:solidFill>
                <a:latin typeface="Arial Black" panose="020B0A04020102020204" pitchFamily="34" charset="0"/>
              </a:rPr>
            </a:br>
            <a:r>
              <a:rPr lang="ru-RU" sz="1600" dirty="0">
                <a:solidFill>
                  <a:srgbClr val="0070C0"/>
                </a:solidFill>
                <a:latin typeface="Arial Black" panose="020B0A04020102020204" pitchFamily="34" charset="0"/>
              </a:rPr>
              <a:t>Игры с </a:t>
            </a:r>
            <a:r>
              <a:rPr lang="ru-RU" sz="1600" b="1" dirty="0">
                <a:solidFill>
                  <a:srgbClr val="0070C0"/>
                </a:solidFill>
                <a:latin typeface="Arial Black" panose="020B0A04020102020204" pitchFamily="34" charset="0"/>
              </a:rPr>
              <a:t>мячом</a:t>
            </a:r>
            <a:r>
              <a:rPr lang="ru-RU" sz="1600" dirty="0">
                <a:solidFill>
                  <a:srgbClr val="0070C0"/>
                </a:solidFill>
                <a:latin typeface="Arial Black" panose="020B0A04020102020204" pitchFamily="34" charset="0"/>
              </a:rPr>
              <a:t> активизируют не только двигательную, психическую деятельность детей, но и умственную. </a:t>
            </a:r>
            <a:r>
              <a:rPr lang="ru-RU" sz="1600" b="1" dirty="0">
                <a:solidFill>
                  <a:srgbClr val="0070C0"/>
                </a:solidFill>
                <a:latin typeface="Arial Black" panose="020B0A04020102020204" pitchFamily="34" charset="0"/>
              </a:rPr>
              <a:t>Упражнения с мячом способствуют развитию сенсорики</a:t>
            </a:r>
            <a:r>
              <a:rPr lang="ru-RU" sz="1600" dirty="0">
                <a:solidFill>
                  <a:srgbClr val="0070C0"/>
                </a:solidFill>
                <a:latin typeface="Arial Black" panose="020B0A04020102020204" pitchFamily="34" charset="0"/>
              </a:rPr>
              <a:t>, движений кистей, пальцев рук, что активизирует кору головного мозга в целом, и речевые центры в частности. Игры с </a:t>
            </a:r>
            <a:r>
              <a:rPr lang="ru-RU" sz="1600" b="1" dirty="0">
                <a:solidFill>
                  <a:srgbClr val="0070C0"/>
                </a:solidFill>
                <a:latin typeface="Arial Black" panose="020B0A04020102020204" pitchFamily="34" charset="0"/>
              </a:rPr>
              <a:t>мячом</a:t>
            </a:r>
            <a:r>
              <a:rPr lang="ru-RU" sz="1600" dirty="0">
                <a:solidFill>
                  <a:srgbClr val="0070C0"/>
                </a:solidFill>
                <a:latin typeface="Arial Black" panose="020B0A04020102020204" pitchFamily="34" charset="0"/>
              </a:rPr>
              <a:t> способствуют быстрому восстановлению умственной работоспособности.</a:t>
            </a:r>
            <a:r>
              <a:rPr lang="ru-RU" sz="1600" dirty="0">
                <a:latin typeface="Arial Black" panose="020B0A04020102020204" pitchFamily="34" charset="0"/>
              </a:rPr>
              <a:t/>
            </a:r>
            <a:br>
              <a:rPr lang="ru-RU" sz="1600" dirty="0">
                <a:latin typeface="Arial Black" panose="020B0A04020102020204" pitchFamily="34" charset="0"/>
              </a:rPr>
            </a:br>
            <a:endParaRPr lang="ru-RU" sz="16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16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40765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Игры с мягкими мячиками</a:t>
            </a:r>
            <a:endParaRPr lang="ru-RU" b="1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7546" y="1593042"/>
            <a:ext cx="2630043" cy="3977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08464" y="1204436"/>
            <a:ext cx="2383726" cy="47748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02788" y="1593042"/>
            <a:ext cx="5494020" cy="3997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426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05865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2176" y="1057274"/>
            <a:ext cx="5204264" cy="45774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6440" y="838758"/>
            <a:ext cx="5715000" cy="5305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16139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Игры с разноцветными  пластмассовыми мячиками</a:t>
            </a:r>
            <a:endParaRPr lang="ru-RU" sz="32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8200" y="1402795"/>
            <a:ext cx="4981037" cy="47808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0692" y="1152541"/>
            <a:ext cx="4631055" cy="52813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46936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15440" y="622935"/>
            <a:ext cx="9144000" cy="56121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0539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79</Words>
  <Application>Microsoft Office PowerPoint</Application>
  <PresentationFormat>Широкоэкранный</PresentationFormat>
  <Paragraphs>14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Arial Black</vt:lpstr>
      <vt:lpstr>Calibri</vt:lpstr>
      <vt:lpstr>Calibri Light</vt:lpstr>
      <vt:lpstr>Тема Office</vt:lpstr>
      <vt:lpstr>ТАКИЕ РАЗНЫЕ МЯЧИ  Выполнила:  Имангулова Ж.Г. </vt:lpstr>
      <vt:lpstr>Презентация PowerPoint</vt:lpstr>
      <vt:lpstr>Презентация PowerPoint</vt:lpstr>
      <vt:lpstr>Презентация PowerPoint</vt:lpstr>
      <vt:lpstr>Мяч по популярности занимает первое место в царстве детской игры. Он, как магнит, притягивает к себе детей, надо как можно раньше дать ребенку мяч в руки, а не откладывать это до самой школы, надо научить ребенка общаться и играть с мячом. В играх с мячом развиваются физические качества : быстрота, прыгучесть, сила, ловкость. Такие игры благотворно влияют на работоспособность ребенка. Игры с мячами различного веса и объема увеличивают подвижность суставов пальцев и кистей рук; при ловле и бросании мяча, ребенок действует обеими руками – это способствует гармоничному развитию центральной нервной системы. А систематические игры и упражнения с мячом активно влияют на совершенствование основных свойств нервной системы: силы, подвижности, уравновешенности. Особенно большое значение придается возникновению радостных эмоций. Положительные эмоции самые действенные! Совместное выполнение движений (трое, четверо, в парах) – прекрасная школа приобщения ребенка к коллективу, к деятельности «вместе». Если ваш ребенок замкнут, плохо вступает в контакт, не умеет дружить с другими детьми – ему очень полезно играть с мячом. В играх, которые проводятся в парах, команде, ребенок учится работать с партнером или партнерами. Особое место занимают игры – соревнования, эстафеты с мячом, которые развивают чувство ответственности, умение достойно проигрывать. Ведь не только положительные эмоции, но и отрицательные эмоции побуждают к выполнению точных, слаженных действий. Игры с мячом активизируют не только двигательную, психическую деятельность детей, но и умственную. Упражнения с мячом способствуют развитию сенсорики, движений кистей, пальцев рук, что активизирует кору головного мозга в целом, и речевые центры в частности. Игры с мячом способствуют быстрому восстановлению умственной работоспособности. </vt:lpstr>
      <vt:lpstr>Игры с мягкими мячиками</vt:lpstr>
      <vt:lpstr>Презентация PowerPoint</vt:lpstr>
      <vt:lpstr>Игры с разноцветными  пластмассовыми мячиками</vt:lpstr>
      <vt:lpstr>Презентация PowerPoint</vt:lpstr>
      <vt:lpstr>Игра в баскетбол</vt:lpstr>
      <vt:lpstr>Игры с резиновым мячом</vt:lpstr>
      <vt:lpstr>Игра в теннис</vt:lpstr>
      <vt:lpstr>Игра «Ловушка»</vt:lpstr>
      <vt:lpstr>Игра с мячиком- присоской</vt:lpstr>
      <vt:lpstr>Игры с надувным мячом</vt:lpstr>
      <vt:lpstr>Мяч с лаптой «Смешарики»</vt:lpstr>
      <vt:lpstr>Массажные мячики</vt:lpstr>
      <vt:lpstr>Мяч антистресс                  Игра с воздушным шариком</vt:lpstr>
      <vt:lpstr>Дыхательная гимнастика «Футбол»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ТАКИЕ РАЗНЫЕ МЯЧИ  Выполнила:  Имангулова Ж.Г.</dc:title>
  <dc:creator>жанна</dc:creator>
  <cp:lastModifiedBy>жанна</cp:lastModifiedBy>
  <cp:revision>10</cp:revision>
  <dcterms:created xsi:type="dcterms:W3CDTF">2022-05-01T10:57:40Z</dcterms:created>
  <dcterms:modified xsi:type="dcterms:W3CDTF">2022-05-01T12:23:07Z</dcterms:modified>
</cp:coreProperties>
</file>