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63" r:id="rId2"/>
    <p:sldId id="262" r:id="rId3"/>
    <p:sldId id="264" r:id="rId4"/>
    <p:sldId id="260" r:id="rId5"/>
    <p:sldId id="266" r:id="rId6"/>
    <p:sldId id="265" r:id="rId7"/>
  </p:sldIdLst>
  <p:sldSz cx="9144000" cy="6858000" type="screen4x3"/>
  <p:notesSz cx="6858000" cy="9144000"/>
  <p:custDataLst>
    <p:tags r:id="rId10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FF"/>
    <a:srgbClr val="666699"/>
    <a:srgbClr val="04374A"/>
    <a:srgbClr val="E5907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84604" autoAdjust="0"/>
  </p:normalViewPr>
  <p:slideViewPr>
    <p:cSldViewPr>
      <p:cViewPr varScale="1">
        <p:scale>
          <a:sx n="74" d="100"/>
          <a:sy n="74" d="100"/>
        </p:scale>
        <p:origin x="-108" y="-84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492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 sz="1000" b="0" dirty="0" smtClean="0"/>
              <a:t>Источник: результаты</a:t>
            </a:r>
            <a:r>
              <a:rPr lang="ru-RU" sz="1000" b="0" baseline="0" dirty="0" smtClean="0"/>
              <a:t> аналитического обзора ВЦИОМ</a:t>
            </a:r>
            <a:endParaRPr lang="ru-RU" sz="1000" b="0" dirty="0"/>
          </a:p>
        </c:rich>
      </c:tx>
      <c:layout>
        <c:manualLayout>
          <c:xMode val="edge"/>
          <c:yMode val="edge"/>
          <c:x val="0.67871873912941483"/>
          <c:y val="0.94887112368846782"/>
        </c:manualLayout>
      </c:layout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showPercent val="1"/>
          </c:dLbls>
          <c:cat>
            <c:strRef>
              <c:f>Лист1!$A$2:$A$6</c:f>
              <c:strCache>
                <c:ptCount val="5"/>
                <c:pt idx="0">
                  <c:v>Стараются есть здоровую пищу</c:v>
                </c:pt>
                <c:pt idx="1">
                  <c:v>Позволяют себе есть все, что хотят</c:v>
                </c:pt>
                <c:pt idx="2">
                  <c:v>Едят то, что себе могут позволить</c:v>
                </c:pt>
                <c:pt idx="3">
                  <c:v>Соблюдают самостоятельно выбранную диету</c:v>
                </c:pt>
                <c:pt idx="4">
                  <c:v>Соблюдают рекомендованную врачом диету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0.4</c:v>
                </c:pt>
                <c:pt idx="1">
                  <c:v>0.21000000000000005</c:v>
                </c:pt>
                <c:pt idx="2">
                  <c:v>0.19000000000000006</c:v>
                </c:pt>
                <c:pt idx="3">
                  <c:v>0.13</c:v>
                </c:pt>
                <c:pt idx="4">
                  <c:v>7.0000000000000034E-2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r"/>
      <c:layout>
        <c:manualLayout>
          <c:xMode val="edge"/>
          <c:yMode val="edge"/>
          <c:x val="0.64628781849794559"/>
          <c:y val="0.27682795000585053"/>
          <c:w val="0.31975807924940958"/>
          <c:h val="0.55095158708774306"/>
        </c:manualLayout>
      </c:layout>
      <c:txPr>
        <a:bodyPr/>
        <a:lstStyle/>
        <a:p>
          <a:pPr>
            <a:defRPr sz="11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663A1-BE93-4F19-BCAE-33E954C20B2B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DF26E-F902-4582-B614-0C9EE35F21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4328337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611907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80120" y="2852936"/>
            <a:ext cx="7236296" cy="1102022"/>
          </a:xfrm>
        </p:spPr>
        <p:txBody>
          <a:bodyPr/>
          <a:lstStyle>
            <a:lvl1pPr>
              <a:defRPr b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05CF3393-1A4F-4694-9DDA-A861868B6CD4}" type="datetime1">
              <a:rPr lang="ru-RU" smtClean="0"/>
              <a:pPr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15642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>
                <a:solidFill>
                  <a:schemeClr val="bg2">
                    <a:lumMod val="5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28E5076B-BD1E-4466-B05A-1D4638C82BCD}" type="datetime1">
              <a:rPr lang="ru-RU" smtClean="0"/>
              <a:pPr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78804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>
                <a:solidFill>
                  <a:schemeClr val="bg2">
                    <a:lumMod val="5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3437E4A7-C7B0-415C-A369-BB0B02B72260}" type="datetime1">
              <a:rPr lang="ru-RU" smtClean="0"/>
              <a:pPr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83695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FEDE200F-7A47-4F75-824F-6F4388422C93}" type="datetime1">
              <a:rPr lang="ru-RU" smtClean="0"/>
              <a:pPr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2123728" y="412798"/>
            <a:ext cx="6840760" cy="11852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9" name="Текст 2"/>
          <p:cNvSpPr>
            <a:spLocks noGrp="1"/>
          </p:cNvSpPr>
          <p:nvPr>
            <p:ph idx="1"/>
          </p:nvPr>
        </p:nvSpPr>
        <p:spPr>
          <a:xfrm>
            <a:off x="2267744" y="1700808"/>
            <a:ext cx="6696744" cy="4680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>
                <a:solidFill>
                  <a:schemeClr val="bg2">
                    <a:lumMod val="5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43014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99" y="4406900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799" y="2906713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78FA8AB9-59E8-4014-A7F5-6C5221A63433}" type="datetime1">
              <a:rPr lang="ru-RU" smtClean="0"/>
              <a:pPr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6654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060848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 sz="2400"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 sz="2000"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bg2">
                    <a:lumMod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2071389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 sz="2400"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 sz="2000"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bg2">
                    <a:lumMod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0093077C-770E-4DF5-86AE-12CADE997BAC}" type="datetime1">
              <a:rPr lang="ru-RU" smtClean="0"/>
              <a:pPr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91339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556594"/>
            <a:ext cx="4176464" cy="3951288"/>
          </a:xfrm>
        </p:spPr>
        <p:txBody>
          <a:bodyPr/>
          <a:lstStyle>
            <a:lvl1pPr>
              <a:defRPr sz="2400"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 sz="1600"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bg2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934294"/>
            <a:ext cx="4248472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2574056"/>
            <a:ext cx="4248472" cy="3951288"/>
          </a:xfrm>
        </p:spPr>
        <p:txBody>
          <a:bodyPr/>
          <a:lstStyle>
            <a:lvl1pPr>
              <a:defRPr sz="2400"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 sz="1600"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bg2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5310" y="6410896"/>
            <a:ext cx="1215489" cy="365125"/>
          </a:xfr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94F2D1E5-507A-4222-857E-C7568D66D0CF}" type="datetime1">
              <a:rPr lang="ru-RU" smtClean="0"/>
              <a:pPr/>
              <a:t>01.05.2022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184" y="6356350"/>
            <a:ext cx="1649592" cy="365125"/>
          </a:xfr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471310" y="6356350"/>
            <a:ext cx="1215489" cy="365125"/>
          </a:xfr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59933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8D55501B-CF4E-46DA-94C3-97966AED8198}" type="datetime1">
              <a:rPr lang="ru-RU" smtClean="0"/>
              <a:pPr/>
              <a:t>01.05.2022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72457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2EECB026-9E3A-47CA-A4C3-4027E4BD2E9F}" type="datetime1">
              <a:rPr lang="ru-RU" smtClean="0"/>
              <a:pPr/>
              <a:t>01.05.2022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15951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 sz="2800"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 sz="2400"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 sz="2000"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00B98EBD-33AF-42CB-AFFB-95670CF615CA}" type="datetime1">
              <a:rPr lang="ru-RU" smtClean="0"/>
              <a:pPr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5489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370FECAC-0E56-4F74-B617-09FEA4B16329}" type="datetime1">
              <a:rPr lang="ru-RU" smtClean="0"/>
              <a:pPr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58605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412798"/>
            <a:ext cx="6840760" cy="11852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67744" y="1700808"/>
            <a:ext cx="6696744" cy="4680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F45050AF-8294-42A2-B3BA-36014C6C1B22}" type="datetime1">
              <a:rPr lang="ru-RU" smtClean="0"/>
              <a:pPr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2">
              <a:lumMod val="5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036868" y="785794"/>
            <a:ext cx="7107132" cy="118522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Что такое «здоровое питание»?</a:t>
            </a:r>
            <a:endParaRPr lang="ru-RU" dirty="0"/>
          </a:p>
        </p:txBody>
      </p:sp>
      <p:sp>
        <p:nvSpPr>
          <p:cNvPr id="26" name="Text Box 255"/>
          <p:cNvSpPr txBox="1">
            <a:spLocks noChangeArrowheads="1"/>
          </p:cNvSpPr>
          <p:nvPr/>
        </p:nvSpPr>
        <p:spPr bwMode="gray">
          <a:xfrm>
            <a:off x="2639144" y="4455561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rgbClr val="FFFFFF"/>
                </a:solidFill>
                <a:latin typeface="Arial" charset="0"/>
              </a:rPr>
              <a:t>4</a:t>
            </a:r>
          </a:p>
        </p:txBody>
      </p:sp>
      <p:sp>
        <p:nvSpPr>
          <p:cNvPr id="29" name="Text Box 258"/>
          <p:cNvSpPr txBox="1">
            <a:spLocks noChangeArrowheads="1"/>
          </p:cNvSpPr>
          <p:nvPr/>
        </p:nvSpPr>
        <p:spPr bwMode="gray">
          <a:xfrm>
            <a:off x="2214546" y="2500306"/>
            <a:ext cx="6429420" cy="193899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eaLnBrk="0" hangingPunct="0"/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</a:rPr>
              <a:t>Здоровое питание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– это такое питание, которое обеспечивает рост, оптимальное развитие, полноценную жизнедеятельность, способствует укреплению здоровья и профилактике неинфекционных заболеваний (НИЗ), включая диабет, болезни сердца, инсульт и рак.</a:t>
            </a:r>
          </a:p>
          <a:p>
            <a:pPr algn="just" eaLnBrk="0" hangingPunct="0"/>
            <a:endParaRPr lang="ru-RU" sz="2000" dirty="0" smtClean="0">
              <a:solidFill>
                <a:schemeClr val="accent1">
                  <a:lumMod val="75000"/>
                </a:schemeClr>
              </a:solidFill>
              <a:latin typeface="Arial" charset="0"/>
            </a:endParaRPr>
          </a:p>
        </p:txBody>
      </p:sp>
      <p:sp>
        <p:nvSpPr>
          <p:cNvPr id="39" name="Text Box 268"/>
          <p:cNvSpPr txBox="1">
            <a:spLocks noChangeArrowheads="1"/>
          </p:cNvSpPr>
          <p:nvPr/>
        </p:nvSpPr>
        <p:spPr bwMode="gray">
          <a:xfrm>
            <a:off x="2639144" y="5315986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FFFFFF"/>
                </a:solidFill>
                <a:latin typeface="Arial" charset="0"/>
              </a:rPr>
              <a:t>5</a:t>
            </a:r>
          </a:p>
        </p:txBody>
      </p:sp>
      <p:pic>
        <p:nvPicPr>
          <p:cNvPr id="5122" name="Picture 2" descr="https://static.tildacdn.com/tild3338-6161-4530-b938-356631333838/polza-iogi-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2068" y="4429108"/>
            <a:ext cx="2431932" cy="24288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343024342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071670" y="714356"/>
            <a:ext cx="6840760" cy="108737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Принципы здорового питания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285984" y="2071678"/>
            <a:ext cx="6696744" cy="3643338"/>
          </a:xfrm>
        </p:spPr>
        <p:txBody>
          <a:bodyPr>
            <a:normAutofit fontScale="70000" lnSpcReduction="20000"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sz="2900" dirty="0" smtClean="0"/>
              <a:t>потребление калорий должно быть сбалансировано с ее расходом;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900" dirty="0" smtClean="0"/>
              <a:t>ежедневное употребление 400 гр. (минимум) фруктов и овощей;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900" dirty="0" smtClean="0"/>
              <a:t>потребление жиров не должно превышать 30% от общей потребляемой энергии;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900" dirty="0" smtClean="0"/>
              <a:t>свободные сахара должны составлять менее 10% от общей потребляемой энергии;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900" dirty="0" smtClean="0"/>
              <a:t>соль предпочтительно йодированная, менее 5 гр. в день;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900" dirty="0" smtClean="0"/>
              <a:t>алкоголь не употреблять, либо значительно уменьшить его количество.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358082" y="6572272"/>
            <a:ext cx="1785918" cy="28572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27822378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https://kost-shirokaya.ru/wp-content/uploads/2018/01/1478516534_plat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071670" y="571480"/>
            <a:ext cx="6840760" cy="1214446"/>
          </a:xfrm>
        </p:spPr>
        <p:txBody>
          <a:bodyPr>
            <a:noAutofit/>
          </a:bodyPr>
          <a:lstStyle/>
          <a:p>
            <a:r>
              <a:rPr lang="ru-RU" sz="4000" dirty="0" smtClean="0"/>
              <a:t>Статистика в России за 2020г.</a:t>
            </a:r>
            <a:endParaRPr lang="ru-RU" sz="4000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214546" y="1428736"/>
          <a:ext cx="6715172" cy="45005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Скругленный прямоугольник 6"/>
          <p:cNvSpPr/>
          <p:nvPr/>
        </p:nvSpPr>
        <p:spPr>
          <a:xfrm>
            <a:off x="7358082" y="6572272"/>
            <a:ext cx="1785918" cy="28572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00859123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08" y="785794"/>
            <a:ext cx="6840760" cy="118522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Статистика в России за 2020г.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285984" y="2928934"/>
          <a:ext cx="6715170" cy="2468880"/>
        </p:xfrm>
        <a:graphic>
          <a:graphicData uri="http://schemas.openxmlformats.org/drawingml/2006/table">
            <a:tbl>
              <a:tblPr firstRow="1" bandRow="1">
                <a:tableStyleId>{775DCB02-9BB8-47FD-8907-85C794F793BA}</a:tableStyleId>
              </a:tblPr>
              <a:tblGrid>
                <a:gridCol w="1357322"/>
                <a:gridCol w="1071570"/>
                <a:gridCol w="785818"/>
                <a:gridCol w="857256"/>
                <a:gridCol w="785818"/>
                <a:gridCol w="928694"/>
                <a:gridCol w="928692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Все </a:t>
                      </a:r>
                      <a:r>
                        <a:rPr lang="ru-RU" sz="1600" dirty="0" err="1" smtClean="0"/>
                        <a:t>опрошен-ные</a:t>
                      </a:r>
                      <a:endParaRPr lang="ru-RU" sz="1600" b="0" dirty="0"/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18-24 года</a:t>
                      </a:r>
                      <a:endParaRPr lang="ru-RU" sz="1600" b="0" dirty="0"/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/>
                        <a:t>25-34 года</a:t>
                      </a:r>
                      <a:endParaRPr lang="ru-RU" sz="1600" b="0"/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35-44 года</a:t>
                      </a:r>
                      <a:endParaRPr lang="ru-RU" sz="1600" b="0" dirty="0"/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45-59 лет</a:t>
                      </a:r>
                      <a:endParaRPr lang="ru-RU" sz="1600" b="0" dirty="0"/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60 лет и старше</a:t>
                      </a:r>
                      <a:endParaRPr lang="ru-RU" sz="1600" b="0" dirty="0"/>
                    </a:p>
                  </a:txBody>
                  <a:tcPr marL="95250" marR="95250" marT="95250" marB="95250"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600" dirty="0"/>
                        <a:t>Скорее да</a:t>
                      </a: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dirty="0"/>
                        <a:t>48</a:t>
                      </a: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dirty="0"/>
                        <a:t>44</a:t>
                      </a: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dirty="0"/>
                        <a:t>40</a:t>
                      </a: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dirty="0"/>
                        <a:t>45</a:t>
                      </a: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dirty="0"/>
                        <a:t>52</a:t>
                      </a: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dirty="0"/>
                        <a:t>53</a:t>
                      </a:r>
                    </a:p>
                  </a:txBody>
                  <a:tcPr marL="95250" marR="95250" marT="95250" marB="95250"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600" dirty="0"/>
                        <a:t>Скорее нет</a:t>
                      </a: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/>
                        <a:t>48</a:t>
                      </a: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dirty="0"/>
                        <a:t>54</a:t>
                      </a: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dirty="0"/>
                        <a:t>56</a:t>
                      </a: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dirty="0"/>
                        <a:t>53</a:t>
                      </a: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dirty="0"/>
                        <a:t>42</a:t>
                      </a: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dirty="0"/>
                        <a:t>42</a:t>
                      </a:r>
                    </a:p>
                  </a:txBody>
                  <a:tcPr marL="95250" marR="95250" marT="95250" marB="95250"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600" dirty="0"/>
                        <a:t>Затрудняюсь ответить</a:t>
                      </a: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/>
                        <a:t>4</a:t>
                      </a: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/>
                        <a:t>2</a:t>
                      </a: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dirty="0"/>
                        <a:t>4</a:t>
                      </a: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/>
                        <a:t>2</a:t>
                      </a: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dirty="0"/>
                        <a:t>6</a:t>
                      </a: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dirty="0"/>
                        <a:t>5</a:t>
                      </a:r>
                    </a:p>
                  </a:txBody>
                  <a:tcPr marL="95250" marR="95250" marT="95250" marB="95250" anchor="ctr"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285984" y="2071678"/>
            <a:ext cx="67151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</a:rPr>
              <a:t>Опрос «Скажите, пожалуйста, Вы назвали бы свой рацион питания правильным?»</a:t>
            </a:r>
            <a:endParaRPr lang="ru-RU" sz="20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86446" y="5572140"/>
            <a:ext cx="321471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dirty="0" smtClean="0"/>
              <a:t>Источник: результаты аналитического обзора ВЦИОМ</a:t>
            </a:r>
            <a:endParaRPr lang="ru-RU" sz="1000" dirty="0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08" y="2571744"/>
            <a:ext cx="6840760" cy="1185223"/>
          </a:xfrm>
        </p:spPr>
        <p:txBody>
          <a:bodyPr>
            <a:normAutofit/>
          </a:bodyPr>
          <a:lstStyle/>
          <a:p>
            <a:r>
              <a:rPr lang="ru-RU" sz="4000" dirty="0" smtClean="0"/>
              <a:t>Спасибо за внимание!</a:t>
            </a:r>
            <a:endParaRPr lang="ru-RU" sz="4000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7358082" y="6572272"/>
            <a:ext cx="1785918" cy="28572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f679198ffb9f46584b29ed577d24827d3d3f42fc"/>
</p:tagLst>
</file>

<file path=ppt/theme/theme1.xml><?xml version="1.0" encoding="utf-8"?>
<a:theme xmlns:a="http://schemas.openxmlformats.org/drawingml/2006/main" name="Тема Office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1616</TotalTime>
  <Words>194</Words>
  <Application>Microsoft Office PowerPoint</Application>
  <PresentationFormat>Экран (4:3)</PresentationFormat>
  <Paragraphs>44</Paragraphs>
  <Slides>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Что такое «здоровое питание»?</vt:lpstr>
      <vt:lpstr>Принципы здорового питания</vt:lpstr>
      <vt:lpstr>Слайд 3</vt:lpstr>
      <vt:lpstr>Статистика в России за 2020г.</vt:lpstr>
      <vt:lpstr>Статистика в России за 2020г.</vt:lpstr>
      <vt:lpstr>Спасибо за внимание!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Овощята</dc:title>
  <dc:creator>obstinate</dc:creator>
  <dc:description>Шаблон презентации с сайта https://presentation-creation.ru/</dc:description>
  <cp:lastModifiedBy>Пользователь</cp:lastModifiedBy>
  <cp:revision>553</cp:revision>
  <dcterms:created xsi:type="dcterms:W3CDTF">2018-02-25T09:09:03Z</dcterms:created>
  <dcterms:modified xsi:type="dcterms:W3CDTF">2022-05-01T12:41:08Z</dcterms:modified>
</cp:coreProperties>
</file>