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562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69BD3-0202-455E-A1EA-66BCCE0ACCA2}" type="datetimeFigureOut">
              <a:rPr lang="ru-RU" smtClean="0"/>
              <a:t>29.04.2022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D8316-A039-4B5D-BBE5-487AFF80E8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93886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69BD3-0202-455E-A1EA-66BCCE0ACCA2}" type="datetimeFigureOut">
              <a:rPr lang="ru-RU" smtClean="0"/>
              <a:t>29.04.2022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D8316-A039-4B5D-BBE5-487AFF80E8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85692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69BD3-0202-455E-A1EA-66BCCE0ACCA2}" type="datetimeFigureOut">
              <a:rPr lang="ru-RU" smtClean="0"/>
              <a:t>29.04.2022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D8316-A039-4B5D-BBE5-487AFF80E8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76600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69BD3-0202-455E-A1EA-66BCCE0ACCA2}" type="datetimeFigureOut">
              <a:rPr lang="ru-RU" smtClean="0"/>
              <a:t>29.04.2022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D8316-A039-4B5D-BBE5-487AFF80E88E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67461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69BD3-0202-455E-A1EA-66BCCE0ACCA2}" type="datetimeFigureOut">
              <a:rPr lang="ru-RU" smtClean="0"/>
              <a:t>29.04.2022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D8316-A039-4B5D-BBE5-487AFF80E8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29440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69BD3-0202-455E-A1EA-66BCCE0ACCA2}" type="datetimeFigureOut">
              <a:rPr lang="ru-RU" smtClean="0"/>
              <a:t>29.04.2022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D8316-A039-4B5D-BBE5-487AFF80E8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32794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69BD3-0202-455E-A1EA-66BCCE0ACCA2}" type="datetimeFigureOut">
              <a:rPr lang="ru-RU" smtClean="0"/>
              <a:t>29.04.2022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D8316-A039-4B5D-BBE5-487AFF80E8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93721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69BD3-0202-455E-A1EA-66BCCE0ACCA2}" type="datetimeFigureOut">
              <a:rPr lang="ru-RU" smtClean="0"/>
              <a:t>29.04.2022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D8316-A039-4B5D-BBE5-487AFF80E8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05400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69BD3-0202-455E-A1EA-66BCCE0ACCA2}" type="datetimeFigureOut">
              <a:rPr lang="ru-RU" smtClean="0"/>
              <a:t>29.04.2022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D8316-A039-4B5D-BBE5-487AFF80E8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08550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69BD3-0202-455E-A1EA-66BCCE0ACCA2}" type="datetimeFigureOut">
              <a:rPr lang="ru-RU" smtClean="0"/>
              <a:t>29.04.2022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D8316-A039-4B5D-BBE5-487AFF80E8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14640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69BD3-0202-455E-A1EA-66BCCE0ACCA2}" type="datetimeFigureOut">
              <a:rPr lang="ru-RU" smtClean="0"/>
              <a:t>29.04.2022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D8316-A039-4B5D-BBE5-487AFF80E8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12529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69BD3-0202-455E-A1EA-66BCCE0ACCA2}" type="datetimeFigureOut">
              <a:rPr lang="ru-RU" smtClean="0"/>
              <a:t>29.04.2022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D8316-A039-4B5D-BBE5-487AFF80E8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61621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69BD3-0202-455E-A1EA-66BCCE0ACCA2}" type="datetimeFigureOut">
              <a:rPr lang="ru-RU" smtClean="0"/>
              <a:t>29.04.2022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D8316-A039-4B5D-BBE5-487AFF80E8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47401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69BD3-0202-455E-A1EA-66BCCE0ACCA2}" type="datetimeFigureOut">
              <a:rPr lang="ru-RU" smtClean="0"/>
              <a:t>29.04.2022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D8316-A039-4B5D-BBE5-487AFF80E8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0820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69BD3-0202-455E-A1EA-66BCCE0ACCA2}" type="datetimeFigureOut">
              <a:rPr lang="ru-RU" smtClean="0"/>
              <a:t>29.04.2022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D8316-A039-4B5D-BBE5-487AFF80E8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2274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69BD3-0202-455E-A1EA-66BCCE0ACCA2}" type="datetimeFigureOut">
              <a:rPr lang="ru-RU" smtClean="0"/>
              <a:t>29.04.2022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D8316-A039-4B5D-BBE5-487AFF80E8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55438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69BD3-0202-455E-A1EA-66BCCE0ACCA2}" type="datetimeFigureOut">
              <a:rPr lang="ru-RU" smtClean="0"/>
              <a:t>29.04.2022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D8316-A039-4B5D-BBE5-487AFF80E8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15719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0F769BD3-0202-455E-A1EA-66BCCE0ACCA2}" type="datetimeFigureOut">
              <a:rPr lang="ru-RU" smtClean="0"/>
              <a:t>29.04.2022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7D8316-A039-4B5D-BBE5-487AFF80E8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703713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  <p:sldLayoutId id="2147483722" r:id="rId14"/>
    <p:sldLayoutId id="2147483723" r:id="rId15"/>
    <p:sldLayoutId id="2147483724" r:id="rId16"/>
    <p:sldLayoutId id="214748372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08847" y="1237129"/>
            <a:ext cx="8671766" cy="4491317"/>
          </a:xfrm>
        </p:spPr>
        <p:txBody>
          <a:bodyPr/>
          <a:lstStyle/>
          <a:p>
            <a:pPr algn="ctr"/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</a:rPr>
              <a:t/>
            </a:r>
            <a:b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</a:rPr>
            </a:br>
            <a:r>
              <a:rPr lang="ru-RU" sz="4000" b="1" i="1" dirty="0">
                <a:solidFill>
                  <a:srgbClr val="000000"/>
                </a:solidFill>
              </a:rPr>
              <a:t> ФЕДЕРАЛЬНЫЙ ГОСУДАРСТВЕННЫЙ ОБРАЗОВАТЕЛЬНЫЙ СТАНДАРТ НАЧАЛЬНОГО ОБЩЕГО ОБРАЗОВАНИЯ И ЕГО РЕАЛИЗАЦИЯ СРЕДСТВАМИ </a:t>
            </a:r>
            <a:br>
              <a:rPr lang="ru-RU" sz="4000" b="1" i="1" dirty="0">
                <a:solidFill>
                  <a:srgbClr val="000000"/>
                </a:solidFill>
              </a:rPr>
            </a:br>
            <a:r>
              <a:rPr lang="ru-RU" sz="4000" b="1" i="1" dirty="0">
                <a:solidFill>
                  <a:srgbClr val="1E477A"/>
                </a:solidFill>
              </a:rPr>
              <a:t>УМК «ШКОЛА РОССИИ» </a:t>
            </a:r>
            <a:endParaRPr lang="ru-RU" sz="4000" b="1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54955" y="5853953"/>
            <a:ext cx="8825658" cy="430305"/>
          </a:xfrm>
        </p:spPr>
        <p:txBody>
          <a:bodyPr>
            <a:normAutofit/>
          </a:bodyPr>
          <a:lstStyle/>
          <a:p>
            <a:r>
              <a:rPr lang="ru-RU" i="1" dirty="0" err="1" smtClean="0"/>
              <a:t>Магомедова.П.И</a:t>
            </a:r>
            <a:r>
              <a:rPr lang="ru-RU" i="1" dirty="0" smtClean="0"/>
              <a:t>.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4217531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4754" y="582707"/>
            <a:ext cx="9601200" cy="735106"/>
          </a:xfrm>
        </p:spPr>
        <p:txBody>
          <a:bodyPr/>
          <a:lstStyle/>
          <a:p>
            <a:pPr algn="ctr"/>
            <a:r>
              <a:rPr lang="ru-RU" sz="2000" b="1" i="1" dirty="0">
                <a:solidFill>
                  <a:srgbClr val="000000"/>
                </a:solidFill>
              </a:rPr>
              <a:t>Психолого-педагогические основы учебно-</a:t>
            </a:r>
            <a:r>
              <a:rPr lang="ru-RU" sz="2000" b="1" i="1" dirty="0" err="1">
                <a:solidFill>
                  <a:srgbClr val="000000"/>
                </a:solidFill>
              </a:rPr>
              <a:t>методичес</a:t>
            </a:r>
            <a:r>
              <a:rPr lang="ru-RU" sz="2000" b="1" i="1" dirty="0">
                <a:solidFill>
                  <a:srgbClr val="000000"/>
                </a:solidFill>
              </a:rPr>
              <a:t>-кого комплекса «Школа России» и ФГОС. </a:t>
            </a:r>
            <a:endParaRPr lang="ru-RU" sz="2000" i="1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824754" y="1317813"/>
            <a:ext cx="9601200" cy="4948517"/>
          </a:xfrm>
        </p:spPr>
        <p:txBody>
          <a:bodyPr>
            <a:noAutofit/>
          </a:bodyPr>
          <a:lstStyle/>
          <a:p>
            <a:pPr marR="0" algn="just"/>
            <a:r>
              <a:rPr lang="ru-RU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Психолого‐педагогические исследования показывают, что </a:t>
            </a:r>
            <a:r>
              <a:rPr lang="ru-RU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</a:t>
            </a:r>
            <a:r>
              <a:rPr lang="ru-RU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личности, ученика и продвижение его в развитии осуществляется не тогда, когда он воспринимает готовое знание, а в процессе его собственной деятельности, направленной на "открытие" им нового знания. </a:t>
            </a:r>
          </a:p>
          <a:p>
            <a:pPr marR="0" algn="just"/>
            <a:r>
              <a:rPr lang="ru-RU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Перемены, происходящие в современном обществе, требуют определения целей образования, учитывающих государственные, социальные и личностные потребности и интересы, умение выстраивать эффективные отношения с другими людьми, работать в группе и коллективе, быть гражданином и патриотом своей Родины. В этой связи ФГОС определяет личностные, </a:t>
            </a:r>
            <a:r>
              <a:rPr lang="ru-RU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метапредметные</a:t>
            </a:r>
            <a:r>
              <a:rPr lang="ru-RU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предметные результаты освоения основной образовательной программы начального общего образования. Новые цели требуют новых подходов их реализации. </a:t>
            </a:r>
          </a:p>
          <a:p>
            <a:pPr marR="0" algn="just"/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Достижение указанных в стандарте результатов образования обеспечивается, прежде всего, формированием универсальных учебных действий (УУД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которые выступают в качестве основы образовательного и воспитательного процесса дают возможность ученику самостоятельно успешно усваивать новые знания, умения и компетенции, включая умение учиться. 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909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770964" y="452717"/>
            <a:ext cx="9646021" cy="587188"/>
          </a:xfrm>
          <a:solidFill>
            <a:schemeClr val="accent5">
              <a:lumMod val="75000"/>
            </a:schemeClr>
          </a:solidFill>
        </p:spPr>
        <p:txBody>
          <a:bodyPr/>
          <a:lstStyle/>
          <a:p>
            <a:r>
              <a:rPr lang="ru-RU" sz="1600" dirty="0" smtClean="0"/>
              <a:t/>
            </a:r>
            <a:br>
              <a:rPr lang="ru-RU" sz="1600" dirty="0" smtClean="0"/>
            </a:br>
            <a:endParaRPr lang="ru-RU" sz="16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70966" y="1147482"/>
            <a:ext cx="4814046" cy="735106"/>
          </a:xfrm>
        </p:spPr>
        <p:txBody>
          <a:bodyPr/>
          <a:lstStyle/>
          <a:p>
            <a:r>
              <a:rPr lang="ru-RU" sz="1800" b="1" i="1" dirty="0">
                <a:solidFill>
                  <a:srgbClr val="000000"/>
                </a:solidFill>
              </a:rPr>
              <a:t>Функциями универсальных учебных действий являются: </a:t>
            </a:r>
            <a:endParaRPr lang="ru-RU" sz="1800" i="1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770966" y="1990165"/>
            <a:ext cx="4814046" cy="4266173"/>
          </a:xfrm>
        </p:spPr>
        <p:txBody>
          <a:bodyPr>
            <a:normAutofit/>
          </a:bodyPr>
          <a:lstStyle/>
          <a:p>
            <a:pPr marR="0" algn="just">
              <a:buFont typeface="Wingdings" panose="05000000000000000000" pitchFamily="2" charset="2"/>
              <a:buChar char="Ø"/>
            </a:pPr>
            <a:r>
              <a:rPr lang="ru-RU" sz="1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возможностей учащегося самостоятельно осуществлять деятельность учения, ставить учебные цели, искать и использовать необходимые средства и способы достижения, контролировать и оценивать процесс и результаты деятельности; </a:t>
            </a:r>
          </a:p>
          <a:p>
            <a:pPr marR="0" algn="just">
              <a:buFont typeface="Wingdings" panose="05000000000000000000" pitchFamily="2" charset="2"/>
              <a:buChar char="Ø"/>
            </a:pPr>
            <a:r>
              <a:rPr lang="ru-RU" sz="1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</a:t>
            </a:r>
            <a:r>
              <a:rPr lang="ru-RU" sz="1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условий для развития личности и ее самореализации на основе готовности к непрерывному образованию, компетентности «научить учиться», толерантности в поликультурном обществе, высокой социальной и профессиональной мобильности; </a:t>
            </a:r>
          </a:p>
          <a:p>
            <a:pPr marR="0" algn="just">
              <a:buFont typeface="Wingdings" panose="05000000000000000000" pitchFamily="2" charset="2"/>
              <a:buChar char="Ø"/>
            </a:pPr>
            <a:r>
              <a:rPr lang="ru-RU" sz="1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</a:t>
            </a:r>
            <a:r>
              <a:rPr lang="ru-RU" sz="1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успешного усвоения знаний, умений и навыков и формирование картины мира и компетентностей в любой предметной области познания. </a:t>
            </a:r>
            <a:endParaRPr lang="ru-RU" sz="1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654495" y="1147482"/>
            <a:ext cx="4762493" cy="735106"/>
          </a:xfrm>
        </p:spPr>
        <p:txBody>
          <a:bodyPr/>
          <a:lstStyle/>
          <a:p>
            <a:r>
              <a:rPr lang="ru-RU" sz="1800" b="1" i="1" dirty="0">
                <a:solidFill>
                  <a:srgbClr val="000000"/>
                </a:solidFill>
              </a:rPr>
              <a:t>Универсальный характер УУД проявляется том, что они: </a:t>
            </a:r>
            <a:endParaRPr lang="ru-RU" sz="1800" b="1" i="1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654495" y="1676401"/>
            <a:ext cx="5443811" cy="4894728"/>
          </a:xfrm>
        </p:spPr>
        <p:txBody>
          <a:bodyPr>
            <a:normAutofit/>
          </a:bodyPr>
          <a:lstStyle/>
          <a:p>
            <a:endParaRPr lang="ru-RU" sz="105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sz="1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носят </a:t>
            </a:r>
            <a:r>
              <a:rPr lang="ru-RU" sz="1400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надпредметный</a:t>
            </a:r>
            <a:r>
              <a:rPr lang="ru-RU" sz="1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метапредметный</a:t>
            </a:r>
            <a:r>
              <a:rPr lang="ru-RU" sz="1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характер; </a:t>
            </a:r>
          </a:p>
          <a:p>
            <a:pPr>
              <a:buFont typeface="Wingdings" panose="05000000000000000000" pitchFamily="2" charset="2"/>
              <a:buChar char="Ø"/>
            </a:pPr>
            <a:endParaRPr lang="ru-RU" sz="1400" i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sz="1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обеспечивают целостность общекультурного, личностного и познавательного развития и саморазвития личности; </a:t>
            </a:r>
          </a:p>
          <a:p>
            <a:pPr>
              <a:buFont typeface="Wingdings" panose="05000000000000000000" pitchFamily="2" charset="2"/>
              <a:buChar char="Ø"/>
            </a:pPr>
            <a:endParaRPr lang="ru-RU" sz="14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sz="1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обеспечивают преемственность всех ступеней образовательного процесса; </a:t>
            </a:r>
          </a:p>
          <a:p>
            <a:pPr>
              <a:buFont typeface="Wingdings" panose="05000000000000000000" pitchFamily="2" charset="2"/>
              <a:buChar char="Ø"/>
            </a:pPr>
            <a:endParaRPr lang="ru-RU" sz="14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sz="1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лежат в основе организации и регуляции любой деятельности учащегося независимо от ее специально‐предметного содержания; </a:t>
            </a:r>
          </a:p>
          <a:p>
            <a:pPr>
              <a:buFont typeface="Wingdings" panose="05000000000000000000" pitchFamily="2" charset="2"/>
              <a:buChar char="Ø"/>
            </a:pPr>
            <a:endParaRPr lang="ru-RU" sz="14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sz="1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обеспечивают этапы усвоения учебного содержания и формирования психологических способностей учащегося. </a:t>
            </a:r>
          </a:p>
          <a:p>
            <a:endParaRPr lang="ru-RU" sz="1100" dirty="0"/>
          </a:p>
        </p:txBody>
      </p:sp>
    </p:spTree>
    <p:extLst>
      <p:ext uri="{BB962C8B-B14F-4D97-AF65-F5344CB8AC3E}">
        <p14:creationId xmlns:p14="http://schemas.microsoft.com/office/powerpoint/2010/main" val="1779076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452717"/>
            <a:ext cx="9188824" cy="2200835"/>
          </a:xfrm>
        </p:spPr>
        <p:txBody>
          <a:bodyPr/>
          <a:lstStyle/>
          <a:p>
            <a:r>
              <a:rPr lang="ru-RU" sz="2000" b="1" i="1" dirty="0">
                <a:solidFill>
                  <a:srgbClr val="000000"/>
                </a:solidFill>
              </a:rPr>
              <a:t>Цель и задачи обучения по учебно-методическому комплексу «Школа России» в соответствии с </a:t>
            </a:r>
            <a:r>
              <a:rPr lang="ru-RU" sz="2000" b="1" i="1" dirty="0" smtClean="0">
                <a:solidFill>
                  <a:srgbClr val="000000"/>
                </a:solidFill>
              </a:rPr>
              <a:t>целями </a:t>
            </a:r>
            <a:r>
              <a:rPr lang="ru-RU" sz="2000" b="1" i="1" dirty="0">
                <a:solidFill>
                  <a:srgbClr val="000000"/>
                </a:solidFill>
              </a:rPr>
              <a:t>и задачами ФГОС. </a:t>
            </a:r>
            <a:r>
              <a:rPr lang="ru-RU" sz="2000" b="1" i="1" dirty="0" smtClean="0">
                <a:solidFill>
                  <a:srgbClr val="000000"/>
                </a:solidFill>
              </a:rPr>
              <a:t/>
            </a:r>
            <a:br>
              <a:rPr lang="ru-RU" sz="2000" b="1" i="1" dirty="0" smtClean="0">
                <a:solidFill>
                  <a:srgbClr val="000000"/>
                </a:solidFill>
              </a:rPr>
            </a:br>
            <a:r>
              <a:rPr lang="ru-RU" sz="2000" i="1" dirty="0">
                <a:solidFill>
                  <a:srgbClr val="000000"/>
                </a:solidFill>
              </a:rPr>
              <a:t>Разработчики УМК «Школа России» видят свою цель в том, чтобы средствами учебно‐методического комплекса обеспечить современное образование младшего школьника в соответствии с положениями ФГОС, новейшими достижениями педагогической науки и лучшими традициями отечественной школы. </a:t>
            </a:r>
            <a:endParaRPr lang="ru-RU" sz="2000" i="1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3718" y="3110753"/>
            <a:ext cx="4665933" cy="3145585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sz="16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«Воспитание гуманного, творческого, социально активного человека – гражданина и патриота России, уважительно и бережно относящегося к среде своего обитания, к своей семье, к природному и культурному достоянию своей малой Родины, своей многонациональной страны и всего человечества</a:t>
            </a:r>
            <a:r>
              <a:rPr lang="ru-RU" sz="16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 </a:t>
            </a:r>
            <a:endParaRPr lang="ru-RU" sz="1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654493" y="3110753"/>
            <a:ext cx="4753531" cy="3145584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sz="16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«Высоконравственный, творческий, компетентный гражданин России, принимающий судьбу Отечества как свою личную, осознающий ответственность за настоящее и будущее своей страны, укорененный в духовных и культурных традициях многонационального народа Российской Федерации». </a:t>
            </a:r>
            <a:endParaRPr lang="ru-RU" sz="1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6838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17812" y="546848"/>
            <a:ext cx="9117106" cy="1048870"/>
          </a:xfrm>
        </p:spPr>
        <p:txBody>
          <a:bodyPr/>
          <a:lstStyle/>
          <a:p>
            <a:r>
              <a:rPr lang="ru-RU" sz="2000" b="1" i="1" dirty="0">
                <a:solidFill>
                  <a:srgbClr val="000000"/>
                </a:solidFill>
              </a:rPr>
              <a:t>Ведущие задачи, способствующие реализации целевой установки УМК «Школа России»</a:t>
            </a:r>
            <a:endParaRPr lang="ru-RU" sz="2000" b="1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54955" y="1595718"/>
            <a:ext cx="8825658" cy="4043082"/>
          </a:xfrm>
        </p:spPr>
        <p:txBody>
          <a:bodyPr>
            <a:noAutofit/>
          </a:bodyPr>
          <a:lstStyle/>
          <a:p>
            <a:endParaRPr lang="ru-RU" sz="16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ru-RU" sz="1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условий для организации учебной деятельности, развития познавательных процессов, творческих способностей, эмоциональной сферы младшего школьника. 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endParaRPr lang="ru-RU" sz="14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ru-RU" sz="1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и укрепление интереса к познанию самого себя и окружающего мира. 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endParaRPr lang="ru-RU" sz="14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ru-RU" sz="1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Воспитание любви к своему городу (селу), к своей семье, к своей Родине, к ее природе, истории, культуре. 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endParaRPr lang="ru-RU" sz="14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ru-RU" sz="1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опыта этически и экологически обоснованного поведения в природной и социальной среде. 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endParaRPr lang="ru-RU" sz="14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ru-RU" sz="1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ценностного отношения к человеку, к природе, к миру, к знаниям. 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endParaRPr lang="ru-RU" sz="1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3707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4728" y="528918"/>
            <a:ext cx="9332259" cy="519953"/>
          </a:xfrm>
        </p:spPr>
        <p:txBody>
          <a:bodyPr/>
          <a:lstStyle/>
          <a:p>
            <a:r>
              <a:rPr lang="ru-RU" sz="2000" b="1" i="1" dirty="0">
                <a:solidFill>
                  <a:srgbClr val="000000"/>
                </a:solidFill>
              </a:rPr>
              <a:t>Целевая установка УМК «Школа России» и его ведущие задачи </a:t>
            </a:r>
            <a:endParaRPr lang="ru-RU" sz="2000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2000" y="1048871"/>
            <a:ext cx="9287854" cy="4760258"/>
          </a:xfrm>
        </p:spPr>
        <p:txBody>
          <a:bodyPr>
            <a:noAutofit/>
          </a:bodyPr>
          <a:lstStyle/>
          <a:p>
            <a:endParaRPr lang="ru-RU" sz="16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sz="16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любящий свой народ, свой край и свою Родину; </a:t>
            </a:r>
          </a:p>
          <a:p>
            <a:pPr>
              <a:buFont typeface="Wingdings" panose="05000000000000000000" pitchFamily="2" charset="2"/>
              <a:buChar char="Ø"/>
            </a:pPr>
            <a:endParaRPr lang="ru-RU" sz="16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sz="16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уважающий и принимающий ценности семьи и общества; </a:t>
            </a:r>
          </a:p>
          <a:p>
            <a:pPr>
              <a:buFont typeface="Wingdings" panose="05000000000000000000" pitchFamily="2" charset="2"/>
              <a:buChar char="Ø"/>
            </a:pPr>
            <a:endParaRPr lang="ru-RU" sz="16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sz="16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любознательный, активно и заинтересованно познающий мир; </a:t>
            </a:r>
          </a:p>
          <a:p>
            <a:pPr>
              <a:buFont typeface="Wingdings" panose="05000000000000000000" pitchFamily="2" charset="2"/>
              <a:buChar char="Ø"/>
            </a:pPr>
            <a:endParaRPr lang="ru-RU" sz="16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sz="16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владеющий основами умения учиться, способный к организации собственной деятельности; </a:t>
            </a:r>
          </a:p>
          <a:p>
            <a:pPr>
              <a:buFont typeface="Wingdings" panose="05000000000000000000" pitchFamily="2" charset="2"/>
              <a:buChar char="Ø"/>
            </a:pPr>
            <a:endParaRPr lang="ru-RU" sz="16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sz="16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готовый самостоятельно действовать и отвечать за свои поступки перед семьей и обществом; </a:t>
            </a:r>
          </a:p>
          <a:p>
            <a:pPr>
              <a:buFont typeface="Wingdings" panose="05000000000000000000" pitchFamily="2" charset="2"/>
              <a:buChar char="Ø"/>
            </a:pPr>
            <a:endParaRPr lang="ru-RU" sz="16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sz="16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доброжелательный, умеющий слушать и слышать собеседника, обосновывать свою позицию, высказывать свое мнение; </a:t>
            </a:r>
          </a:p>
          <a:p>
            <a:pPr>
              <a:buFont typeface="Wingdings" panose="05000000000000000000" pitchFamily="2" charset="2"/>
              <a:buChar char="Ø"/>
            </a:pPr>
            <a:endParaRPr lang="ru-RU" sz="16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sz="16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выполняющий правила здорового и безопасного для себя и окружающих образа жизни. </a:t>
            </a:r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094542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134471"/>
            <a:ext cx="9404723" cy="1013012"/>
          </a:xfrm>
        </p:spPr>
        <p:txBody>
          <a:bodyPr/>
          <a:lstStyle/>
          <a:p>
            <a:r>
              <a:rPr lang="ru-RU" sz="1600" b="1" i="1" dirty="0" err="1">
                <a:solidFill>
                  <a:srgbClr val="000000"/>
                </a:solidFill>
              </a:rPr>
              <a:t>Деятельностная</a:t>
            </a:r>
            <a:r>
              <a:rPr lang="ru-RU" sz="1600" b="1" i="1" dirty="0">
                <a:solidFill>
                  <a:srgbClr val="000000"/>
                </a:solidFill>
              </a:rPr>
              <a:t> парадигма образования как важнейшее условие реализации ФГОС (дидактические принципы и методические подходы в работе с учебно-методическим комплексом «Школа России»). </a:t>
            </a:r>
            <a:endParaRPr lang="ru-RU" sz="1600" b="1" i="1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23094229"/>
              </p:ext>
            </p:extLst>
          </p:nvPr>
        </p:nvGraphicFramePr>
        <p:xfrm>
          <a:off x="708212" y="1174379"/>
          <a:ext cx="4984376" cy="43841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0377"/>
                <a:gridCol w="4573999"/>
              </a:tblGrid>
              <a:tr h="314445"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b="1" i="1" u="none" strike="noStrike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Основополагающие принципы комплекса «Школа России» </a:t>
                      </a:r>
                      <a:endParaRPr lang="ru-RU" sz="1400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531694">
                <a:tc>
                  <a:txBody>
                    <a:bodyPr/>
                    <a:lstStyle/>
                    <a:p>
                      <a:r>
                        <a:rPr lang="ru-RU" sz="900" b="1" dirty="0" smtClean="0"/>
                        <a:t>1</a:t>
                      </a:r>
                      <a:endParaRPr lang="ru-RU" sz="900" b="1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b="0" i="1" u="none" strike="noStrike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Принцип деятельности</a:t>
                      </a:r>
                      <a:endParaRPr lang="ru-RU" sz="900" b="0" i="1" u="non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606476">
                <a:tc>
                  <a:txBody>
                    <a:bodyPr/>
                    <a:lstStyle/>
                    <a:p>
                      <a:r>
                        <a:rPr lang="ru-RU" sz="900" b="1" dirty="0" smtClean="0"/>
                        <a:t>2</a:t>
                      </a:r>
                      <a:endParaRPr lang="ru-RU" sz="900" b="1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b="0" i="1" u="none" strike="noStrike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Принцип целостного представления о мире</a:t>
                      </a:r>
                      <a:endParaRPr lang="ru-RU" sz="900" b="0" i="1" u="non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576863">
                <a:tc>
                  <a:txBody>
                    <a:bodyPr/>
                    <a:lstStyle/>
                    <a:p>
                      <a:r>
                        <a:rPr lang="ru-RU" sz="900" b="1" dirty="0" smtClean="0"/>
                        <a:t>3</a:t>
                      </a:r>
                      <a:endParaRPr lang="ru-RU" sz="900" b="1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b="0" i="1" u="none" strike="noStrike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Принцип преемственности</a:t>
                      </a:r>
                      <a:endParaRPr lang="ru-RU" sz="900" b="0" i="1" u="non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631777">
                <a:tc>
                  <a:txBody>
                    <a:bodyPr/>
                    <a:lstStyle/>
                    <a:p>
                      <a:r>
                        <a:rPr lang="ru-RU" sz="900" b="1" dirty="0" smtClean="0"/>
                        <a:t>4</a:t>
                      </a:r>
                      <a:endParaRPr lang="ru-RU" sz="900" b="1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b="0" i="1" u="none" strike="noStrike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Принцип дифференциации и индивидуализации обучения </a:t>
                      </a:r>
                      <a:endParaRPr lang="ru-RU" sz="900" b="0" i="1" u="non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561974">
                <a:tc>
                  <a:txBody>
                    <a:bodyPr/>
                    <a:lstStyle/>
                    <a:p>
                      <a:r>
                        <a:rPr lang="ru-RU" sz="900" b="1" dirty="0" smtClean="0"/>
                        <a:t>5</a:t>
                      </a:r>
                      <a:endParaRPr lang="ru-RU" sz="900" b="1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b="0" i="1" u="none" strike="noStrike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Принцип творчества </a:t>
                      </a:r>
                      <a:endParaRPr lang="ru-RU" sz="900" b="0" i="1" u="non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611237">
                <a:tc>
                  <a:txBody>
                    <a:bodyPr/>
                    <a:lstStyle/>
                    <a:p>
                      <a:r>
                        <a:rPr lang="ru-RU" sz="900" b="1" dirty="0" smtClean="0"/>
                        <a:t>6</a:t>
                      </a:r>
                      <a:endParaRPr lang="ru-RU" sz="900" b="1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b="0" i="1" u="none" strike="noStrike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Принцип психологической комфортности </a:t>
                      </a:r>
                      <a:endParaRPr lang="ru-RU" sz="900" b="0" i="1" u="non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549653">
                <a:tc>
                  <a:txBody>
                    <a:bodyPr/>
                    <a:lstStyle/>
                    <a:p>
                      <a:r>
                        <a:rPr lang="ru-RU" sz="900" b="1" dirty="0" smtClean="0"/>
                        <a:t>7</a:t>
                      </a:r>
                      <a:endParaRPr lang="ru-RU" sz="900" b="1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b="0" i="1" u="none" strike="noStrike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Принцип вариативности </a:t>
                      </a:r>
                      <a:endParaRPr lang="ru-RU" sz="900" b="0" i="1" u="non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Объект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025473869"/>
              </p:ext>
            </p:extLst>
          </p:nvPr>
        </p:nvGraphicFramePr>
        <p:xfrm>
          <a:off x="6033247" y="1174378"/>
          <a:ext cx="5414681" cy="54722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9210"/>
                <a:gridCol w="5005471"/>
              </a:tblGrid>
              <a:tr h="304778"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b="1" i="1" u="none" strike="noStrike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Методы и формы работы УМК «Школа России»</a:t>
                      </a:r>
                      <a:endParaRPr lang="ru-RU" sz="1400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514197">
                <a:tc>
                  <a:txBody>
                    <a:bodyPr/>
                    <a:lstStyle/>
                    <a:p>
                      <a:r>
                        <a:rPr lang="ru-RU" sz="800" b="1" dirty="0" smtClean="0"/>
                        <a:t>1</a:t>
                      </a:r>
                      <a:endParaRPr lang="ru-RU" sz="800" b="1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900" b="0" i="1" u="none" strike="noStrike" baseline="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900" b="0" i="1" u="none" strike="noStrike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большой воспитательный потенциал</a:t>
                      </a:r>
                    </a:p>
                    <a:p>
                      <a:endParaRPr lang="ru-RU" sz="9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658172">
                <a:tc>
                  <a:txBody>
                    <a:bodyPr/>
                    <a:lstStyle/>
                    <a:p>
                      <a:r>
                        <a:rPr lang="ru-RU" sz="800" b="1" dirty="0" smtClean="0"/>
                        <a:t>2</a:t>
                      </a:r>
                      <a:endParaRPr lang="ru-RU" sz="800" b="1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900" b="0" i="1" u="none" strike="noStrike" baseline="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900" b="0" i="1" u="none" strike="noStrike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системно выстроенный потенциал для включения младших школьников в учебную деятельность</a:t>
                      </a:r>
                    </a:p>
                    <a:p>
                      <a:endParaRPr lang="ru-RU" sz="9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591297">
                <a:tc>
                  <a:txBody>
                    <a:bodyPr/>
                    <a:lstStyle/>
                    <a:p>
                      <a:r>
                        <a:rPr lang="ru-RU" sz="800" b="1" dirty="0" smtClean="0"/>
                        <a:t>3</a:t>
                      </a:r>
                      <a:endParaRPr lang="ru-RU" sz="800" b="1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900" b="0" i="1" u="none" strike="noStrike" baseline="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900" b="0" i="1" u="none" strike="noStrike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возможности для дифференцированного и личностно‐ориентированного образования школьников</a:t>
                      </a:r>
                    </a:p>
                    <a:p>
                      <a:endParaRPr lang="ru-RU" sz="9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514197">
                <a:tc>
                  <a:txBody>
                    <a:bodyPr/>
                    <a:lstStyle/>
                    <a:p>
                      <a:r>
                        <a:rPr lang="ru-RU" sz="800" b="1" dirty="0" smtClean="0"/>
                        <a:t>4</a:t>
                      </a:r>
                      <a:endParaRPr lang="ru-RU" sz="800" b="1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900" b="0" i="1" u="none" strike="noStrike" baseline="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900" b="0" i="1" u="none" strike="noStrike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преобладание проблемно‐поискового методов обучения</a:t>
                      </a:r>
                    </a:p>
                    <a:p>
                      <a:endParaRPr lang="ru-RU" sz="9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658172">
                <a:tc>
                  <a:txBody>
                    <a:bodyPr/>
                    <a:lstStyle/>
                    <a:p>
                      <a:r>
                        <a:rPr lang="ru-RU" sz="800" b="1" dirty="0" smtClean="0"/>
                        <a:t>5</a:t>
                      </a:r>
                      <a:endParaRPr lang="ru-RU" sz="800" b="1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900" b="0" i="1" u="none" strike="noStrike" baseline="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900" b="0" i="1" u="none" strike="noStrike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практическая направленность содержания материала с опорой на социальный опыт учащихся </a:t>
                      </a:r>
                    </a:p>
                    <a:p>
                      <a:endParaRPr lang="ru-RU" sz="9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514197">
                <a:tc>
                  <a:txBody>
                    <a:bodyPr/>
                    <a:lstStyle/>
                    <a:p>
                      <a:r>
                        <a:rPr lang="ru-RU" sz="800" b="1" dirty="0" smtClean="0"/>
                        <a:t>6</a:t>
                      </a:r>
                      <a:endParaRPr lang="ru-RU" sz="800" b="1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900" b="0" i="1" u="none" strike="noStrike" baseline="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900" b="0" i="1" u="none" strike="noStrike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творческие, проектные задания </a:t>
                      </a:r>
                    </a:p>
                    <a:p>
                      <a:endParaRPr lang="ru-RU" sz="9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514197">
                <a:tc>
                  <a:txBody>
                    <a:bodyPr/>
                    <a:lstStyle/>
                    <a:p>
                      <a:r>
                        <a:rPr lang="ru-RU" sz="800" b="1" dirty="0" smtClean="0"/>
                        <a:t>7</a:t>
                      </a:r>
                      <a:endParaRPr lang="ru-RU" sz="800" b="1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900" b="0" i="1" u="none" strike="noStrike" baseline="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900" b="0" i="1" u="none" strike="noStrike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возможности для моделирования изучаемых объектов и явлений окружающего мира </a:t>
                      </a: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514197">
                <a:tc>
                  <a:txBody>
                    <a:bodyPr/>
                    <a:lstStyle/>
                    <a:p>
                      <a:r>
                        <a:rPr lang="ru-RU" sz="800" b="1" dirty="0" smtClean="0"/>
                        <a:t>8</a:t>
                      </a:r>
                      <a:endParaRPr lang="ru-RU" sz="800" b="1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900" b="0" i="1" u="none" strike="noStrike" baseline="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900" b="0" i="1" u="none" strike="noStrike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учебные диалоги </a:t>
                      </a:r>
                    </a:p>
                    <a:p>
                      <a:endParaRPr lang="ru-RU" sz="9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604361">
                <a:tc>
                  <a:txBody>
                    <a:bodyPr/>
                    <a:lstStyle/>
                    <a:p>
                      <a:r>
                        <a:rPr lang="ru-RU" sz="800" b="1" dirty="0" smtClean="0"/>
                        <a:t>9</a:t>
                      </a:r>
                      <a:endParaRPr lang="ru-RU" sz="800" b="1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900" b="0" i="1" u="none" strike="noStrike" baseline="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900" b="0" i="1" u="none" strike="noStrike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возможности для разнообразия организационных форм обучения, в том числе с использованием информационных образовательных ресурсов </a:t>
                      </a:r>
                    </a:p>
                    <a:p>
                      <a:endParaRPr lang="ru-RU" sz="9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4712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5787" y="286872"/>
            <a:ext cx="9592235" cy="896470"/>
          </a:xfrm>
        </p:spPr>
        <p:txBody>
          <a:bodyPr/>
          <a:lstStyle/>
          <a:p>
            <a:r>
              <a:rPr lang="ru-RU" sz="1600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Возможности </a:t>
            </a:r>
            <a:r>
              <a:rPr lang="ru-RU" sz="1600" b="1" dirty="0">
                <a:solidFill>
                  <a:srgbClr val="000000"/>
                </a:solidFill>
                <a:latin typeface="Arial" panose="020B0604020202020204" pitchFamily="34" charset="0"/>
              </a:rPr>
              <a:t>учебно-методического комплекса «Школа России» для реализации требований ФГОС. </a:t>
            </a:r>
            <a:endParaRPr lang="ru-RU" sz="1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54955" y="1246094"/>
            <a:ext cx="8825658" cy="5100918"/>
          </a:xfrm>
        </p:spPr>
        <p:txBody>
          <a:bodyPr>
            <a:normAutofit/>
          </a:bodyPr>
          <a:lstStyle/>
          <a:p>
            <a:endParaRPr lang="ru-RU" sz="11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3681701"/>
              </p:ext>
            </p:extLst>
          </p:nvPr>
        </p:nvGraphicFramePr>
        <p:xfrm>
          <a:off x="815787" y="1246093"/>
          <a:ext cx="9592235" cy="5100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4318"/>
                <a:gridCol w="8667917"/>
              </a:tblGrid>
              <a:tr h="832976">
                <a:tc gridSpan="2">
                  <a:txBody>
                    <a:bodyPr/>
                    <a:lstStyle/>
                    <a:p>
                      <a:r>
                        <a:rPr lang="ru-RU" sz="1400" b="1" i="0" u="none" strike="noStrike" baseline="0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Фундаментальное ядро ФГОС.</a:t>
                      </a:r>
                    </a:p>
                    <a:p>
                      <a:r>
                        <a:rPr lang="ru-RU" sz="1400" b="1" i="0" u="none" strike="noStrike" baseline="0" dirty="0" smtClean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Его основное назначение в системе нормативного сопровождения ФГОС – определить: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endParaRPr lang="ru-RU" sz="1400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832976">
                <a:tc>
                  <a:txBody>
                    <a:bodyPr/>
                    <a:lstStyle/>
                    <a:p>
                      <a:r>
                        <a:rPr lang="ru-RU" sz="1100" b="1" dirty="0" smtClean="0"/>
                        <a:t>1</a:t>
                      </a:r>
                      <a:endParaRPr lang="ru-RU" sz="1100" b="1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систему ведущих идей, теорий, основных понятий, относящихся к областям знаний, представленным в средней школе </a:t>
                      </a:r>
                      <a:endParaRPr lang="ru-RU" sz="1100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832976">
                <a:tc>
                  <a:txBody>
                    <a:bodyPr/>
                    <a:lstStyle/>
                    <a:p>
                      <a:r>
                        <a:rPr lang="ru-RU" sz="1100" b="1" dirty="0" smtClean="0"/>
                        <a:t>2</a:t>
                      </a:r>
                      <a:endParaRPr lang="ru-RU" sz="1100" b="1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состав ключевых задач, обеспечивающих формирование </a:t>
                      </a:r>
                      <a:r>
                        <a:rPr lang="ru-RU" sz="1100" b="0" i="0" u="none" strike="noStrike" baseline="0" dirty="0" err="1" smtClean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универ</a:t>
                      </a:r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‐сальных видов действий, адекватных требованиям стандарта к результатам образования </a:t>
                      </a:r>
                      <a:endParaRPr lang="ru-RU" sz="1100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832976">
                <a:tc gridSpan="2">
                  <a:txBody>
                    <a:bodyPr/>
                    <a:lstStyle/>
                    <a:p>
                      <a:r>
                        <a:rPr lang="ru-RU" sz="1400" b="1" i="0" u="none" strike="noStrike" baseline="0" dirty="0" smtClean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Методологическая основа Фундаментального ядра. УМК «Школа России» очень надежен в контексте:</a:t>
                      </a:r>
                      <a:endParaRPr lang="ru-RU" sz="1400" b="1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100" dirty="0"/>
                    </a:p>
                  </a:txBody>
                  <a:tcPr/>
                </a:tc>
              </a:tr>
              <a:tr h="832976">
                <a:tc>
                  <a:txBody>
                    <a:bodyPr/>
                    <a:lstStyle/>
                    <a:p>
                      <a:r>
                        <a:rPr lang="ru-RU" sz="1100" b="1" dirty="0" smtClean="0"/>
                        <a:t>1</a:t>
                      </a:r>
                      <a:endParaRPr lang="ru-RU" sz="1100" b="1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реализации принципов фундаментальности и системности изложения предметного содержания на основе лучших традиций отечественной школы, осознавая их исключительную ценность и значимость </a:t>
                      </a:r>
                      <a:endParaRPr lang="ru-RU" sz="1100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936040">
                <a:tc>
                  <a:txBody>
                    <a:bodyPr/>
                    <a:lstStyle/>
                    <a:p>
                      <a:r>
                        <a:rPr lang="ru-RU" sz="1100" b="1" dirty="0" smtClean="0"/>
                        <a:t>2</a:t>
                      </a:r>
                      <a:endParaRPr lang="ru-RU" sz="1100" b="1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новых достижений науки, педагогической теории и практики, концепций, идей как общепедагогического, так и конкретно‐методического характера, что обеспечивает новое видение УМК в целом и каждой линии учебного предмета в отдельности </a:t>
                      </a:r>
                      <a:endParaRPr lang="ru-RU" sz="1100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611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6142" y="609600"/>
            <a:ext cx="9681882" cy="806824"/>
          </a:xfrm>
        </p:spPr>
        <p:txBody>
          <a:bodyPr/>
          <a:lstStyle/>
          <a:p>
            <a:r>
              <a:rPr lang="ru-RU" sz="1600" b="1" i="1" dirty="0">
                <a:solidFill>
                  <a:srgbClr val="000000"/>
                </a:solidFill>
              </a:rPr>
              <a:t>Потенциал учебно-методического комплекса «Школа России» для формирования универсальных учебных действий которые закладываются в основу всей учебно‐воспитательной системы образования школы. </a:t>
            </a:r>
            <a:endParaRPr lang="ru-RU" sz="1600" b="1" i="1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726142" y="1524000"/>
            <a:ext cx="10390094" cy="4495800"/>
          </a:xfrm>
        </p:spPr>
        <p:txBody>
          <a:bodyPr>
            <a:normAutofit fontScale="92500" lnSpcReduction="10000"/>
          </a:bodyPr>
          <a:lstStyle/>
          <a:p>
            <a:pPr marR="0" algn="just"/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Личностные результаты освоения основной образовательной программы начального общего образования должны отражать: </a:t>
            </a:r>
            <a:endParaRPr lang="ru-RU" sz="14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0" algn="just"/>
            <a:r>
              <a:rPr lang="ru-RU" sz="1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Формирование основ российской гражданской идентичности, чувства гордости за свою Родину, российский народ и историю России, осознание своей этнической и национальной принадлежности. </a:t>
            </a:r>
          </a:p>
          <a:p>
            <a:pPr marR="0" algn="just"/>
            <a:r>
              <a:rPr lang="ru-RU" sz="1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Формирование целостного, социально ориентированного взгляда на мир в его органичном единстве и разнообразии природы, народов, культур и религий. </a:t>
            </a:r>
            <a:endParaRPr lang="ru-RU" sz="1400" i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0" algn="just"/>
            <a:r>
              <a:rPr lang="ru-RU" sz="1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 Формирование уважительного отношения к иному мнению, истории и культуре других народов. </a:t>
            </a:r>
            <a:endParaRPr lang="ru-RU" sz="1400" i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0" algn="just"/>
            <a:r>
              <a:rPr lang="ru-RU" sz="1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 Овладение начальными навыками адаптации в динамично изменяющемся и развивающемся мире. </a:t>
            </a:r>
            <a:endParaRPr lang="ru-RU" sz="1400" i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0" algn="just"/>
            <a:r>
              <a:rPr lang="ru-RU" sz="1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5) Принятие и освоение социальной роли обучающегося, развитие мотивов учебной деятельности и формирование личностного смысла учения. </a:t>
            </a:r>
          </a:p>
          <a:p>
            <a:pPr marR="0" algn="just"/>
            <a:r>
              <a:rPr lang="ru-RU" sz="1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6) Развитие самостоятельности и личной ответственности за свои поступки, в том числе в информационной деятельности. </a:t>
            </a:r>
            <a:endParaRPr lang="ru-RU" sz="1400" i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0" algn="just"/>
            <a:r>
              <a:rPr lang="ru-RU" sz="1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7) Формирование эстетических потребностей, ценностей и чувств. </a:t>
            </a:r>
          </a:p>
          <a:p>
            <a:pPr marR="0" algn="just"/>
            <a:r>
              <a:rPr lang="ru-RU" sz="1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8) Развитие этических чувств, доброжелательности и </a:t>
            </a:r>
            <a:r>
              <a:rPr lang="ru-RU" sz="1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эмоцио</a:t>
            </a:r>
            <a:r>
              <a:rPr lang="ru-RU" sz="1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‐</a:t>
            </a:r>
            <a:r>
              <a:rPr lang="ru-RU" sz="1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нально</a:t>
            </a:r>
            <a:r>
              <a:rPr lang="ru-RU" sz="1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‐нравственной отзывчивости, понимания и сопереживания чувствам других людей. </a:t>
            </a:r>
          </a:p>
          <a:p>
            <a:pPr marR="0" algn="just"/>
            <a:r>
              <a:rPr lang="ru-RU" sz="1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9) Развитие навыков сотрудничества со взрослыми и сверстниками в разных социальных ситуациях, умения не создавать конфликтов и находить выходы из спорных ситуаций. </a:t>
            </a:r>
            <a:endParaRPr lang="ru-RU" sz="1400" i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0" algn="just"/>
            <a:r>
              <a:rPr lang="ru-RU" sz="1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10) Формирование установки на безопасный, здоровый образ жизни, наличие мотивации к творческому труду, работе на результат, бережному отношению к материальным и духовным ценностям. </a:t>
            </a:r>
            <a:endParaRPr lang="ru-RU" sz="1400" i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0" algn="just"/>
            <a:endParaRPr lang="ru-RU" sz="1100" dirty="0"/>
          </a:p>
        </p:txBody>
      </p:sp>
    </p:spTree>
    <p:extLst>
      <p:ext uri="{BB962C8B-B14F-4D97-AF65-F5344CB8AC3E}">
        <p14:creationId xmlns:p14="http://schemas.microsoft.com/office/powerpoint/2010/main" val="340302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8212" y="654424"/>
            <a:ext cx="9726706" cy="753034"/>
          </a:xfrm>
        </p:spPr>
        <p:txBody>
          <a:bodyPr/>
          <a:lstStyle/>
          <a:p>
            <a:r>
              <a:rPr lang="ru-RU" sz="1800" b="1" i="1" dirty="0">
                <a:solidFill>
                  <a:srgbClr val="000000"/>
                </a:solidFill>
              </a:rPr>
              <a:t>Предполагается, что в результате формирования личностных УУД к окончанию начальной школы у </a:t>
            </a:r>
            <a:r>
              <a:rPr lang="ru-RU" sz="1800" b="1" i="1" dirty="0" smtClean="0">
                <a:solidFill>
                  <a:srgbClr val="000000"/>
                </a:solidFill>
              </a:rPr>
              <a:t>ребёнка </a:t>
            </a:r>
            <a:r>
              <a:rPr lang="ru-RU" sz="1800" b="1" i="1" dirty="0">
                <a:solidFill>
                  <a:srgbClr val="000000"/>
                </a:solidFill>
              </a:rPr>
              <a:t>будут сформированы: </a:t>
            </a:r>
            <a:endParaRPr lang="ru-RU" sz="1800" i="1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645459" y="1407459"/>
            <a:ext cx="10497670" cy="5002306"/>
          </a:xfrm>
        </p:spPr>
        <p:txBody>
          <a:bodyPr>
            <a:normAutofit fontScale="92500" lnSpcReduction="20000"/>
          </a:bodyPr>
          <a:lstStyle/>
          <a:p>
            <a:pPr marL="171450" marR="0" indent="-171450" algn="just">
              <a:buFont typeface="Wingdings" panose="05000000000000000000" pitchFamily="2" charset="2"/>
              <a:buChar char="Ø"/>
            </a:pPr>
            <a:endParaRPr lang="ru-RU" sz="1100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171450" marR="0" indent="-171450" algn="just">
              <a:buFont typeface="Wingdings" panose="05000000000000000000" pitchFamily="2" charset="2"/>
              <a:buChar char="Ø"/>
            </a:pPr>
            <a:r>
              <a:rPr lang="ru-RU" sz="17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внутренняя </a:t>
            </a:r>
            <a:r>
              <a:rPr lang="ru-RU" sz="1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позиция школьника на уровне положительного отношения к школе; </a:t>
            </a:r>
          </a:p>
          <a:p>
            <a:pPr marL="171450" marR="0" indent="-171450" algn="just">
              <a:buFont typeface="Wingdings" panose="05000000000000000000" pitchFamily="2" charset="2"/>
              <a:buChar char="Ø"/>
            </a:pPr>
            <a:r>
              <a:rPr lang="ru-RU" sz="17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</a:t>
            </a:r>
            <a:r>
              <a:rPr lang="ru-RU" sz="1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широкой мотивационной основы учебной деятельности, включающей социальные, учебно‐познавательные и внешние внутренние мотивы; </a:t>
            </a:r>
          </a:p>
          <a:p>
            <a:pPr marL="171450" marR="0" indent="-171450" algn="just">
              <a:buFont typeface="Wingdings" panose="05000000000000000000" pitchFamily="2" charset="2"/>
              <a:buChar char="Ø"/>
            </a:pPr>
            <a:r>
              <a:rPr lang="ru-RU" sz="17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ориентация </a:t>
            </a:r>
            <a:r>
              <a:rPr lang="ru-RU" sz="1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понимание причин успеха и неудачи в учебной деятельности; </a:t>
            </a:r>
          </a:p>
          <a:p>
            <a:pPr marL="171450" marR="0" indent="-171450" algn="just">
              <a:buFont typeface="Wingdings" panose="05000000000000000000" pitchFamily="2" charset="2"/>
              <a:buChar char="Ø"/>
            </a:pPr>
            <a:r>
              <a:rPr lang="ru-RU" sz="17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 </a:t>
            </a:r>
            <a:r>
              <a:rPr lang="ru-RU" sz="1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новому учебному материалу и способам решения новой частной задачи; </a:t>
            </a:r>
          </a:p>
          <a:p>
            <a:pPr marL="171450" marR="0" indent="-171450" algn="just">
              <a:buFont typeface="Wingdings" panose="05000000000000000000" pitchFamily="2" charset="2"/>
              <a:buChar char="Ø"/>
            </a:pPr>
            <a:r>
              <a:rPr lang="ru-RU" sz="17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способность </a:t>
            </a:r>
            <a:r>
              <a:rPr lang="ru-RU" sz="1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самооценке на основе критерия успешности учебной деятельности; </a:t>
            </a:r>
            <a:endParaRPr lang="ru-RU" sz="1700" i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marR="0" indent="-171450" algn="just">
              <a:buFont typeface="Wingdings" panose="05000000000000000000" pitchFamily="2" charset="2"/>
              <a:buChar char="Ø"/>
            </a:pPr>
            <a:r>
              <a:rPr lang="ru-RU" sz="17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</a:t>
            </a:r>
            <a:r>
              <a:rPr lang="ru-RU" sz="1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 гражданской идентичности личности в форме осознания «Я» как гражданина России, чувства сопричастности и гордости за свою Родину, общества; осознание своей этнической принадлежности; </a:t>
            </a:r>
            <a:endParaRPr lang="ru-RU" sz="1700" i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marR="0" indent="-171450" algn="just">
              <a:buFont typeface="Wingdings" panose="05000000000000000000" pitchFamily="2" charset="2"/>
              <a:buChar char="Ø"/>
            </a:pPr>
            <a:r>
              <a:rPr lang="ru-RU" sz="17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ориентация в нравственном содержании и смысле поступков, как собственных, так и окружающих людей; </a:t>
            </a:r>
          </a:p>
          <a:p>
            <a:pPr marL="171450" marR="0" indent="-171450" algn="just">
              <a:buFont typeface="Wingdings" panose="05000000000000000000" pitchFamily="2" charset="2"/>
              <a:buChar char="Ø"/>
            </a:pPr>
            <a:r>
              <a:rPr lang="ru-RU" sz="17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</a:t>
            </a:r>
            <a:r>
              <a:rPr lang="ru-RU" sz="1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этических чувств – стыда, вины, совести – как регуляторов морального поведения; </a:t>
            </a:r>
          </a:p>
          <a:p>
            <a:pPr marL="171450" marR="0" indent="-171450" algn="just">
              <a:buFont typeface="Wingdings" panose="05000000000000000000" pitchFamily="2" charset="2"/>
              <a:buChar char="Ø"/>
            </a:pPr>
            <a:r>
              <a:rPr lang="ru-RU" sz="17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знание </a:t>
            </a:r>
            <a:r>
              <a:rPr lang="ru-RU" sz="1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основных моральных норм и ориентация на их выполнение, дифференциация внутренних моральных и общественных (</a:t>
            </a:r>
            <a:r>
              <a:rPr lang="ru-RU" sz="17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конвенцио‐нальных</a:t>
            </a:r>
            <a:r>
              <a:rPr lang="ru-RU" sz="1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норм; </a:t>
            </a:r>
          </a:p>
          <a:p>
            <a:pPr marL="171450" marR="0" indent="-171450" algn="just">
              <a:buFont typeface="Wingdings" panose="05000000000000000000" pitchFamily="2" charset="2"/>
              <a:buChar char="Ø"/>
            </a:pPr>
            <a:r>
              <a:rPr lang="ru-RU" sz="17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установка </a:t>
            </a:r>
            <a:r>
              <a:rPr lang="ru-RU" sz="1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здоровый образ жизни; </a:t>
            </a:r>
            <a:endParaRPr lang="ru-RU" sz="1700" i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marR="0" indent="-171450" algn="just">
              <a:buFont typeface="Wingdings" panose="05000000000000000000" pitchFamily="2" charset="2"/>
              <a:buChar char="Ø"/>
            </a:pPr>
            <a:r>
              <a:rPr lang="ru-RU" sz="17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чувство прекрасного и эстетические чувства на основе знакомства с мировой и отечественной художественной культурой; </a:t>
            </a:r>
            <a:endParaRPr lang="ru-RU" sz="1700" i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marR="0" indent="-171450" algn="just">
              <a:buFont typeface="Wingdings" panose="05000000000000000000" pitchFamily="2" charset="2"/>
              <a:buChar char="Ø"/>
            </a:pPr>
            <a:r>
              <a:rPr lang="ru-RU" sz="17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7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эмпатия</a:t>
            </a:r>
            <a:r>
              <a:rPr lang="ru-RU" sz="1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как понимание и сопереживание чувствам других людей. </a:t>
            </a:r>
            <a:endParaRPr lang="ru-RU" sz="17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4295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4424" y="277906"/>
            <a:ext cx="9744635" cy="896470"/>
          </a:xfrm>
        </p:spPr>
        <p:txBody>
          <a:bodyPr/>
          <a:lstStyle/>
          <a:p>
            <a:r>
              <a:rPr lang="ru-RU" sz="1800" b="1" i="1" dirty="0">
                <a:solidFill>
                  <a:srgbClr val="000000"/>
                </a:solidFill>
              </a:rPr>
              <a:t>Регулятивные универсальные учебные действия. </a:t>
            </a:r>
            <a:endParaRPr lang="ru-RU" sz="1800" i="1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654424" y="1174376"/>
            <a:ext cx="10434917" cy="5056095"/>
          </a:xfrm>
        </p:spPr>
        <p:txBody>
          <a:bodyPr>
            <a:noAutofit/>
          </a:bodyPr>
          <a:lstStyle/>
          <a:p>
            <a:r>
              <a:rPr 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регулятивным УУД относятся: целеполагание, планирование, прогнозирование, контроль, коррекция, оценка и что очень важно, волевая </a:t>
            </a:r>
            <a:r>
              <a:rPr 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саморегуляция</a:t>
            </a:r>
            <a:r>
              <a:rPr 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i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0" algn="just"/>
            <a:r>
              <a:rPr 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Предполагается, что результатом формирования регулятивных универсальных учебных действий будут являться умения: </a:t>
            </a:r>
            <a:endParaRPr 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marR="0" indent="-171450" algn="just">
              <a:buFont typeface="Wingdings" panose="05000000000000000000" pitchFamily="2" charset="2"/>
              <a:buChar char="Ø"/>
            </a:pPr>
            <a:r>
              <a:rPr 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понимать</a:t>
            </a:r>
            <a:r>
              <a:rPr 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принимать и сохранять учебную задачу, </a:t>
            </a:r>
          </a:p>
          <a:p>
            <a:pPr marL="171450" marR="0" indent="-171450" algn="just">
              <a:buFont typeface="Wingdings" panose="05000000000000000000" pitchFamily="2" charset="2"/>
              <a:buChar char="Ø"/>
            </a:pPr>
            <a:r>
              <a:rPr 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ставить </a:t>
            </a:r>
            <a:r>
              <a:rPr 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цели, позволяющие решать учебные задачи; </a:t>
            </a:r>
          </a:p>
          <a:p>
            <a:pPr marL="171450" marR="0" indent="-171450" algn="just">
              <a:buFont typeface="Wingdings" panose="05000000000000000000" pitchFamily="2" charset="2"/>
              <a:buChar char="Ø"/>
            </a:pPr>
            <a:r>
              <a:rPr 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планировать </a:t>
            </a:r>
            <a:r>
              <a:rPr 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свои действия в соответствии с поставленной целью и условиями ее реализации; </a:t>
            </a:r>
            <a:endParaRPr lang="ru-RU" sz="1200" i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marR="0" indent="-171450" algn="just">
              <a:buFont typeface="Wingdings" panose="05000000000000000000" pitchFamily="2" charset="2"/>
              <a:buChar char="Ø"/>
            </a:pPr>
            <a:r>
              <a:rPr 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учитывать правила планирования и находить контроль способа решения; </a:t>
            </a:r>
          </a:p>
          <a:p>
            <a:pPr marL="171450" marR="0" indent="-171450" algn="just">
              <a:buFont typeface="Wingdings" panose="05000000000000000000" pitchFamily="2" charset="2"/>
              <a:buChar char="Ø"/>
            </a:pPr>
            <a:r>
              <a:rPr 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осуществлять итоговый и пошаговый контроль по результату; </a:t>
            </a:r>
          </a:p>
          <a:p>
            <a:pPr marL="171450" marR="0" indent="-171450" algn="just">
              <a:buFont typeface="Wingdings" panose="05000000000000000000" pitchFamily="2" charset="2"/>
              <a:buChar char="Ø"/>
            </a:pPr>
            <a:r>
              <a:rPr 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различать </a:t>
            </a:r>
            <a:r>
              <a:rPr 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 и результат действия; </a:t>
            </a:r>
          </a:p>
          <a:p>
            <a:pPr marL="171450" marR="0" indent="-171450" algn="just">
              <a:buFont typeface="Wingdings" panose="05000000000000000000" pitchFamily="2" charset="2"/>
              <a:buChar char="Ø"/>
            </a:pPr>
            <a:r>
              <a:rPr 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уметь </a:t>
            </a:r>
            <a:r>
              <a:rPr 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оценивать правильность выполнения действия по заданным внешним и сформированным внутренним критериям; </a:t>
            </a:r>
            <a:endParaRPr lang="ru-RU" sz="1200" i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marR="0" indent="-171450" algn="just">
              <a:buFont typeface="Wingdings" panose="05000000000000000000" pitchFamily="2" charset="2"/>
              <a:buChar char="Ø"/>
            </a:pPr>
            <a:r>
              <a:rPr 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вносить </a:t>
            </a:r>
            <a:r>
              <a:rPr 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необходимые коррективы в действие после его завершения на основе его оценки и учета характера сделанных ошибок; </a:t>
            </a:r>
          </a:p>
          <a:p>
            <a:pPr marL="171450" marR="0" indent="-171450" algn="just">
              <a:buFont typeface="Wingdings" panose="05000000000000000000" pitchFamily="2" charset="2"/>
              <a:buChar char="Ø"/>
            </a:pPr>
            <a:r>
              <a:rPr 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выполнять </a:t>
            </a:r>
            <a:r>
              <a:rPr 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учебные действия в материализованной, речевой и мыслительной форме; </a:t>
            </a:r>
          </a:p>
          <a:p>
            <a:pPr marL="171450" marR="0" indent="-171450" algn="just">
              <a:buFont typeface="Wingdings" panose="05000000000000000000" pitchFamily="2" charset="2"/>
              <a:buChar char="Ø"/>
            </a:pPr>
            <a:r>
              <a:rPr 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проявлять </a:t>
            </a:r>
            <a:r>
              <a:rPr 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инициативу действия в учебном сотрудничестве; </a:t>
            </a:r>
          </a:p>
          <a:p>
            <a:pPr marL="171450" marR="0" indent="-171450" algn="just">
              <a:buFont typeface="Wingdings" panose="05000000000000000000" pitchFamily="2" charset="2"/>
              <a:buChar char="Ø"/>
            </a:pPr>
            <a:r>
              <a:rPr 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осуществлять </a:t>
            </a:r>
            <a:r>
              <a:rPr 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 по результату и по способу действия; </a:t>
            </a:r>
          </a:p>
          <a:p>
            <a:pPr marL="171450" marR="0" indent="-171450" algn="just">
              <a:buFont typeface="Wingdings" panose="05000000000000000000" pitchFamily="2" charset="2"/>
              <a:buChar char="Ø"/>
            </a:pPr>
            <a:r>
              <a:rPr 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самостоятельно </a:t>
            </a:r>
            <a:r>
              <a:rPr 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оценивать правильность выполнения действия и вносить необходимые коррективы в исполнение, как в конце действия, так и по ходу его реализации; </a:t>
            </a:r>
            <a:endParaRPr lang="ru-RU" sz="1200" i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marR="0" indent="-171450" algn="just">
              <a:buFont typeface="Wingdings" panose="05000000000000000000" pitchFamily="2" charset="2"/>
              <a:buChar char="Ø"/>
            </a:pPr>
            <a:r>
              <a:rPr 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использовать внешнюю и внутреннюю речь для целеполагания, планирования и регуляции своей деятельности; </a:t>
            </a:r>
          </a:p>
          <a:p>
            <a:pPr marL="171450" marR="0" indent="-171450" algn="just">
              <a:buFont typeface="Wingdings" panose="05000000000000000000" pitchFamily="2" charset="2"/>
              <a:buChar char="Ø"/>
            </a:pPr>
            <a:r>
              <a:rPr 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сотрудничестве с учителем ставить новые учебные задачи; </a:t>
            </a:r>
          </a:p>
          <a:p>
            <a:pPr marR="0" algn="just"/>
            <a:r>
              <a:rPr 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Таким образом, целеполагание, планирование, освоение способов действия, освоение алгоритмов, оценивание собственной деятельности являются основными составляющими регулятивных УУД, которые становятся базой для учебной деятельности. 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8251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3312" y="932328"/>
            <a:ext cx="9331606" cy="1461247"/>
          </a:xfrm>
        </p:spPr>
        <p:txBody>
          <a:bodyPr/>
          <a:lstStyle/>
          <a:p>
            <a:pPr algn="ctr"/>
            <a:r>
              <a:rPr lang="ru-RU" sz="2800" dirty="0">
                <a:solidFill>
                  <a:srgbClr val="000000"/>
                </a:solidFill>
                <a:latin typeface="Arial" panose="020B0604020202020204" pitchFamily="34" charset="0"/>
              </a:rPr>
              <a:t/>
            </a:r>
            <a:br>
              <a:rPr lang="ru-RU" sz="2800" dirty="0">
                <a:solidFill>
                  <a:srgbClr val="000000"/>
                </a:solidFill>
                <a:latin typeface="Arial" panose="020B0604020202020204" pitchFamily="34" charset="0"/>
              </a:rPr>
            </a:br>
            <a:r>
              <a:rPr lang="ru-RU" sz="32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3600" b="1" i="1" dirty="0">
                <a:solidFill>
                  <a:srgbClr val="1E477A"/>
                </a:solidFill>
              </a:rPr>
              <a:t>УМК «ШКОЛА РОССИИ» </a:t>
            </a:r>
            <a:endParaRPr lang="ru-RU" sz="3600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60612" y="2528047"/>
            <a:ext cx="9502588" cy="2286000"/>
          </a:xfrm>
        </p:spPr>
        <p:txBody>
          <a:bodyPr/>
          <a:lstStyle/>
          <a:p>
            <a:pPr marL="0" marR="0" indent="0" algn="ctr">
              <a:buNone/>
            </a:pPr>
            <a:r>
              <a:rPr lang="ru-RU" sz="2400" dirty="0" smtClean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</a:rPr>
              <a:t>Важность и актуальность проблемы методического обеспечения образовательного процесса в начальной школе в связи с переходом на ФГОС. </a:t>
            </a:r>
            <a:endParaRPr lang="ru-RU" sz="3200" b="1" i="1" dirty="0" smtClean="0">
              <a:solidFill>
                <a:srgbClr val="000000"/>
              </a:solidFill>
            </a:endParaRPr>
          </a:p>
          <a:p>
            <a:pPr marR="0"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1380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7"/>
            <a:ext cx="10479089" cy="5777753"/>
          </a:xfrm>
        </p:spPr>
        <p:txBody>
          <a:bodyPr/>
          <a:lstStyle/>
          <a:p>
            <a:pPr marR="0"/>
            <a:r>
              <a:rPr lang="ru-RU" sz="1800" b="1" i="1" dirty="0">
                <a:solidFill>
                  <a:srgbClr val="000000"/>
                </a:solidFill>
              </a:rPr>
              <a:t>Познавательные универсальные учебные действия. </a:t>
            </a:r>
            <a:r>
              <a:rPr lang="ru-RU" sz="1800" i="1" dirty="0">
                <a:solidFill>
                  <a:srgbClr val="000000"/>
                </a:solidFill>
              </a:rPr>
              <a:t/>
            </a:r>
            <a:br>
              <a:rPr lang="ru-RU" sz="1800" i="1" dirty="0">
                <a:solidFill>
                  <a:srgbClr val="000000"/>
                </a:solidFill>
              </a:rPr>
            </a:br>
            <a:r>
              <a:rPr lang="ru-RU" sz="1100" dirty="0" smtClean="0">
                <a:solidFill>
                  <a:srgbClr val="000000"/>
                </a:solidFill>
                <a:latin typeface="Arial" panose="020B0604020202020204" pitchFamily="34" charset="0"/>
              </a:rPr>
              <a:t/>
            </a:r>
            <a:br>
              <a:rPr lang="ru-RU" sz="1100" dirty="0" smtClean="0">
                <a:solidFill>
                  <a:srgbClr val="000000"/>
                </a:solidFill>
                <a:latin typeface="Arial" panose="020B0604020202020204" pitchFamily="34" charset="0"/>
              </a:rPr>
            </a:br>
            <a:r>
              <a:rPr lang="ru-RU" sz="1100" dirty="0">
                <a:solidFill>
                  <a:srgbClr val="000000"/>
                </a:solidFill>
                <a:latin typeface="Arial" panose="020B0604020202020204" pitchFamily="34" charset="0"/>
              </a:rPr>
              <a:t/>
            </a:r>
            <a:br>
              <a:rPr lang="ru-RU" sz="1100" dirty="0">
                <a:solidFill>
                  <a:srgbClr val="000000"/>
                </a:solidFill>
                <a:latin typeface="Arial" panose="020B0604020202020204" pitchFamily="34" charset="0"/>
              </a:rPr>
            </a:br>
            <a:r>
              <a:rPr lang="ru-RU" sz="1100" dirty="0" smtClean="0">
                <a:solidFill>
                  <a:srgbClr val="000000"/>
                </a:solidFill>
                <a:latin typeface="Arial" panose="020B0604020202020204" pitchFamily="34" charset="0"/>
              </a:rPr>
              <a:t/>
            </a:r>
            <a:br>
              <a:rPr lang="ru-RU" sz="1100" dirty="0" smtClean="0">
                <a:solidFill>
                  <a:srgbClr val="000000"/>
                </a:solidFill>
                <a:latin typeface="Arial" panose="020B0604020202020204" pitchFamily="34" charset="0"/>
              </a:rPr>
            </a:br>
            <a:r>
              <a:rPr lang="ru-RU" sz="16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Начало </a:t>
            </a:r>
            <a:r>
              <a:rPr lang="ru-RU" sz="16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обучения в школе вводит ребенка в новый незнакомый для него мир – мир науки, в котором существуют свой язык, правила и законы. Часто в процессе обучения учитель знакомит ребенка с понятиями, научными объектами, но не создает условий для осмысления закономерностей их связывающих. Осмысление текстов, заданий; умение выделять главное, сравнивать, различать и обобщать, классифицировать, моделировать, проводить элементарный анализ, синтез, интерпретацию текста и др. ‐ относится к познавательным УУД. </a:t>
            </a:r>
            <a:r>
              <a:rPr lang="ru-RU" sz="16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УМК «Школа России» обеспечивает лучшие в России результаты, отражающие цель исследований PIRLS – способность выпускников начальных классов к осмыслению письменных текстов и рефлексии на них, к использованию их содержания для достижения собственных целей. </a:t>
            </a:r>
            <a:endParaRPr lang="ru-RU" sz="1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4522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5082" y="197225"/>
            <a:ext cx="9421906" cy="851646"/>
          </a:xfrm>
        </p:spPr>
        <p:txBody>
          <a:bodyPr/>
          <a:lstStyle/>
          <a:p>
            <a:r>
              <a:rPr lang="ru-RU" sz="1600" b="1" i="1" dirty="0">
                <a:solidFill>
                  <a:srgbClr val="000000"/>
                </a:solidFill>
              </a:rPr>
              <a:t>Предполагается, что результатом формирования познавательных универсальных учебных действий будут являться умения: </a:t>
            </a:r>
            <a:endParaRPr lang="ru-RU" sz="1600" i="1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762000" y="1048871"/>
            <a:ext cx="10363200" cy="5549153"/>
          </a:xfrm>
        </p:spPr>
        <p:txBody>
          <a:bodyPr>
            <a:noAutofit/>
          </a:bodyPr>
          <a:lstStyle/>
          <a:p>
            <a:pPr marL="171450" marR="0" indent="-171450">
              <a:buFont typeface="Wingdings" panose="05000000000000000000" pitchFamily="2" charset="2"/>
              <a:buChar char="Ø"/>
            </a:pPr>
            <a:r>
              <a:rPr lang="ru-RU" sz="1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произвольно </a:t>
            </a:r>
            <a:r>
              <a:rPr lang="ru-RU" sz="1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осознанно владеть общим приемом решения задач; </a:t>
            </a:r>
          </a:p>
          <a:p>
            <a:pPr marL="171450" marR="0" indent="-171450">
              <a:buFont typeface="Wingdings" panose="05000000000000000000" pitchFamily="2" charset="2"/>
              <a:buChar char="Ø"/>
            </a:pPr>
            <a:r>
              <a:rPr lang="ru-RU" sz="1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осуществлять </a:t>
            </a:r>
            <a:r>
              <a:rPr lang="ru-RU" sz="1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поиск необходимой информации для выполнения учебных заданий; </a:t>
            </a:r>
            <a:endParaRPr lang="ru-RU" sz="1400" i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marR="0" indent="-171450">
              <a:buFont typeface="Wingdings" panose="05000000000000000000" pitchFamily="2" charset="2"/>
              <a:buChar char="Ø"/>
            </a:pPr>
            <a:r>
              <a:rPr lang="ru-RU" sz="1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использовать знаково‐символические средства, в том числе модели и схемы для решения учебных задач; </a:t>
            </a:r>
          </a:p>
          <a:p>
            <a:pPr marL="171450" marR="0" indent="-171450">
              <a:buFont typeface="Wingdings" panose="05000000000000000000" pitchFamily="2" charset="2"/>
              <a:buChar char="Ø"/>
            </a:pPr>
            <a:r>
              <a:rPr lang="ru-RU" sz="1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ориентироваться </a:t>
            </a:r>
            <a:r>
              <a:rPr lang="ru-RU" sz="1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разнообразие способов решения задач; </a:t>
            </a:r>
          </a:p>
          <a:p>
            <a:pPr marL="171450" marR="0" indent="-171450">
              <a:buFont typeface="Wingdings" panose="05000000000000000000" pitchFamily="2" charset="2"/>
              <a:buChar char="Ø"/>
            </a:pPr>
            <a:r>
              <a:rPr lang="ru-RU" sz="1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учиться </a:t>
            </a:r>
            <a:r>
              <a:rPr lang="ru-RU" sz="1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основам смыслового чтения художественных и познавательных текстов; уметь выделять существенную информацию из текстов разных видов; </a:t>
            </a:r>
          </a:p>
          <a:p>
            <a:pPr marL="171450" marR="0" indent="-171450">
              <a:buFont typeface="Wingdings" panose="05000000000000000000" pitchFamily="2" charset="2"/>
              <a:buChar char="Ø"/>
            </a:pPr>
            <a:r>
              <a:rPr lang="ru-RU" sz="1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уметь </a:t>
            </a:r>
            <a:r>
              <a:rPr lang="ru-RU" sz="1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осуществлять анализ объектов с выделением существенных и несущественных признаков </a:t>
            </a:r>
          </a:p>
          <a:p>
            <a:pPr marL="171450" marR="0" indent="-171450">
              <a:buFont typeface="Wingdings" panose="05000000000000000000" pitchFamily="2" charset="2"/>
              <a:buChar char="Ø"/>
            </a:pPr>
            <a:r>
              <a:rPr lang="ru-RU" sz="1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уметь осуществлять синтез как составление целого из частей; </a:t>
            </a:r>
          </a:p>
          <a:p>
            <a:pPr marL="171450" marR="0" indent="-171450">
              <a:buFont typeface="Wingdings" panose="05000000000000000000" pitchFamily="2" charset="2"/>
              <a:buChar char="Ø"/>
            </a:pPr>
            <a:r>
              <a:rPr lang="ru-RU" sz="1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уметь </a:t>
            </a:r>
            <a:r>
              <a:rPr lang="ru-RU" sz="1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осуществлять сравнение, </a:t>
            </a:r>
            <a:r>
              <a:rPr lang="ru-RU" sz="1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сериацию</a:t>
            </a:r>
            <a:r>
              <a:rPr lang="ru-RU" sz="1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классификацию по заданным критериям; </a:t>
            </a:r>
          </a:p>
          <a:p>
            <a:pPr marL="171450" marR="0" indent="-171450">
              <a:buFont typeface="Wingdings" panose="05000000000000000000" pitchFamily="2" charset="2"/>
              <a:buChar char="Ø"/>
            </a:pPr>
            <a:r>
              <a:rPr lang="ru-RU" sz="1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уметь </a:t>
            </a:r>
            <a:r>
              <a:rPr lang="ru-RU" sz="1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устанавливать причинно‐следственные связи; </a:t>
            </a:r>
          </a:p>
          <a:p>
            <a:pPr marL="171450" marR="0" indent="-171450">
              <a:buFont typeface="Wingdings" panose="05000000000000000000" pitchFamily="2" charset="2"/>
              <a:buChar char="Ø"/>
            </a:pPr>
            <a:r>
              <a:rPr lang="ru-RU" sz="1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уметь строить рассуждения в форме связи простых суждений об объекте, его строении, свойствах и связях; </a:t>
            </a:r>
          </a:p>
          <a:p>
            <a:pPr marL="171450" marR="0" indent="-171450">
              <a:buFont typeface="Wingdings" panose="05000000000000000000" pitchFamily="2" charset="2"/>
              <a:buChar char="Ø"/>
            </a:pPr>
            <a:r>
              <a:rPr lang="ru-RU" sz="1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уметь устанавливать аналогии; </a:t>
            </a:r>
          </a:p>
          <a:p>
            <a:pPr marL="171450" marR="0" indent="-171450">
              <a:buFont typeface="Wingdings" panose="05000000000000000000" pitchFamily="2" charset="2"/>
              <a:buChar char="Ø"/>
            </a:pPr>
            <a:r>
              <a:rPr lang="ru-RU" sz="1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владеть общим приемом решения учебных задач. </a:t>
            </a:r>
          </a:p>
          <a:p>
            <a:pPr marL="171450" marR="0" indent="-171450">
              <a:buFont typeface="Wingdings" panose="05000000000000000000" pitchFamily="2" charset="2"/>
              <a:buChar char="Ø"/>
            </a:pPr>
            <a:r>
              <a:rPr lang="ru-RU" sz="1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осуществлять </a:t>
            </a:r>
            <a:r>
              <a:rPr lang="ru-RU" sz="1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расширенный поиск информации с использованием ресурсов библиотеки, образовательного пространства родного края(малой родины); </a:t>
            </a:r>
          </a:p>
          <a:p>
            <a:pPr marL="171450" marR="0" indent="-171450">
              <a:buFont typeface="Wingdings" panose="05000000000000000000" pitchFamily="2" charset="2"/>
              <a:buChar char="Ø"/>
            </a:pPr>
            <a:r>
              <a:rPr lang="ru-RU" sz="1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создавать </a:t>
            </a:r>
            <a:r>
              <a:rPr lang="ru-RU" sz="1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преобразовывать модели и схемы для решения задач; </a:t>
            </a:r>
          </a:p>
          <a:p>
            <a:pPr marL="171450" marR="0" indent="-171450">
              <a:buFont typeface="Wingdings" panose="05000000000000000000" pitchFamily="2" charset="2"/>
              <a:buChar char="Ø"/>
            </a:pPr>
            <a:r>
              <a:rPr lang="ru-RU" sz="1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уметь </a:t>
            </a:r>
            <a:r>
              <a:rPr lang="ru-RU" sz="1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осуществлять выбор наиболее эффективных способов решения образовательных задач в зависимости от конкретных условий. </a:t>
            </a:r>
            <a:endParaRPr lang="ru-RU" sz="1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8069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8213" y="376518"/>
            <a:ext cx="9699812" cy="779929"/>
          </a:xfrm>
        </p:spPr>
        <p:txBody>
          <a:bodyPr/>
          <a:lstStyle/>
          <a:p>
            <a:r>
              <a:rPr lang="ru-RU" sz="1600" b="1" i="1" dirty="0">
                <a:solidFill>
                  <a:srgbClr val="000000"/>
                </a:solidFill>
              </a:rPr>
              <a:t>Коммуникативные </a:t>
            </a:r>
            <a:r>
              <a:rPr lang="ru-RU" sz="1600" b="1" i="1" dirty="0" smtClean="0">
                <a:solidFill>
                  <a:srgbClr val="000000"/>
                </a:solidFill>
              </a:rPr>
              <a:t>универсальные </a:t>
            </a:r>
            <a:r>
              <a:rPr lang="ru-RU" sz="1600" b="1" i="1" dirty="0">
                <a:solidFill>
                  <a:srgbClr val="000000"/>
                </a:solidFill>
              </a:rPr>
              <a:t>учебные действия. </a:t>
            </a:r>
            <a:r>
              <a:rPr lang="ru-RU" sz="1600" b="1" i="1" dirty="0" smtClean="0">
                <a:solidFill>
                  <a:srgbClr val="000000"/>
                </a:solidFill>
              </a:rPr>
              <a:t/>
            </a:r>
            <a:br>
              <a:rPr lang="ru-RU" sz="1600" b="1" i="1" dirty="0" smtClean="0">
                <a:solidFill>
                  <a:srgbClr val="000000"/>
                </a:solidFill>
              </a:rPr>
            </a:br>
            <a:r>
              <a:rPr lang="ru-RU" sz="1600" b="1" i="1" dirty="0">
                <a:solidFill>
                  <a:srgbClr val="000000"/>
                </a:solidFill>
              </a:rPr>
              <a:t>Предполагается, что результатом формирования коммуникативных универсальных учебных действий будут являться умения: </a:t>
            </a:r>
            <a:endParaRPr lang="ru-RU" sz="1600" i="1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484094" y="1335741"/>
            <a:ext cx="10739718" cy="5298141"/>
          </a:xfrm>
        </p:spPr>
        <p:txBody>
          <a:bodyPr>
            <a:normAutofit fontScale="92500" lnSpcReduction="20000"/>
          </a:bodyPr>
          <a:lstStyle/>
          <a:p>
            <a:endParaRPr lang="ru-RU" sz="105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ru-RU" sz="15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понимать различные позиции других людей, отличные от собственной и ориентироваться на позицию партнера в общении; 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ru-RU" sz="15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учитывать </a:t>
            </a:r>
            <a:r>
              <a:rPr lang="ru-RU" sz="15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разные мнения и стремление к координации различных позиций в сотрудничестве; 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ru-RU" sz="15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формулировать </a:t>
            </a:r>
            <a:r>
              <a:rPr lang="ru-RU" sz="15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собственное мнение и позицию в устной и письменной форме; 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ru-RU" sz="15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договариваться </a:t>
            </a:r>
            <a:r>
              <a:rPr lang="ru-RU" sz="15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приходить к общему решению в совместной деятельности, в том числе в ситуации столкновения интересов; 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ru-RU" sz="15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строить </a:t>
            </a:r>
            <a:r>
              <a:rPr lang="ru-RU" sz="15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понятные для партнера высказывания, учитывающие, что он знает и видит, а что нет; 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ru-RU" sz="15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задавать </a:t>
            </a:r>
            <a:r>
              <a:rPr lang="ru-RU" sz="15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вопросы; 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ru-RU" sz="15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использовать </a:t>
            </a:r>
            <a:r>
              <a:rPr lang="ru-RU" sz="15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речь для регуляции своего действия; </a:t>
            </a:r>
            <a:endParaRPr lang="ru-RU" sz="1500" i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ru-RU" sz="15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адекватно </a:t>
            </a:r>
            <a:r>
              <a:rPr lang="ru-RU" sz="15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использовать речевые средства для решения различных коммуникативных задач; </a:t>
            </a:r>
          </a:p>
          <a:p>
            <a:pPr marL="228600" indent="-228600">
              <a:buFont typeface="Wingdings" panose="05000000000000000000" pitchFamily="2" charset="2"/>
              <a:buChar char="Ø"/>
            </a:pPr>
            <a:r>
              <a:rPr lang="ru-RU" sz="15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строить </a:t>
            </a:r>
            <a:r>
              <a:rPr lang="ru-RU" sz="15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монологическое высказывание, владеть диалогической формой речи; 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ru-RU" sz="15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уметь </a:t>
            </a:r>
            <a:r>
              <a:rPr lang="ru-RU" sz="15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аргументировать свою позицию и координировать ее с позициями партнеров в сотрудничестве при выработке общего решения в совместной деятельности; 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ru-RU" sz="15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уметь </a:t>
            </a:r>
            <a:r>
              <a:rPr lang="ru-RU" sz="15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продуктивно разрешать конфликты на основе учета интересов и позиций всех его участников; 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ru-RU" sz="15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достаточно </a:t>
            </a:r>
            <a:r>
              <a:rPr lang="ru-RU" sz="15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точно, последовательно и полно передавать информацию, необходимую партнеру; 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ru-RU" sz="15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уметь </a:t>
            </a:r>
            <a:r>
              <a:rPr lang="ru-RU" sz="15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осуществлять взаимный контроль и оказывать в сотрудничестве необходимую взаимопомощь; 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ru-RU" sz="15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адекватно </a:t>
            </a:r>
            <a:r>
              <a:rPr lang="ru-RU" sz="15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использовать речевые средства для эффективного решения разнообразных коммуникативных задач. </a:t>
            </a:r>
          </a:p>
          <a:p>
            <a:r>
              <a:rPr lang="ru-RU" sz="15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lang="ru-RU" sz="15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ормирование </a:t>
            </a:r>
            <a:r>
              <a:rPr lang="ru-RU" sz="15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УУД во многом зависит от педагогически правильного взаимодействия учителя и ученика, эффективности их коммуникативной деятельности. Это выражается и в формулировке вопросов и в точности комментариев учителя, направленных непосредственно на формирование различных видов УУД. </a:t>
            </a:r>
            <a:endParaRPr lang="ru-RU" sz="1500" b="1" i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5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100" dirty="0"/>
          </a:p>
        </p:txBody>
      </p:sp>
    </p:spTree>
    <p:extLst>
      <p:ext uri="{BB962C8B-B14F-4D97-AF65-F5344CB8AC3E}">
        <p14:creationId xmlns:p14="http://schemas.microsoft.com/office/powerpoint/2010/main" val="3414781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3718" y="537883"/>
            <a:ext cx="9565340" cy="1308846"/>
          </a:xfrm>
        </p:spPr>
        <p:txBody>
          <a:bodyPr/>
          <a:lstStyle/>
          <a:p>
            <a:r>
              <a:rPr lang="ru-RU" sz="1800" b="1" i="1" dirty="0">
                <a:solidFill>
                  <a:srgbClr val="000000"/>
                </a:solidFill>
              </a:rPr>
              <a:t>Возможности учебно-методического комплекса «Школа России» в осуществлении духовно-нравственного развития и воспитания учащихся. </a:t>
            </a:r>
            <a:endParaRPr lang="ru-RU" sz="1800" b="1" i="1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699248" y="1281953"/>
            <a:ext cx="10399058" cy="4948517"/>
          </a:xfrm>
        </p:spPr>
        <p:txBody>
          <a:bodyPr>
            <a:normAutofit/>
          </a:bodyPr>
          <a:lstStyle/>
          <a:p>
            <a:pPr marL="342900" indent="-342900">
              <a:buAutoNum type="arabicPeriod"/>
            </a:pPr>
            <a:r>
              <a:rPr lang="ru-RU" sz="16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Учебно-методический </a:t>
            </a:r>
            <a:r>
              <a:rPr lang="ru-RU" sz="16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комплект «Школа России» </a:t>
            </a:r>
            <a:r>
              <a:rPr lang="ru-RU" sz="16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ориентирован </a:t>
            </a:r>
            <a:r>
              <a:rPr lang="ru-RU" sz="16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личностно-развивающее образование младших </a:t>
            </a:r>
            <a:r>
              <a:rPr lang="ru-RU" sz="16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школьников.</a:t>
            </a:r>
          </a:p>
          <a:p>
            <a:pPr marL="342900" indent="-342900">
              <a:buAutoNum type="arabicPeriod"/>
            </a:pPr>
            <a:r>
              <a:rPr lang="ru-RU" sz="16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 </a:t>
            </a:r>
            <a:r>
              <a:rPr lang="ru-RU" sz="16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учебники комплекта обеспечивают граждански-ориентированное образование младших школьников. </a:t>
            </a:r>
            <a:endParaRPr lang="ru-RU" sz="1600" i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ru-RU" sz="16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Комплект обеспечивает глобально-ориентированное образование младших школьников. </a:t>
            </a:r>
            <a:endParaRPr lang="ru-RU" sz="1600" i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b="1" i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Все </a:t>
            </a:r>
            <a:r>
              <a:rPr lang="ru-RU" sz="16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эти </a:t>
            </a:r>
            <a:r>
              <a:rPr lang="ru-RU" sz="16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полученные знания учеником </a:t>
            </a:r>
            <a:r>
              <a:rPr lang="ru-RU" sz="16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связанная с их освоением деятельность эмоционально окрашены и направлены на утверждение в сознании </a:t>
            </a:r>
            <a:r>
              <a:rPr lang="ru-RU" sz="16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ребёнка </a:t>
            </a:r>
            <a:r>
              <a:rPr lang="ru-RU" sz="16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ценностей согласия, сотрудничества, взаимопонимания, на формирование толерантности как важнейшего личностного качества. </a:t>
            </a:r>
            <a:endParaRPr lang="ru-RU" sz="1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5595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8894" y="1048871"/>
            <a:ext cx="9619130" cy="681318"/>
          </a:xfrm>
        </p:spPr>
        <p:txBody>
          <a:bodyPr/>
          <a:lstStyle/>
          <a:p>
            <a:r>
              <a:rPr lang="ru-RU" sz="1800" b="1" i="1" dirty="0">
                <a:solidFill>
                  <a:srgbClr val="000000"/>
                </a:solidFill>
              </a:rPr>
              <a:t>Планируемые результаты освоения учебных программ. </a:t>
            </a:r>
            <a:endParaRPr lang="ru-RU" sz="1800" b="1" i="1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788894" y="1568824"/>
            <a:ext cx="10309412" cy="4450975"/>
          </a:xfrm>
        </p:spPr>
        <p:txBody>
          <a:bodyPr>
            <a:normAutofit/>
          </a:bodyPr>
          <a:lstStyle/>
          <a:p>
            <a:pPr marR="0" algn="just"/>
            <a:r>
              <a:rPr lang="ru-RU" sz="16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Обзор и реализация целей, характеризующих систему универсальных учебных действий (УУД) в отношении знаний, умений и навыков, расширяющих и углубляющих опорную систему или выступающих как пропедевтика для дальнейшего изучении данного предмета средствами учебно-методического комплекта. </a:t>
            </a:r>
            <a:endParaRPr lang="ru-RU" sz="16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0" algn="just"/>
            <a:r>
              <a:rPr lang="ru-RU" sz="16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классическом понимании цель – это формулировка планируемого результата. Следовательно, цели, характеризующие систему универсальных учебных действий (УУД) в отношении знаний, умений и навыков, расширяющих и углубляющих опорную систему или выступающих как пропедевтика для дальнейшего обучения в основной школе, есть личностные и </a:t>
            </a:r>
            <a:r>
              <a:rPr lang="ru-RU" sz="16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метапредметные</a:t>
            </a:r>
            <a:r>
              <a:rPr lang="ru-RU" sz="16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результаты освоения основной образовательной программы, представленные в стандарте. </a:t>
            </a:r>
            <a:endParaRPr lang="ru-RU" sz="1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2988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2658" y="116542"/>
            <a:ext cx="9305365" cy="510988"/>
          </a:xfrm>
        </p:spPr>
        <p:txBody>
          <a:bodyPr/>
          <a:lstStyle/>
          <a:p>
            <a:r>
              <a:rPr lang="ru-RU" sz="1400" b="1" dirty="0" err="1">
                <a:solidFill>
                  <a:srgbClr val="000000"/>
                </a:solidFill>
                <a:latin typeface="Calibri" panose="020F0502020204030204" pitchFamily="34" charset="0"/>
              </a:rPr>
              <a:t>Метапредметные</a:t>
            </a:r>
            <a:r>
              <a:rPr lang="ru-RU" sz="1400" b="1" dirty="0">
                <a:solidFill>
                  <a:srgbClr val="000000"/>
                </a:solidFill>
                <a:latin typeface="Calibri" panose="020F0502020204030204" pitchFamily="34" charset="0"/>
              </a:rPr>
              <a:t> результаты освоения основной образовательной программы начального общего образования должны отражать:</a:t>
            </a:r>
            <a:endParaRPr lang="ru-RU" sz="1400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466165" y="977152"/>
            <a:ext cx="10676965" cy="5791201"/>
          </a:xfrm>
        </p:spPr>
        <p:txBody>
          <a:bodyPr>
            <a:normAutofit fontScale="40000" lnSpcReduction="20000"/>
          </a:bodyPr>
          <a:lstStyle/>
          <a:p>
            <a:pPr marL="228600" indent="-228600">
              <a:buFont typeface="+mj-lt"/>
              <a:buAutoNum type="arabicPeriod"/>
            </a:pPr>
            <a:r>
              <a:rPr lang="ru-RU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ru-RU" sz="28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овладение </a:t>
            </a:r>
            <a:r>
              <a:rPr lang="ru-RU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способностью принимать и сохранять цели и задачи учебной деятельности, поиска средств ее осуществления; </a:t>
            </a:r>
          </a:p>
          <a:p>
            <a:pPr marL="228600" indent="-228600">
              <a:buFont typeface="+mj-lt"/>
              <a:buAutoNum type="arabicPeriod"/>
            </a:pPr>
            <a:r>
              <a:rPr lang="ru-RU" sz="28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освоение </a:t>
            </a:r>
            <a:r>
              <a:rPr lang="ru-RU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способов решения проблем творческого и поискового характера; </a:t>
            </a:r>
          </a:p>
          <a:p>
            <a:pPr marL="228600" indent="-228600">
              <a:buFont typeface="+mj-lt"/>
              <a:buAutoNum type="arabicPeriod"/>
            </a:pPr>
            <a:r>
              <a:rPr lang="ru-RU" sz="28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формирование </a:t>
            </a:r>
            <a:r>
              <a:rPr lang="ru-RU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умения планировать, контролировать и оценивать учебные действия в соответствии с поставленной задачей и условиями ее реализации; определять наиболее эффективные способы достижения результата; </a:t>
            </a:r>
          </a:p>
          <a:p>
            <a:pPr marL="228600" indent="-228600">
              <a:buFont typeface="+mj-lt"/>
              <a:buAutoNum type="arabicPeriod"/>
            </a:pPr>
            <a:r>
              <a:rPr lang="ru-RU" sz="28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</a:t>
            </a:r>
            <a:r>
              <a:rPr lang="ru-RU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умения понимать причины успеха/неуспеха учебной деятельности и способности конструктивно действовать даже в ситуациях неуспеха; </a:t>
            </a:r>
          </a:p>
          <a:p>
            <a:pPr marL="228600" indent="-228600">
              <a:buFont typeface="+mj-lt"/>
              <a:buAutoNum type="arabicPeriod"/>
            </a:pPr>
            <a:r>
              <a:rPr lang="ru-RU" sz="28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освоение </a:t>
            </a:r>
            <a:r>
              <a:rPr lang="ru-RU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начальных форм познавательной и личностной рефлексии; </a:t>
            </a:r>
          </a:p>
          <a:p>
            <a:pPr marL="228600" indent="-228600">
              <a:buFont typeface="+mj-lt"/>
              <a:buAutoNum type="arabicPeriod"/>
            </a:pPr>
            <a:r>
              <a:rPr lang="ru-RU" sz="28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использование </a:t>
            </a:r>
            <a:r>
              <a:rPr lang="ru-RU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знаково‐символических средств представления информации для создания моделей изучаемых объектов и процессов, схем решения учебных и практических задач; </a:t>
            </a:r>
            <a:endParaRPr lang="ru-RU" sz="2800" i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indent="-228600">
              <a:buFont typeface="+mj-lt"/>
              <a:buAutoNum type="arabicPeriod"/>
            </a:pPr>
            <a:r>
              <a:rPr lang="ru-RU" sz="28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активное </a:t>
            </a:r>
            <a:r>
              <a:rPr lang="ru-RU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речевых средств и средств информационных и коммуникационных технологий (далее – ИКТ) для решения коммуникативных и познавательных задач; </a:t>
            </a:r>
            <a:endParaRPr lang="ru-RU" sz="2800" i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indent="-228600">
              <a:buFont typeface="+mj-lt"/>
              <a:buAutoNum type="arabicPeriod"/>
            </a:pPr>
            <a:r>
              <a:rPr lang="ru-RU" sz="28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</a:t>
            </a:r>
            <a:r>
              <a:rPr lang="ru-RU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различных способов поиска (в справочных источниках и открытом учебном информационном пространстве сети Интернет), сбора, обработки, анализа, организации, передачи и интерпретации информации в соответствии с коммуникативными и познавательными задачами и технологиями учебного предмета; в том числе умение вводить текст с помощью клавиатуры, фиксировать (записывать) в цифровой форме измеряемые величины и анализировать изображения, звуки, готовить свое выступление и выступать с аудио‐, видео‐ и графическим сопровождением; соблюдать нормы информационной избирательности, этики и этикета; </a:t>
            </a:r>
            <a:endParaRPr lang="ru-RU" sz="2800" i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indent="-228600">
              <a:buFont typeface="+mj-lt"/>
              <a:buAutoNum type="arabicPeriod"/>
            </a:pPr>
            <a:r>
              <a:rPr lang="ru-RU" sz="28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овладение </a:t>
            </a:r>
            <a:r>
              <a:rPr lang="ru-RU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навыками смыслового чтения текстов различных стилей и жанров в соответствии с целями и задачами; осознанно строить речевое высказывание в соответствии с задачами коммуникации и составлять тексты в устной и письменной формах; </a:t>
            </a:r>
            <a:endParaRPr lang="ru-RU" sz="2800" i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indent="-228600">
              <a:buFont typeface="+mj-lt"/>
              <a:buAutoNum type="arabicPeriod"/>
            </a:pPr>
            <a:r>
              <a:rPr lang="ru-RU" sz="28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овладение </a:t>
            </a:r>
            <a:r>
              <a:rPr lang="ru-RU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логическими действиями сравнения, анализа, синтеза, обобщения, классификации по родовидовым признакам, установления аналогий и причинно‐следственных связей, построения рассуждений, отнесения к известным понятиям; </a:t>
            </a:r>
            <a:endParaRPr lang="ru-RU" sz="2800" i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indent="-228600">
              <a:buFont typeface="+mj-lt"/>
              <a:buAutoNum type="arabicPeriod"/>
            </a:pPr>
            <a:r>
              <a:rPr lang="ru-RU" sz="28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готовность </a:t>
            </a:r>
            <a:r>
              <a:rPr lang="ru-RU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слушать собеседника и вести диалог; готовность признавать возможность существования различных точек зрения и права каждого иметь свою; излагать свое мнение и аргументировать свою точку зрения и оценку событий; </a:t>
            </a:r>
            <a:endParaRPr lang="ru-RU" sz="2800" i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indent="-228600">
              <a:buFont typeface="+mj-lt"/>
              <a:buAutoNum type="arabicPeriod"/>
            </a:pPr>
            <a:r>
              <a:rPr lang="ru-RU" sz="28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общей цели и путей ее достижения; умение договариваться о распределении функций и ролей в совместной деятельности; осуществлять взаимный контроль в совместной деятельности, адекватно оценивать собственное поведение и поведение окружающих; </a:t>
            </a:r>
            <a:endParaRPr lang="ru-RU" sz="2800" i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indent="-228600">
              <a:buFont typeface="+mj-lt"/>
              <a:buAutoNum type="arabicPeriod"/>
            </a:pPr>
            <a:r>
              <a:rPr lang="ru-RU" sz="28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готовность </a:t>
            </a:r>
            <a:r>
              <a:rPr lang="ru-RU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конструктивно разрешать конфликты посредством учета интересов сторон и сотрудничества; </a:t>
            </a:r>
            <a:endParaRPr lang="ru-RU" sz="2800" i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indent="-228600">
              <a:buFont typeface="+mj-lt"/>
              <a:buAutoNum type="arabicPeriod"/>
            </a:pPr>
            <a:r>
              <a:rPr lang="ru-RU" sz="28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овладение </a:t>
            </a:r>
            <a:r>
              <a:rPr lang="ru-RU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начальными сведениями о сущности и особенностях объектов, процессов и явлений действительности (природных, социальных, культурных, технических и др.) в соответствии с содержанием конкретного учебного предмета; </a:t>
            </a:r>
            <a:endParaRPr lang="ru-RU" sz="2800" i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indent="-228600">
              <a:buFont typeface="+mj-lt"/>
              <a:buAutoNum type="arabicPeriod"/>
            </a:pPr>
            <a:r>
              <a:rPr lang="ru-RU" sz="28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овладение </a:t>
            </a:r>
            <a:r>
              <a:rPr lang="ru-RU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базовыми предметными и </a:t>
            </a:r>
            <a:r>
              <a:rPr lang="ru-RU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межпредметными</a:t>
            </a:r>
            <a:r>
              <a:rPr lang="ru-RU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понятиями, отражающими существенные связи и отношения между объектами и процессами; </a:t>
            </a:r>
            <a:endParaRPr lang="ru-RU" sz="2800" i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indent="-228600">
              <a:buFont typeface="+mj-lt"/>
              <a:buAutoNum type="arabicPeriod"/>
            </a:pPr>
            <a:r>
              <a:rPr lang="ru-RU" sz="28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умение </a:t>
            </a:r>
            <a:r>
              <a:rPr lang="ru-RU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работать в материальной и информационной среде начального общего образования (в том числе с учебными моделями) в соответствии с содержанием конкретного учебного предмета. </a:t>
            </a:r>
          </a:p>
          <a:p>
            <a:endParaRPr lang="ru-RU" sz="2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100" dirty="0" smtClean="0"/>
          </a:p>
          <a:p>
            <a:endParaRPr lang="ru-RU" sz="1100" dirty="0"/>
          </a:p>
          <a:p>
            <a:endParaRPr lang="ru-RU" sz="1100" dirty="0" smtClean="0"/>
          </a:p>
        </p:txBody>
      </p:sp>
    </p:spTree>
    <p:extLst>
      <p:ext uri="{BB962C8B-B14F-4D97-AF65-F5344CB8AC3E}">
        <p14:creationId xmlns:p14="http://schemas.microsoft.com/office/powerpoint/2010/main" val="568814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3012" y="466165"/>
            <a:ext cx="9386048" cy="708211"/>
          </a:xfrm>
        </p:spPr>
        <p:txBody>
          <a:bodyPr/>
          <a:lstStyle/>
          <a:p>
            <a:r>
              <a:rPr lang="ru-RU" sz="1600" b="1" dirty="0">
                <a:solidFill>
                  <a:srgbClr val="000000"/>
                </a:solidFill>
                <a:latin typeface="Arial" panose="020B0604020202020204" pitchFamily="34" charset="0"/>
              </a:rPr>
              <a:t>Оценка достижений планируемых результатов ФГОС и учебно-методический комплекс «Школа России». </a:t>
            </a:r>
            <a:endParaRPr lang="ru-RU" sz="1600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744072" y="1246094"/>
            <a:ext cx="10390093" cy="4773706"/>
          </a:xfrm>
        </p:spPr>
        <p:txBody>
          <a:bodyPr>
            <a:normAutofit/>
          </a:bodyPr>
          <a:lstStyle/>
          <a:p>
            <a:pPr marL="171450" marR="0" indent="-171450" algn="just">
              <a:buFont typeface="Wingdings" panose="05000000000000000000" pitchFamily="2" charset="2"/>
              <a:buChar char="ü"/>
            </a:pPr>
            <a:r>
              <a:rPr lang="ru-RU" sz="1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Итоговая </a:t>
            </a:r>
            <a:r>
              <a:rPr lang="ru-RU" sz="1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комплексная работа – это система заданий различного уровня сложности по чтению, русскому языку, математике и окружающему миру. </a:t>
            </a:r>
          </a:p>
          <a:p>
            <a:pPr marR="0" algn="just"/>
            <a:r>
              <a:rPr lang="ru-RU" sz="1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В </a:t>
            </a:r>
            <a:r>
              <a:rPr lang="ru-RU" sz="1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комплект входят четыре варианта итоговых комплексных работ для всего класса и методические рекомендации для </a:t>
            </a:r>
            <a:r>
              <a:rPr lang="ru-RU" sz="1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учителя</a:t>
            </a:r>
            <a:r>
              <a:rPr lang="ru-RU" sz="1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400" i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marR="0" indent="-171450" algn="just">
              <a:buFont typeface="Wingdings" panose="05000000000000000000" pitchFamily="2" charset="2"/>
              <a:buChar char="ü"/>
            </a:pPr>
            <a:r>
              <a:rPr lang="ru-RU" sz="1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Итоговая оценка качества освоения обучающимися основной образовательной программы начального общего образования осуществляется образовательным учреждением. </a:t>
            </a:r>
          </a:p>
          <a:p>
            <a:pPr marL="171450" marR="0" indent="-171450" algn="just">
              <a:buFont typeface="Wingdings" panose="05000000000000000000" pitchFamily="2" charset="2"/>
              <a:buChar char="ü"/>
            </a:pPr>
            <a:r>
              <a:rPr lang="ru-RU" sz="1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Предметом итоговой оценки освоения обучающимися основной образовательной программы начального общего образования должно быть достижение предметных и </a:t>
            </a:r>
            <a:r>
              <a:rPr lang="ru-RU" sz="1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метапредметных</a:t>
            </a:r>
            <a:r>
              <a:rPr lang="ru-RU" sz="1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результатов начального общего образования, необходимых для продолжения образования. </a:t>
            </a:r>
          </a:p>
          <a:p>
            <a:pPr marL="171450" marR="0" indent="-171450" algn="just">
              <a:buFont typeface="Wingdings" panose="05000000000000000000" pitchFamily="2" charset="2"/>
              <a:buChar char="ü"/>
            </a:pPr>
            <a:r>
              <a:rPr lang="ru-RU" sz="1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результатам индивидуальных достижений обучающихся, не подлежащим итоговой оценке качества освоения основной образовательной программы начального общего образования, относятся: </a:t>
            </a:r>
          </a:p>
          <a:p>
            <a:pPr marR="0" algn="just"/>
            <a:r>
              <a:rPr lang="ru-RU" sz="1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ценностные ориентации обучающегося; </a:t>
            </a:r>
          </a:p>
          <a:p>
            <a:pPr marR="0" algn="just"/>
            <a:r>
              <a:rPr lang="ru-RU" sz="1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индивидуальные личностные характеристики, в том числе патриотизм, толерантность, гуманизм и др. </a:t>
            </a:r>
          </a:p>
          <a:p>
            <a:pPr marL="171450" marR="0" indent="-171450" algn="just">
              <a:buFont typeface="Wingdings" panose="05000000000000000000" pitchFamily="2" charset="2"/>
              <a:buChar char="ü"/>
            </a:pPr>
            <a:r>
              <a:rPr lang="ru-RU" sz="1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Обобщенная оценка этих и других личностных результатов учебной деятельности обучающихся может осуществляться в ходе различных мониторинговых исследований, результаты которых являются основанием для принятия управленческих решений при проектировании программ развития образования федерального, регионального, муниципального уровней. </a:t>
            </a:r>
            <a:endParaRPr lang="ru-RU" sz="1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2382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79842" cy="2236694"/>
          </a:xfrm>
        </p:spPr>
        <p:txBody>
          <a:bodyPr/>
          <a:lstStyle/>
          <a:p>
            <a:pPr marR="0"/>
            <a:r>
              <a:rPr lang="ru-RU" sz="1600" b="1" i="1" dirty="0" smtClean="0">
                <a:solidFill>
                  <a:srgbClr val="000000"/>
                </a:solidFill>
              </a:rPr>
              <a:t>Позиционирование учителя, реализующего ФГОС в работе с учебно-</a:t>
            </a:r>
            <a:r>
              <a:rPr lang="ru-RU" sz="1600" b="1" i="1" dirty="0" err="1" smtClean="0">
                <a:solidFill>
                  <a:srgbClr val="000000"/>
                </a:solidFill>
              </a:rPr>
              <a:t>методическомим</a:t>
            </a:r>
            <a:r>
              <a:rPr lang="ru-RU" sz="1600" b="1" i="1" dirty="0" smtClean="0">
                <a:solidFill>
                  <a:srgbClr val="000000"/>
                </a:solidFill>
              </a:rPr>
              <a:t> комплексом «Школа России». </a:t>
            </a:r>
            <a:r>
              <a:rPr lang="ru-RU" sz="1600" i="1" dirty="0">
                <a:solidFill>
                  <a:srgbClr val="000000"/>
                </a:solidFill>
              </a:rPr>
              <a:t/>
            </a:r>
            <a:br>
              <a:rPr lang="ru-RU" sz="1600" i="1" dirty="0">
                <a:solidFill>
                  <a:srgbClr val="000000"/>
                </a:solidFill>
              </a:rPr>
            </a:br>
            <a:r>
              <a:rPr lang="ru-RU" sz="16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Проектирование урока средствами УМК «Школа России</a:t>
            </a:r>
            <a:r>
              <a:rPr lang="ru-RU" sz="16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 </a:t>
            </a:r>
            <a:br>
              <a:rPr lang="ru-RU" sz="16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Очевидно, что представленные в таблице материалы – компоненты УМК, помогают учителю решать задачи современного образования, строить урок, учитывающий:</a:t>
            </a:r>
            <a:br>
              <a:rPr lang="ru-RU" sz="16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‐ учебные возможности учащихся;</a:t>
            </a:r>
            <a:br>
              <a:rPr lang="ru-RU" sz="16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‐ индивидуальные особенности каждого ученика;</a:t>
            </a:r>
            <a:br>
              <a:rPr lang="ru-RU" sz="16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‐ участие родителей в образовательном процессе своего ребенка;</a:t>
            </a:r>
            <a:br>
              <a:rPr lang="ru-RU" sz="16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‐ профессиональные интересы и квалификацию самого учителя;</a:t>
            </a:r>
            <a:br>
              <a:rPr lang="ru-RU" sz="16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‐ материально‐техническое оснащение кабинета, школы.</a:t>
            </a:r>
            <a:r>
              <a:rPr lang="ru-RU" sz="16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646111" y="3140128"/>
            <a:ext cx="4656418" cy="3238863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896721" y="3140128"/>
            <a:ext cx="4600949" cy="3238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360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7152" y="1210234"/>
            <a:ext cx="9073682" cy="1174377"/>
          </a:xfrm>
        </p:spPr>
        <p:txBody>
          <a:bodyPr/>
          <a:lstStyle/>
          <a:p>
            <a:r>
              <a:rPr lang="ru-RU" sz="1800" b="1" i="1" dirty="0" smtClean="0">
                <a:solidFill>
                  <a:srgbClr val="000000"/>
                </a:solidFill>
              </a:rPr>
              <a:t>Портфолио </a:t>
            </a:r>
            <a:r>
              <a:rPr lang="ru-RU" sz="1800" b="1" i="1" dirty="0">
                <a:solidFill>
                  <a:srgbClr val="000000"/>
                </a:solidFill>
              </a:rPr>
              <a:t>учителя начальных классов, работающего по учебно-методическому комплексу «Школа России». </a:t>
            </a:r>
            <a:endParaRPr lang="ru-RU" sz="1800" i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977152" y="3059667"/>
            <a:ext cx="928743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Учителю, работающему по УМК «Школа России» издательство «Просвещение» предоставляет ряд возможностей для пополнения собственного портфолио. </a:t>
            </a:r>
            <a:endParaRPr lang="ru-RU" i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Ваши статьи, методические разработки уроков и внеурочных дел, а также работы ваших учеников могут быть опубликованы на страницах сайта издательства. Вы непременно получите в свое портфолио письмо, подтверждающее факт вашей публикации. 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0540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5458" y="896471"/>
            <a:ext cx="9762565" cy="1416423"/>
          </a:xfrm>
        </p:spPr>
        <p:txBody>
          <a:bodyPr/>
          <a:lstStyle/>
          <a:p>
            <a:r>
              <a:rPr lang="ru-RU" sz="1800" b="1" i="1" dirty="0">
                <a:solidFill>
                  <a:srgbClr val="000000"/>
                </a:solidFill>
              </a:rPr>
              <a:t>Методическое и психологическое сопровождение учителя, работающего по </a:t>
            </a:r>
            <a:r>
              <a:rPr lang="ru-RU" sz="2000" b="1" i="1" dirty="0">
                <a:solidFill>
                  <a:srgbClr val="000000"/>
                </a:solidFill>
              </a:rPr>
              <a:t>учебно-методическому</a:t>
            </a:r>
            <a:r>
              <a:rPr lang="ru-RU" sz="1800" b="1" i="1" dirty="0">
                <a:solidFill>
                  <a:srgbClr val="000000"/>
                </a:solidFill>
              </a:rPr>
              <a:t> комплексу «Школа России». </a:t>
            </a:r>
            <a:endParaRPr lang="ru-RU" sz="1800" i="1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645458" y="1990165"/>
            <a:ext cx="10482637" cy="2115670"/>
          </a:xfrm>
        </p:spPr>
        <p:txBody>
          <a:bodyPr>
            <a:normAutofit/>
          </a:bodyPr>
          <a:lstStyle/>
          <a:p>
            <a:r>
              <a:rPr lang="ru-RU" sz="16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Большую </a:t>
            </a:r>
            <a:r>
              <a:rPr lang="ru-RU" sz="16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роль в методическом и психологическом сопровождении учителя, работающего по учебно‐методическому комплексу «Школа России» играет сайт </a:t>
            </a:r>
            <a:r>
              <a:rPr lang="ru-RU" sz="1600" i="1" dirty="0">
                <a:solidFill>
                  <a:srgbClr val="316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www.school-russia.ru </a:t>
            </a:r>
            <a:r>
              <a:rPr lang="ru-RU" sz="16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Учитель может отправить свои вопросы и получить ответы авторов, ведущего методиста центра развития начального образования, руководителя проекта «Школа России», редакторов и других сотрудников издательства. Здесь размещены различные методические пособия и </a:t>
            </a:r>
            <a:r>
              <a:rPr lang="ru-RU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материалы</a:t>
            </a:r>
            <a:r>
              <a:rPr lang="ru-RU" sz="16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УМК, презентации, статьи, иная полезная информация. </a:t>
            </a:r>
            <a:endParaRPr lang="ru-RU" sz="1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9528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7506" y="1183341"/>
            <a:ext cx="9547412" cy="1990165"/>
          </a:xfrm>
        </p:spPr>
        <p:txBody>
          <a:bodyPr/>
          <a:lstStyle/>
          <a:p>
            <a:pPr algn="ctr"/>
            <a:r>
              <a:rPr lang="ru-RU" sz="1200" dirty="0">
                <a:solidFill>
                  <a:srgbClr val="000000"/>
                </a:solidFill>
                <a:latin typeface="Calibri" panose="020F0502020204030204" pitchFamily="34" charset="0"/>
              </a:rPr>
              <a:t/>
            </a:r>
            <a:br>
              <a:rPr lang="ru-RU" sz="120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ru-RU" sz="20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ru-RU" sz="2000" b="1" i="1" dirty="0">
                <a:solidFill>
                  <a:srgbClr val="000000"/>
                </a:solidFill>
                <a:latin typeface="+mn-lt"/>
              </a:rPr>
              <a:t>Начальная школа — важнейший этап в процессе общего образования школьника. </a:t>
            </a:r>
            <a:r>
              <a:rPr lang="ru-RU" sz="2000" b="1" i="1" dirty="0" smtClean="0">
                <a:solidFill>
                  <a:srgbClr val="000000"/>
                </a:solidFill>
                <a:latin typeface="+mn-lt"/>
              </a:rPr>
              <a:t/>
            </a:r>
            <a:br>
              <a:rPr lang="ru-RU" sz="2000" b="1" i="1" dirty="0" smtClean="0">
                <a:solidFill>
                  <a:srgbClr val="000000"/>
                </a:solidFill>
                <a:latin typeface="+mn-lt"/>
              </a:rPr>
            </a:br>
            <a:r>
              <a:rPr lang="ru-RU" sz="2000" b="1" i="1" dirty="0" smtClean="0">
                <a:solidFill>
                  <a:srgbClr val="000000"/>
                </a:solidFill>
                <a:latin typeface="+mn-lt"/>
              </a:rPr>
              <a:t>За </a:t>
            </a:r>
            <a:r>
              <a:rPr lang="ru-RU" sz="2000" b="1" i="1" dirty="0">
                <a:solidFill>
                  <a:srgbClr val="000000"/>
                </a:solidFill>
                <a:latin typeface="+mn-lt"/>
              </a:rPr>
              <a:t>четыре года ему надо не только освоить программный материал предметных дисциплин, но и научиться учиться – стать «профессиональным учеником». </a:t>
            </a:r>
            <a:endParaRPr lang="ru-RU" sz="2000" b="1" i="1" dirty="0">
              <a:latin typeface="+mn-lt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87506" y="3236259"/>
            <a:ext cx="9421905" cy="2401522"/>
          </a:xfrm>
        </p:spPr>
        <p:txBody>
          <a:bodyPr>
            <a:normAutofit lnSpcReduction="10000"/>
          </a:bodyPr>
          <a:lstStyle/>
          <a:p>
            <a:endParaRPr lang="ru-RU" sz="105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R="0" algn="ctr"/>
            <a:r>
              <a:rPr lang="ru-RU" sz="11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Ответственность учителя начальных классов всегда была исключительной, но в условиях введения федерального государственного образовательного стандарта начального общего образования ответственность существенно возрастает. В этой связи чрезвычайно важным и актуальным является качественное методическое сопровождение образовательного процесса в начальной школе, обеспечивающее «ведение постоянной методической поддержки педагога, получение оперативных консультаций по вопросам реализации основной образовательной программы начального общего образования, использование инновационного опыта других образовательных </a:t>
            </a:r>
            <a:r>
              <a:rPr lang="ru-RU" sz="16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учреждений».</a:t>
            </a:r>
            <a:endParaRPr lang="ru-RU" sz="1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0726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3035" y="923364"/>
            <a:ext cx="9637059" cy="929883"/>
          </a:xfrm>
        </p:spPr>
        <p:txBody>
          <a:bodyPr/>
          <a:lstStyle/>
          <a:p>
            <a:pPr algn="ctr"/>
            <a:r>
              <a:rPr lang="ru-RU" sz="2000" b="1" i="1" dirty="0" smtClean="0">
                <a:solidFill>
                  <a:srgbClr val="000000"/>
                </a:solidFill>
              </a:rPr>
              <a:t>Неоценимую </a:t>
            </a:r>
            <a:r>
              <a:rPr lang="ru-RU" sz="2000" b="1" i="1" dirty="0">
                <a:solidFill>
                  <a:srgbClr val="000000"/>
                </a:solidFill>
              </a:rPr>
              <a:t>помощь педагогу в условиях введения ФГОС могут оказать пособия серии «Стандарты второго поколения». </a:t>
            </a:r>
            <a:endParaRPr lang="ru-RU" sz="2000" b="1" i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71600" y="2241176"/>
            <a:ext cx="9081247" cy="3254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178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5106" y="340659"/>
            <a:ext cx="9690847" cy="717177"/>
          </a:xfrm>
        </p:spPr>
        <p:txBody>
          <a:bodyPr/>
          <a:lstStyle/>
          <a:p>
            <a:r>
              <a:rPr lang="ru-RU" sz="1800" b="1" i="1" dirty="0">
                <a:solidFill>
                  <a:srgbClr val="000000"/>
                </a:solidFill>
              </a:rPr>
              <a:t>Краткие методические рекомендации для написания основной образовательной программы начальной школы. </a:t>
            </a:r>
            <a:endParaRPr lang="ru-RU" sz="1800" b="1" i="1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735106" y="968187"/>
            <a:ext cx="10434918" cy="5889813"/>
          </a:xfrm>
        </p:spPr>
        <p:txBody>
          <a:bodyPr>
            <a:normAutofit/>
          </a:bodyPr>
          <a:lstStyle/>
          <a:p>
            <a:pPr marR="0" algn="just"/>
            <a:r>
              <a:rPr lang="ru-RU" sz="14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школы принимает участие в разработке основной образовательной программы образовательного учреждения в той ее части, которую ему делегирует директор и администрация школы. </a:t>
            </a:r>
            <a:endParaRPr lang="ru-RU" sz="14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0" algn="just"/>
            <a:r>
              <a:rPr lang="ru-RU" sz="1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ФГОС предъявляет требования к структуре основной образовательной программы начального общего образования. Основная образовательная программа начального общего образования должна содержать следующие </a:t>
            </a:r>
            <a:r>
              <a:rPr lang="ru-RU" sz="1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разделы:</a:t>
            </a:r>
            <a:endParaRPr lang="ru-RU" sz="1400" i="1" baseline="30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ru-RU" sz="1400" i="1" baseline="30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пояснительная </a:t>
            </a:r>
            <a:r>
              <a:rPr lang="ru-RU" sz="1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записка; 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ru-RU" sz="1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планируемые </a:t>
            </a:r>
            <a:r>
              <a:rPr lang="ru-RU" sz="1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освоения обучающимися основной образовательной программы начального общего образования; 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ru-RU" sz="1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учебный </a:t>
            </a:r>
            <a:r>
              <a:rPr lang="ru-RU" sz="1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 начального общего образования; 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ru-RU" sz="1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</a:t>
            </a:r>
            <a:r>
              <a:rPr lang="ru-RU" sz="1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формирования универсальных учебных действий у обучающихся на ступени начального общего образования; 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ru-RU" sz="1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 </a:t>
            </a:r>
            <a:r>
              <a:rPr lang="ru-RU" sz="1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отдельных учебных предметов, курсов; 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ru-RU" sz="1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</a:t>
            </a:r>
            <a:r>
              <a:rPr lang="ru-RU" sz="1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духовно‐нравственного развития, воспитания обучающихся на ступени начального общего образования; 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ru-RU" sz="1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программа </a:t>
            </a:r>
            <a:r>
              <a:rPr lang="ru-RU" sz="1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формирования культуры здорового и безопасного образа жизни; 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ru-RU" sz="1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</a:t>
            </a:r>
            <a:r>
              <a:rPr lang="ru-RU" sz="1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коррекционной </a:t>
            </a:r>
            <a:r>
              <a:rPr lang="ru-RU" sz="1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работы; 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ru-RU" sz="1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система </a:t>
            </a:r>
            <a:r>
              <a:rPr lang="ru-RU" sz="1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оценки достижения планируемых результатов освоения основной образовательной программы начального общего образования. </a:t>
            </a:r>
          </a:p>
          <a:p>
            <a:pPr marR="0" algn="just"/>
            <a:r>
              <a:rPr lang="ru-RU" sz="1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</a:t>
            </a:r>
            <a:r>
              <a:rPr lang="ru-RU" sz="1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образовательная программа начального общего образования в имеющем государственную аккредитацию образовательном учреждении разрабатывается на основе 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примерной основной образовательной программы начального общего образования. </a:t>
            </a:r>
            <a:endParaRPr lang="ru-RU" sz="14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0" algn="just"/>
            <a:r>
              <a:rPr lang="ru-RU" sz="1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соответствии со ст. 14 п.5 Закона Российской Федерации «Об образовании» настоящая Программа является основой для разработки основной образовательной программы образовательного учреждения. </a:t>
            </a:r>
            <a:endParaRPr lang="ru-RU" sz="1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1563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0282" y="394447"/>
            <a:ext cx="9717742" cy="753035"/>
          </a:xfrm>
        </p:spPr>
        <p:txBody>
          <a:bodyPr/>
          <a:lstStyle/>
          <a:p>
            <a:r>
              <a:rPr lang="ru-RU" sz="1800" b="1" i="1" dirty="0">
                <a:solidFill>
                  <a:srgbClr val="000000"/>
                </a:solidFill>
              </a:rPr>
              <a:t>Как написать рабочую </a:t>
            </a:r>
            <a:r>
              <a:rPr lang="ru-RU" sz="1800" b="1" i="1" dirty="0" smtClean="0">
                <a:solidFill>
                  <a:srgbClr val="000000"/>
                </a:solidFill>
              </a:rPr>
              <a:t>программу </a:t>
            </a:r>
            <a:r>
              <a:rPr lang="ru-RU" sz="1800" b="1" i="1" dirty="0">
                <a:solidFill>
                  <a:srgbClr val="000000"/>
                </a:solidFill>
              </a:rPr>
              <a:t>учителя. </a:t>
            </a:r>
            <a:r>
              <a:rPr lang="ru-RU" sz="1800" b="1" i="1" dirty="0" smtClean="0">
                <a:solidFill>
                  <a:srgbClr val="000000"/>
                </a:solidFill>
              </a:rPr>
              <a:t/>
            </a:r>
            <a:br>
              <a:rPr lang="ru-RU" sz="1800" b="1" i="1" dirty="0" smtClean="0">
                <a:solidFill>
                  <a:srgbClr val="000000"/>
                </a:solidFill>
              </a:rPr>
            </a:br>
            <a:r>
              <a:rPr lang="ru-RU" sz="1400" i="1" dirty="0">
                <a:solidFill>
                  <a:srgbClr val="000000"/>
                </a:solidFill>
              </a:rPr>
              <a:t>ФГОС начального общего образования в требованиях к разделам основной образовательной программы начального общего образования (раздел III. П. 19) определяет структуру программы отдельных учебных предметов, курсов. </a:t>
            </a:r>
            <a:endParaRPr lang="ru-RU" sz="1400" b="1" i="1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690282" y="1434352"/>
            <a:ext cx="10443883" cy="5029201"/>
          </a:xfrm>
        </p:spPr>
        <p:txBody>
          <a:bodyPr>
            <a:normAutofit/>
          </a:bodyPr>
          <a:lstStyle/>
          <a:p>
            <a:pPr marR="0" algn="just"/>
            <a:r>
              <a:rPr lang="ru-RU" sz="16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Программы </a:t>
            </a:r>
            <a:r>
              <a:rPr lang="ru-RU" sz="16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отдельных учебных предметов, курсов должны содержать: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6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пояснительную </a:t>
            </a:r>
            <a:r>
              <a:rPr lang="ru-RU" sz="16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записку, в которой конкретизируются общие цели начального общего образования с учетом специфики учебного предмета, курса;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6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общую </a:t>
            </a:r>
            <a:r>
              <a:rPr lang="ru-RU" sz="16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характеристику учебного предмета, курса;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6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описание </a:t>
            </a:r>
            <a:r>
              <a:rPr lang="ru-RU" sz="16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места учебного предмета, курса в учебном плане;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6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описание </a:t>
            </a:r>
            <a:r>
              <a:rPr lang="ru-RU" sz="16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ценностных ориентиров содержания учебного предмета;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6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личностные</a:t>
            </a:r>
            <a:r>
              <a:rPr lang="ru-RU" sz="16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метапредметные</a:t>
            </a:r>
            <a:r>
              <a:rPr lang="ru-RU" sz="16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предметные результаты освоения конкретного учебного предмета, курса;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6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 </a:t>
            </a:r>
            <a:r>
              <a:rPr lang="ru-RU" sz="16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учебного предмета, курса; </a:t>
            </a:r>
            <a:endParaRPr lang="ru-RU" sz="1600" i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6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тематическое </a:t>
            </a:r>
            <a:r>
              <a:rPr lang="ru-RU" sz="16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планирование с определением основных видов учебной деятельности обучающихся;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6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описание </a:t>
            </a:r>
            <a:r>
              <a:rPr lang="ru-RU" sz="16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материально‐технического обеспечения образователь‐</a:t>
            </a:r>
            <a:r>
              <a:rPr lang="ru-RU" sz="16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ного</a:t>
            </a:r>
            <a:r>
              <a:rPr lang="ru-RU" sz="16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процесса. </a:t>
            </a:r>
          </a:p>
          <a:p>
            <a:pPr marR="0" algn="just"/>
            <a:r>
              <a:rPr lang="ru-RU" sz="16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Рабочая </a:t>
            </a:r>
            <a:r>
              <a:rPr lang="ru-RU" sz="16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учителя должна обеспечивать достижение планируемых результатов освоения основной образовательной программы начального общего образования. </a:t>
            </a:r>
            <a:endParaRPr lang="ru-RU" sz="16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61697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4753" y="681318"/>
            <a:ext cx="9601199" cy="493058"/>
          </a:xfrm>
        </p:spPr>
        <p:txBody>
          <a:bodyPr/>
          <a:lstStyle/>
          <a:p>
            <a:pPr algn="ctr"/>
            <a:r>
              <a:rPr lang="ru-RU" sz="2400" b="1" i="1" dirty="0">
                <a:solidFill>
                  <a:srgbClr val="000000"/>
                </a:solidFill>
              </a:rPr>
              <a:t>Заключение. </a:t>
            </a:r>
            <a:endParaRPr lang="ru-RU" sz="2400" b="1" i="1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824753" y="1174376"/>
            <a:ext cx="10291481" cy="5047130"/>
          </a:xfrm>
        </p:spPr>
        <p:txBody>
          <a:bodyPr>
            <a:noAutofit/>
          </a:bodyPr>
          <a:lstStyle/>
          <a:p>
            <a:pPr marR="0" algn="just"/>
            <a:r>
              <a:rPr lang="ru-RU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Созданный в 2001 году, получивший самое широкое признание в школах России, комплект успешно развивается и совершенствуется в соответствии с запросами времени. В настоящее время издательство готовит на экспертизу учебники УМК «Школа России» на соответствие ФГОС начального общего образования. Они не перерабатываются существенно, но в них вносятся дополнения и изменения в дидактический и методический аппарат, в аппарат ориентировки, в справочный аппарат, соответственно, будут внесены необходимые изменения и в пособия для учителя, чтобы помочь ему в сложный переходный период и сделать его работу наиболее эффективной. Однако уже сейчас можно отметить, что в основу построения УМК «Школа России» заложены положения, которые соответствуют педагогической парадигме нового стандарта: 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ru-RU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становление </a:t>
            </a:r>
            <a:r>
              <a:rPr lang="ru-RU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гражданской позиции младших школьников, формирование любви и уважения к Отечеству, своему народу; 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ru-RU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достижение </a:t>
            </a:r>
            <a:r>
              <a:rPr lang="ru-RU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планируемых результатов: личностных, </a:t>
            </a:r>
            <a:r>
              <a:rPr lang="ru-RU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метапредметных</a:t>
            </a:r>
            <a:r>
              <a:rPr lang="ru-RU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предметных; 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ru-RU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</a:t>
            </a:r>
            <a:r>
              <a:rPr lang="ru-RU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универсальных учебных действий и развитие умение учиться; 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ru-RU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поддержка </a:t>
            </a:r>
            <a:r>
              <a:rPr lang="ru-RU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совместной деятельности школы и семьи; 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ru-RU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полнота </a:t>
            </a:r>
            <a:r>
              <a:rPr lang="ru-RU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информационно‐образовательной среды, формирующей у ребёнка целостную современную картину мира. </a:t>
            </a:r>
          </a:p>
        </p:txBody>
      </p:sp>
    </p:spTree>
    <p:extLst>
      <p:ext uri="{BB962C8B-B14F-4D97-AF65-F5344CB8AC3E}">
        <p14:creationId xmlns:p14="http://schemas.microsoft.com/office/powerpoint/2010/main" val="753753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6117" y="1936376"/>
            <a:ext cx="9412941" cy="2707342"/>
          </a:xfrm>
        </p:spPr>
        <p:txBody>
          <a:bodyPr/>
          <a:lstStyle/>
          <a:p>
            <a:pPr algn="ctr"/>
            <a:r>
              <a:rPr lang="ru-RU" sz="1200" dirty="0">
                <a:solidFill>
                  <a:srgbClr val="000000"/>
                </a:solidFill>
                <a:latin typeface="Calibri" panose="020F0502020204030204" pitchFamily="34" charset="0"/>
              </a:rPr>
              <a:t/>
            </a:r>
            <a:br>
              <a:rPr lang="ru-RU" sz="120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ru-RU" sz="4000" b="1" i="1" dirty="0">
                <a:solidFill>
                  <a:srgbClr val="000000"/>
                </a:solidFill>
              </a:rPr>
              <a:t>Искренне </a:t>
            </a:r>
            <a:r>
              <a:rPr lang="ru-RU" sz="4000" b="1" i="1" dirty="0" smtClean="0">
                <a:solidFill>
                  <a:srgbClr val="000000"/>
                </a:solidFill>
              </a:rPr>
              <a:t>желаю </a:t>
            </a:r>
            <a:r>
              <a:rPr lang="ru-RU" sz="4000" b="1" i="1" dirty="0">
                <a:solidFill>
                  <a:srgbClr val="000000"/>
                </a:solidFill>
              </a:rPr>
              <a:t>вам интересной и результативной работы с учебно</a:t>
            </a:r>
            <a:r>
              <a:rPr lang="ru-RU" sz="4000" b="1" i="1" dirty="0" smtClean="0">
                <a:solidFill>
                  <a:srgbClr val="000000"/>
                </a:solidFill>
              </a:rPr>
              <a:t>‐ методическим </a:t>
            </a:r>
            <a:r>
              <a:rPr lang="ru-RU" sz="4000" b="1" i="1" dirty="0">
                <a:solidFill>
                  <a:srgbClr val="000000"/>
                </a:solidFill>
              </a:rPr>
              <a:t>комплексом «Школа России»! </a:t>
            </a:r>
            <a:r>
              <a:rPr lang="ru-RU" sz="4000" dirty="0">
                <a:solidFill>
                  <a:srgbClr val="000000"/>
                </a:solidFill>
                <a:latin typeface="Calibri" panose="020F0502020204030204" pitchFamily="34" charset="0"/>
              </a:rPr>
              <a:t/>
            </a:r>
            <a:br>
              <a:rPr lang="ru-RU" sz="400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1122757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1800" b="1" i="1" dirty="0">
                <a:solidFill>
                  <a:srgbClr val="000000"/>
                </a:solidFill>
              </a:rPr>
              <a:t>Основные положения учебно-методического комплекса «Школа России» в свете требований ФГОС. </a:t>
            </a:r>
            <a:endParaRPr lang="ru-RU" sz="1800" i="1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sz="16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государственный образовательный стандарт начального общего образования (ФГОС) предъявляет новые требования к результатам освоения основной образовательной программы начального общего образования. Достижение новых результатов образования в значительной степени достигаются благодаря эффективному УМК. Таким учебно‐методическим комплексом издательства «Просвещение» является «Школа России». </a:t>
            </a:r>
            <a:endParaRPr lang="ru-RU" sz="1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sz="1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Информационно‐образовательная среда УМК «Школа России» представлена не только учебниками, рабочими и творческими тетрадями, словарями, дидактическими материалами, книгами для чтения, </a:t>
            </a:r>
            <a:r>
              <a:rPr lang="ru-RU" sz="1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методическими </a:t>
            </a:r>
            <a:r>
              <a:rPr lang="ru-RU" sz="1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другими пособиями 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всем предметным областям учебного плана ФГОС </a:t>
            </a:r>
            <a:r>
              <a:rPr lang="ru-RU" sz="1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(см. ФГОС раздел III, п.19.3.), но и высококачественными комплектами демонстрационных таблиц к предметным линиям УМК, современными электронными пособиями, интернет поддержкой. В связи с этим в УМК «Школа России» разработана специальная система навигации, позволяющая ученику ориентироваться как внутри УМК, так и выходить за рамки комплекса в поисках других источников информации. Все компоненты комплекса интегрированы в единую методическую систему, 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помогающую учителю решать задачи современного образования. </a:t>
            </a:r>
            <a:endParaRPr lang="ru-RU" sz="1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0169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3907" y="340659"/>
            <a:ext cx="5092906" cy="600635"/>
          </a:xfrm>
        </p:spPr>
        <p:txBody>
          <a:bodyPr>
            <a:normAutofit/>
          </a:bodyPr>
          <a:lstStyle/>
          <a:p>
            <a:pPr algn="ctr"/>
            <a:r>
              <a:rPr lang="ru-RU" sz="2000" b="1" i="1" dirty="0">
                <a:solidFill>
                  <a:srgbClr val="000000"/>
                </a:solidFill>
              </a:rPr>
              <a:t>УМК «Школа России»</a:t>
            </a:r>
            <a:endParaRPr lang="ru-RU" sz="2000" b="1" i="1" dirty="0"/>
          </a:p>
        </p:txBody>
      </p:sp>
      <p:pic>
        <p:nvPicPr>
          <p:cNvPr id="6" name="Рисунок 5"/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" t="494" r="6115" b="5547"/>
          <a:stretch/>
        </p:blipFill>
        <p:spPr>
          <a:xfrm>
            <a:off x="7055223" y="1416425"/>
            <a:ext cx="4410636" cy="4294094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79929" y="1416425"/>
            <a:ext cx="6069105" cy="3612776"/>
          </a:xfrm>
        </p:spPr>
        <p:txBody>
          <a:bodyPr>
            <a:normAutofit/>
          </a:bodyPr>
          <a:lstStyle/>
          <a:p>
            <a:pPr marR="0" algn="just"/>
            <a:r>
              <a:rPr lang="ru-RU" sz="1600" i="1" dirty="0">
                <a:solidFill>
                  <a:srgbClr val="000000"/>
                </a:solidFill>
                <a:latin typeface="Calibri" panose="020F0502020204030204" pitchFamily="34" charset="0"/>
              </a:rPr>
              <a:t>Для авторского коллектива УМК «Школа России», в составе </a:t>
            </a:r>
            <a:r>
              <a:rPr lang="ru-RU" sz="1600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учёных</a:t>
            </a:r>
            <a:r>
              <a:rPr lang="ru-RU" sz="1600" i="1" dirty="0">
                <a:solidFill>
                  <a:srgbClr val="000000"/>
                </a:solidFill>
                <a:latin typeface="Calibri" panose="020F0502020204030204" pitchFamily="34" charset="0"/>
              </a:rPr>
              <a:t>, чьи имена известны всем, кто работает в системе начального образования: В.Г. Горецкого, М.И. Моро, А.А. Плешакова, Л.Ф. Климановой, В.П. </a:t>
            </a:r>
            <a:r>
              <a:rPr lang="ru-RU" sz="1600" i="1" dirty="0" err="1">
                <a:solidFill>
                  <a:srgbClr val="000000"/>
                </a:solidFill>
                <a:latin typeface="Calibri" panose="020F0502020204030204" pitchFamily="34" charset="0"/>
              </a:rPr>
              <a:t>Канакиной</a:t>
            </a:r>
            <a:r>
              <a:rPr lang="ru-RU" sz="1600" i="1" dirty="0">
                <a:solidFill>
                  <a:srgbClr val="000000"/>
                </a:solidFill>
                <a:latin typeface="Calibri" panose="020F0502020204030204" pitchFamily="34" charset="0"/>
              </a:rPr>
              <a:t>, </a:t>
            </a:r>
            <a:r>
              <a:rPr lang="ru-RU" sz="1600" i="1" dirty="0" err="1">
                <a:solidFill>
                  <a:srgbClr val="000000"/>
                </a:solidFill>
                <a:latin typeface="Calibri" panose="020F0502020204030204" pitchFamily="34" charset="0"/>
              </a:rPr>
              <a:t>Л.М.Зелениной</a:t>
            </a:r>
            <a:r>
              <a:rPr lang="ru-RU" sz="1600" i="1" dirty="0">
                <a:solidFill>
                  <a:srgbClr val="000000"/>
                </a:solidFill>
                <a:latin typeface="Calibri" panose="020F0502020204030204" pitchFamily="34" charset="0"/>
              </a:rPr>
              <a:t>, Л.А. Виноградской и др. всегда было и есть приоритетным вектором развития УМК – его </a:t>
            </a:r>
            <a:r>
              <a:rPr lang="ru-RU" sz="1600" b="1" i="1" dirty="0">
                <a:solidFill>
                  <a:srgbClr val="000000"/>
                </a:solidFill>
                <a:latin typeface="Calibri" panose="020F0502020204030204" pitchFamily="34" charset="0"/>
              </a:rPr>
              <a:t>соответствие запросам текущего времени в сочетании с сохранением лучших традиций </a:t>
            </a:r>
            <a:r>
              <a:rPr lang="ru-RU" sz="1600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ru-RU" sz="16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российского </a:t>
            </a:r>
            <a:r>
              <a:rPr lang="ru-RU" sz="1600" b="1" i="1" dirty="0">
                <a:solidFill>
                  <a:srgbClr val="000000"/>
                </a:solidFill>
                <a:latin typeface="Calibri" panose="020F0502020204030204" pitchFamily="34" charset="0"/>
              </a:rPr>
              <a:t>образования, что соответствует важнейшей идеологической составляющей ФГОС. </a:t>
            </a:r>
            <a:endParaRPr lang="ru-RU" sz="1600" i="1" dirty="0"/>
          </a:p>
        </p:txBody>
      </p:sp>
    </p:spTree>
    <p:extLst>
      <p:ext uri="{BB962C8B-B14F-4D97-AF65-F5344CB8AC3E}">
        <p14:creationId xmlns:p14="http://schemas.microsoft.com/office/powerpoint/2010/main" val="888898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39907" y="1465729"/>
            <a:ext cx="9395012" cy="515471"/>
          </a:xfrm>
        </p:spPr>
        <p:txBody>
          <a:bodyPr/>
          <a:lstStyle/>
          <a:p>
            <a:pPr algn="ctr"/>
            <a:r>
              <a:rPr lang="ru-RU" sz="2000" b="1" i="1" dirty="0">
                <a:solidFill>
                  <a:srgbClr val="000000"/>
                </a:solidFill>
              </a:rPr>
              <a:t>УУД</a:t>
            </a:r>
            <a:endParaRPr lang="ru-RU" sz="2000" i="1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1154954" y="1981200"/>
            <a:ext cx="9208246" cy="2832847"/>
          </a:xfrm>
        </p:spPr>
        <p:txBody>
          <a:bodyPr>
            <a:normAutofit/>
          </a:bodyPr>
          <a:lstStyle/>
          <a:p>
            <a:r>
              <a:rPr lang="ru-RU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Существенной особенностью всего УМК «Школа России» является направленность на овладение младшими школьниками приёмов сравнения, анализа, классификации, обобщения и т.д., т.е. на формирование у учащихся 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универсальных учебных действий (УУД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основы умения учиться, на включение детей в учебную деятельность при изучении всех школьных предметов. </a:t>
            </a:r>
            <a:r>
              <a:rPr lang="ru-RU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это принципиально важные аспекты образования в начальной школе, зафиксированные в ФГОС начального общего образования. 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2440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1646" y="636494"/>
            <a:ext cx="9565342" cy="528918"/>
          </a:xfrm>
        </p:spPr>
        <p:txBody>
          <a:bodyPr/>
          <a:lstStyle/>
          <a:p>
            <a:pPr algn="ctr"/>
            <a:r>
              <a:rPr lang="ru-RU" sz="1800" b="1" i="1" dirty="0" smtClean="0">
                <a:solidFill>
                  <a:srgbClr val="000000"/>
                </a:solidFill>
              </a:rPr>
              <a:t>Результат </a:t>
            </a:r>
            <a:r>
              <a:rPr lang="ru-RU" sz="1800" b="1" i="1" dirty="0">
                <a:solidFill>
                  <a:srgbClr val="000000"/>
                </a:solidFill>
              </a:rPr>
              <a:t>обучения младших школьников по УМК «Школа России» </a:t>
            </a:r>
            <a:endParaRPr lang="ru-RU" sz="1800" i="1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851647" y="1299882"/>
            <a:ext cx="9565341" cy="4840942"/>
          </a:xfrm>
        </p:spPr>
        <p:txBody>
          <a:bodyPr>
            <a:normAutofit/>
          </a:bodyPr>
          <a:lstStyle/>
          <a:p>
            <a:endParaRPr lang="ru-RU" sz="105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16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приоритет понимания над воспроизведением текста, </a:t>
            </a:r>
          </a:p>
          <a:p>
            <a:endParaRPr lang="ru-RU" sz="16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16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причинно‐следственный</a:t>
            </a:r>
            <a:r>
              <a:rPr lang="ru-RU" sz="16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аналитический подход в работе с текстом; </a:t>
            </a:r>
          </a:p>
          <a:p>
            <a:endParaRPr lang="ru-RU" sz="16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16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акцент на собственном аргументированном суждении; </a:t>
            </a:r>
          </a:p>
          <a:p>
            <a:endParaRPr lang="ru-RU" sz="16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16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неформальный, занимательный характер вопросов; </a:t>
            </a:r>
          </a:p>
          <a:p>
            <a:endParaRPr lang="ru-RU" sz="16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16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полноту средств, формирующих сложные умения; </a:t>
            </a:r>
          </a:p>
          <a:p>
            <a:endParaRPr lang="ru-RU" sz="16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16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практическое совпадение авторских акцентов с проверяемыми PIRLS умениями. </a:t>
            </a:r>
          </a:p>
          <a:p>
            <a:endParaRPr lang="ru-RU" sz="1100" dirty="0"/>
          </a:p>
        </p:txBody>
      </p:sp>
    </p:spTree>
    <p:extLst>
      <p:ext uri="{BB962C8B-B14F-4D97-AF65-F5344CB8AC3E}">
        <p14:creationId xmlns:p14="http://schemas.microsoft.com/office/powerpoint/2010/main" val="4028396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788" y="1147481"/>
            <a:ext cx="9592236" cy="618565"/>
          </a:xfrm>
        </p:spPr>
        <p:txBody>
          <a:bodyPr/>
          <a:lstStyle/>
          <a:p>
            <a:pPr algn="ctr"/>
            <a:r>
              <a:rPr lang="ru-RU" sz="2000" b="1" i="1" dirty="0">
                <a:solidFill>
                  <a:srgbClr val="000000"/>
                </a:solidFill>
              </a:rPr>
              <a:t>УМК «Школа России» успешно решает актуальные задачи </a:t>
            </a:r>
            <a:endParaRPr lang="ru-RU" sz="2000" i="1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815788" y="1640540"/>
            <a:ext cx="9592236" cy="3307977"/>
          </a:xfrm>
        </p:spPr>
        <p:txBody>
          <a:bodyPr>
            <a:normAutofit/>
          </a:bodyPr>
          <a:lstStyle/>
          <a:p>
            <a:pPr marR="0"/>
            <a:r>
              <a:rPr lang="ru-RU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Данные </a:t>
            </a:r>
            <a:r>
              <a:rPr lang="ru-RU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независимых экспертов российской академии образования (РАО) по результатам выполнения итоговой комплексной работы в рамках экспериментальной апробации ФГОС, проведенной в 14 регионах России в 2009 г. показали, что самую высокую подготовку по предметам «Математика» и «Окружающий мир» продемонстрировали первоклассники, </a:t>
            </a:r>
            <a:r>
              <a:rPr lang="ru-RU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обучавшиеся </a:t>
            </a:r>
            <a:r>
              <a:rPr lang="ru-RU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УМК «Школа России» (в сравнении со средними показателями результатов выполнения итоговых работ участниками экспериментальной апробации ФГОС) . 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7793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789" y="1165412"/>
            <a:ext cx="4563036" cy="1730188"/>
          </a:xfrm>
        </p:spPr>
        <p:txBody>
          <a:bodyPr/>
          <a:lstStyle/>
          <a:p>
            <a:r>
              <a:rPr lang="ru-RU" sz="1800" i="1" dirty="0">
                <a:solidFill>
                  <a:srgbClr val="000000"/>
                </a:solidFill>
                <a:latin typeface="+mn-lt"/>
              </a:rPr>
              <a:t>УМК «Школа России» </a:t>
            </a:r>
            <a:r>
              <a:rPr lang="ru-RU" sz="1800" i="1" dirty="0" smtClean="0">
                <a:solidFill>
                  <a:srgbClr val="000000"/>
                </a:solidFill>
                <a:latin typeface="+mn-lt"/>
              </a:rPr>
              <a:t>эффективно </a:t>
            </a:r>
            <a:r>
              <a:rPr lang="ru-RU" sz="1800" i="1" dirty="0">
                <a:solidFill>
                  <a:srgbClr val="000000"/>
                </a:solidFill>
                <a:latin typeface="+mn-lt"/>
              </a:rPr>
              <a:t>реализует подходы, заложенные в «Концепции духовно‐нравственного развития и воспитания личности гражданина России». </a:t>
            </a:r>
            <a:endParaRPr lang="ru-RU" sz="1800" i="1" dirty="0">
              <a:latin typeface="+mn-lt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1224" y="1515035"/>
            <a:ext cx="4840941" cy="3128683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15789" y="3128682"/>
            <a:ext cx="4464423" cy="2061883"/>
          </a:xfrm>
        </p:spPr>
        <p:txBody>
          <a:bodyPr>
            <a:normAutofit/>
          </a:bodyPr>
          <a:lstStyle/>
          <a:p>
            <a:r>
              <a:rPr lang="ru-RU" sz="1800" i="1" dirty="0">
                <a:solidFill>
                  <a:srgbClr val="000000"/>
                </a:solidFill>
                <a:latin typeface="+mn-lt"/>
              </a:rPr>
              <a:t>УМК «Школа России» получил самое широкое признание в школах Российской </a:t>
            </a:r>
            <a:r>
              <a:rPr lang="ru-RU" sz="1800" i="1" dirty="0" smtClean="0">
                <a:solidFill>
                  <a:srgbClr val="000000"/>
                </a:solidFill>
                <a:latin typeface="+mn-lt"/>
              </a:rPr>
              <a:t>Федерации.</a:t>
            </a:r>
            <a:endParaRPr lang="ru-RU" sz="1800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41743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497</TotalTime>
  <Words>3979</Words>
  <Application>Microsoft Office PowerPoint</Application>
  <PresentationFormat>Широкоэкранный</PresentationFormat>
  <Paragraphs>291</Paragraphs>
  <Slides>34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41" baseType="lpstr">
      <vt:lpstr>Arial</vt:lpstr>
      <vt:lpstr>Calibri</vt:lpstr>
      <vt:lpstr>Century Gothic</vt:lpstr>
      <vt:lpstr>Times New Roman</vt:lpstr>
      <vt:lpstr>Wingdings</vt:lpstr>
      <vt:lpstr>Wingdings 3</vt:lpstr>
      <vt:lpstr>Ион</vt:lpstr>
      <vt:lpstr>  ФЕДЕРАЛЬНЫЙ ГОСУДАРСТВЕННЫЙ ОБРАЗОВАТЕЛЬНЫЙ СТАНДАРТ НАЧАЛЬНОГО ОБЩЕГО ОБРАЗОВАНИЯ И ЕГО РЕАЛИЗАЦИЯ СРЕДСТВАМИ  УМК «ШКОЛА РОССИИ» </vt:lpstr>
      <vt:lpstr>  УМК «ШКОЛА РОССИИ» </vt:lpstr>
      <vt:lpstr>  Начальная школа — важнейший этап в процессе общего образования школьника.  За четыре года ему надо не только освоить программный материал предметных дисциплин, но и научиться учиться – стать «профессиональным учеником». </vt:lpstr>
      <vt:lpstr>Основные положения учебно-методического комплекса «Школа России» в свете требований ФГОС. </vt:lpstr>
      <vt:lpstr>УМК «Школа России»</vt:lpstr>
      <vt:lpstr>УУД</vt:lpstr>
      <vt:lpstr>Результат обучения младших школьников по УМК «Школа России» </vt:lpstr>
      <vt:lpstr>УМК «Школа России» успешно решает актуальные задачи </vt:lpstr>
      <vt:lpstr>УМК «Школа России» эффективно реализует подходы, заложенные в «Концепции духовно‐нравственного развития и воспитания личности гражданина России». </vt:lpstr>
      <vt:lpstr>Психолого-педагогические основы учебно-методичес-кого комплекса «Школа России» и ФГОС. </vt:lpstr>
      <vt:lpstr> </vt:lpstr>
      <vt:lpstr>Цель и задачи обучения по учебно-методическому комплексу «Школа России» в соответствии с целями и задачами ФГОС.  Разработчики УМК «Школа России» видят свою цель в том, чтобы средствами учебно‐методического комплекса обеспечить современное образование младшего школьника в соответствии с положениями ФГОС, новейшими достижениями педагогической науки и лучшими традициями отечественной школы. </vt:lpstr>
      <vt:lpstr>Ведущие задачи, способствующие реализации целевой установки УМК «Школа России»</vt:lpstr>
      <vt:lpstr>Целевая установка УМК «Школа России» и его ведущие задачи </vt:lpstr>
      <vt:lpstr>Деятельностная парадигма образования как важнейшее условие реализации ФГОС (дидактические принципы и методические подходы в работе с учебно-методическим комплексом «Школа России»). </vt:lpstr>
      <vt:lpstr>Возможности учебно-методического комплекса «Школа России» для реализации требований ФГОС. </vt:lpstr>
      <vt:lpstr>Потенциал учебно-методического комплекса «Школа России» для формирования универсальных учебных действий которые закладываются в основу всей учебно‐воспитательной системы образования школы. </vt:lpstr>
      <vt:lpstr>Предполагается, что в результате формирования личностных УУД к окончанию начальной школы у ребёнка будут сформированы: </vt:lpstr>
      <vt:lpstr>Регулятивные универсальные учебные действия. </vt:lpstr>
      <vt:lpstr>Познавательные универсальные учебные действия.      Начало обучения в школе вводит ребенка в новый незнакомый для него мир – мир науки, в котором существуют свой язык, правила и законы. Часто в процессе обучения учитель знакомит ребенка с понятиями, научными объектами, но не создает условий для осмысления закономерностей их связывающих. Осмысление текстов, заданий; умение выделять главное, сравнивать, различать и обобщать, классифицировать, моделировать, проводить элементарный анализ, синтез, интерпретацию текста и др. ‐ относится к познавательным УУД.   УМК «Школа России» обеспечивает лучшие в России результаты, отражающие цель исследований PIRLS – способность выпускников начальных классов к осмыслению письменных текстов и рефлексии на них, к использованию их содержания для достижения собственных целей. </vt:lpstr>
      <vt:lpstr>Предполагается, что результатом формирования познавательных универсальных учебных действий будут являться умения: </vt:lpstr>
      <vt:lpstr>Коммуникативные универсальные учебные действия.  Предполагается, что результатом формирования коммуникативных универсальных учебных действий будут являться умения: </vt:lpstr>
      <vt:lpstr>Возможности учебно-методического комплекса «Школа России» в осуществлении духовно-нравственного развития и воспитания учащихся. </vt:lpstr>
      <vt:lpstr>Планируемые результаты освоения учебных программ. </vt:lpstr>
      <vt:lpstr>Метапредметные результаты освоения основной образовательной программы начального общего образования должны отражать:</vt:lpstr>
      <vt:lpstr>Оценка достижений планируемых результатов ФГОС и учебно-методический комплекс «Школа России». </vt:lpstr>
      <vt:lpstr>Позиционирование учителя, реализующего ФГОС в работе с учебно-методическомим комплексом «Школа России».  Проектирование урока средствами УМК «Школа России».  Очевидно, что представленные в таблице материалы – компоненты УМК, помогают учителю решать задачи современного образования, строить урок, учитывающий: ‐ учебные возможности учащихся; ‐ индивидуальные особенности каждого ученика; ‐ участие родителей в образовательном процессе своего ребенка; ‐ профессиональные интересы и квалификацию самого учителя; ‐ материально‐техническое оснащение кабинета, школы. </vt:lpstr>
      <vt:lpstr>Портфолио учителя начальных классов, работающего по учебно-методическому комплексу «Школа России». </vt:lpstr>
      <vt:lpstr>Методическое и психологическое сопровождение учителя, работающего по учебно-методическому комплексу «Школа России». </vt:lpstr>
      <vt:lpstr>Неоценимую помощь педагогу в условиях введения ФГОС могут оказать пособия серии «Стандарты второго поколения». </vt:lpstr>
      <vt:lpstr>Краткие методические рекомендации для написания основной образовательной программы начальной школы. </vt:lpstr>
      <vt:lpstr>Как написать рабочую программу учителя.  ФГОС начального общего образования в требованиях к разделам основной образовательной программы начального общего образования (раздел III. П. 19) определяет структуру программы отдельных учебных предметов, курсов. </vt:lpstr>
      <vt:lpstr>Заключение. </vt:lpstr>
      <vt:lpstr> Искренне желаю вам интересной и результативной работы с учебно‐ методическим комплексом «Школа России»! 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ФЕДЕРАЛЬНЫЙ ГОСУДАРСТВЕННЫЙ ОБРАЗОВАТЕЛЬНЫЙ СТАНДАРТ НАЧАЛЬНОГО ОБЩЕГО ОБРАЗОВАНИЯ И ЕГО РЕАЛИЗАЦИЯ СРЕДСТВАМИ  УМК «ШКОЛА РОССИИ» </dc:title>
  <dc:creator>Magomed Magomedov</dc:creator>
  <cp:lastModifiedBy>Magomed Magomedov</cp:lastModifiedBy>
  <cp:revision>53</cp:revision>
  <dcterms:created xsi:type="dcterms:W3CDTF">2022-04-25T16:57:17Z</dcterms:created>
  <dcterms:modified xsi:type="dcterms:W3CDTF">2022-04-29T18:08:04Z</dcterms:modified>
</cp:coreProperties>
</file>