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93" r:id="rId3"/>
    <p:sldId id="349" r:id="rId4"/>
    <p:sldId id="350" r:id="rId5"/>
    <p:sldId id="370" r:id="rId6"/>
    <p:sldId id="361" r:id="rId7"/>
    <p:sldId id="373" r:id="rId8"/>
    <p:sldId id="372" r:id="rId9"/>
    <p:sldId id="374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5" r:id="rId18"/>
    <p:sldId id="383" r:id="rId19"/>
    <p:sldId id="368" r:id="rId20"/>
    <p:sldId id="369" r:id="rId21"/>
    <p:sldId id="387" r:id="rId22"/>
    <p:sldId id="386" r:id="rId23"/>
    <p:sldId id="390" r:id="rId24"/>
    <p:sldId id="391" r:id="rId25"/>
    <p:sldId id="363" r:id="rId26"/>
    <p:sldId id="39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624" autoAdjust="0"/>
  </p:normalViewPr>
  <p:slideViewPr>
    <p:cSldViewPr>
      <p:cViewPr varScale="1">
        <p:scale>
          <a:sx n="107" d="100"/>
          <a:sy n="107" d="100"/>
        </p:scale>
        <p:origin x="-1650" y="-36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5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8C992-2792-48EB-B43A-B911C0C16306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B5DE2-C4D4-4E32-A2EC-A76EA3947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34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mtClean="0"/>
              <a:t>+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B5DE2-C4D4-4E32-A2EC-A76EA3947BA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3" cstate="print"/>
          <a:srcRect b="4851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1556792"/>
            <a:ext cx="61024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«Формирование функциональной грамотности младших школьников на уроках»</a:t>
            </a:r>
          </a:p>
          <a:p>
            <a:pPr algn="r"/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674" y="-675456"/>
            <a:ext cx="9255126" cy="753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-171400"/>
            <a:ext cx="8568952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i="1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4000" b="1" i="1" dirty="0" smtClean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4000" b="1" i="1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Тема:  «Функциональная грамотность  учителя-основа развития функциональной грамотности ученика»</a:t>
            </a:r>
          </a:p>
          <a:p>
            <a:endParaRPr lang="ru-RU" sz="4000" b="1" i="1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</a:t>
            </a:r>
            <a:endParaRPr lang="ru-RU" sz="4000" b="1" i="1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4000" b="1" i="1" dirty="0" smtClean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4000" b="1" i="1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4000" b="1" i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475" y="-73025"/>
            <a:ext cx="1039495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764704"/>
            <a:ext cx="8928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C00000"/>
                </a:solidFill>
              </a:rPr>
              <a:t>Русский язык</a:t>
            </a:r>
            <a:endParaRPr lang="ru-RU" sz="7200" dirty="0">
              <a:solidFill>
                <a:srgbClr val="C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08920"/>
            <a:ext cx="3168352" cy="260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958334"/>
      </p:ext>
    </p:extLst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650" y="-73025"/>
            <a:ext cx="104013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836712"/>
            <a:ext cx="8712968" cy="533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курсе русского языка тему </a:t>
            </a: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функциональной 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грамотности можно коснуться следующими способами: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словарный диктант, диктант, работа с текстом, эссе, сочинения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Примеры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работы с текстом.  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.«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Прочитайте текст, обратив внимание на  выделенные слова. Определите, какой частью речи они являются. Дайте определение имени существительному.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Определите 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род и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число 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над выделенными словами».</a:t>
            </a:r>
            <a:endParaRPr lang="ru-RU" sz="2400" b="1" dirty="0">
              <a:ea typeface="Calibri"/>
              <a:cs typeface="Times New Roman"/>
            </a:endParaRPr>
          </a:p>
          <a:p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        Разные народы на определенных 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этапах истории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 в качестве денег использовали различные продукты. В 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Мексике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 это были какао-бобы, в Боливии и Перу расплачивались одним из видов 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перца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, на Филлипинских островах платили 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рисом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, а на Руси — 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пушниной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 и 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скотом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60276766"/>
      </p:ext>
    </p:extLst>
  </p:cSld>
  <p:clrMapOvr>
    <a:masterClrMapping/>
  </p:clrMapOvr>
  <p:transition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650" y="-73025"/>
            <a:ext cx="104013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80528" y="1052736"/>
            <a:ext cx="9433048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«В таблице представлен список пяти востребованных профессий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2018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года. По рейтингу запишите их в тетрадь, начиная с самой мало оплачиваемой. Рядом с названиями профессий указан падеж, запишите слова в нужном падеже.»</a:t>
            </a:r>
            <a:endParaRPr lang="ru-RU" sz="1400" b="1" dirty="0">
              <a:ea typeface="Calibri"/>
              <a:cs typeface="Times New Roman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44738"/>
            <a:ext cx="7416824" cy="389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9777903"/>
      </p:ext>
    </p:extLst>
  </p:cSld>
  <p:clrMapOvr>
    <a:masterClrMapping/>
  </p:clrMapOvr>
  <p:transition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475" y="-73025"/>
            <a:ext cx="1039495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692696"/>
            <a:ext cx="9145016" cy="4233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 «Запишите под диктовку пословицы.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Определи число имен существительных.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Когда кошелёк лёгок – на душе тяжело.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Нелегко деньги нажить, но легко деньги прожить.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Кто долго спит, тот денег не скопит.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4. «Напишем лексический диктант.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Ваша задача угадать слово из прочитанных строчек и записать его»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 какого автомата выдается нам зарплата?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Он финансовый факир, в банк к себе нас ждет?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Половинку от зарплаты называют как, ребята?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море коварном товаров и цен бизнес-корабль ведет?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врачу, и акробату выдают за труд?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«Составьте простое предложение, используя одно из этих слов.»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8766579"/>
      </p:ext>
    </p:extLst>
  </p:cSld>
  <p:clrMapOvr>
    <a:masterClrMapping/>
  </p:clrMapOvr>
  <p:transition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650" y="-73025"/>
            <a:ext cx="104013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548680"/>
            <a:ext cx="914501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5. «Подумайте и запишите 5 слов из мира финансов, дайте лексическое значение каждому.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Составьте простое предложение, используя  выписанные слова. В предложении над существительными укажите все постоянные признаки этой части речи».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6. Темы для сочинений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мой семейный бюджет, для чего придумали банки,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сколько счастья в деньгах.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79011488"/>
      </p:ext>
    </p:extLst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650" y="-73025"/>
            <a:ext cx="104013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1124744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Литературное чтение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2125663"/>
            <a:ext cx="316388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528051"/>
      </p:ext>
    </p:extLst>
  </p:cSld>
  <p:clrMapOvr>
    <a:masterClrMapping/>
  </p:clrMapOvr>
  <p:transition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475" y="-73025"/>
            <a:ext cx="1039495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786471"/>
            <a:ext cx="8424936" cy="5086350"/>
          </a:xfrm>
          <a:prstGeom prst="rect">
            <a:avLst/>
          </a:prstGeom>
          <a:ln w="228600" cap="sq" cmpd="thickThin">
            <a:solidFill>
              <a:srgbClr val="30ACEC">
                <a:lumMod val="60000"/>
                <a:lumOff val="40000"/>
              </a:srgb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50037217"/>
      </p:ext>
    </p:extLst>
  </p:cSld>
  <p:clrMapOvr>
    <a:masterClrMapping/>
  </p:clrMapOvr>
  <p:transition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650" y="-73025"/>
            <a:ext cx="104013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474345"/>
            <a:ext cx="9505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работать с приемом </a:t>
            </a: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"Кольца Венна"</a:t>
            </a:r>
            <a: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Выявляются два или более понятий, терминов, явлений, которые нужно сравнить.</a:t>
            </a:r>
            <a:b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на уроке литературы нужно сравнить героев произведения. </a:t>
            </a:r>
            <a:endParaRPr lang="ru-RU" b="1" dirty="0" smtClean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Слушатели рисуют кольца и заполняют графы.</a:t>
            </a:r>
            <a:b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 этапе осмысления (закрепления материала) происходит обсуждение составленных диаграмм (в парах, в группах).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25" y="3284984"/>
            <a:ext cx="412115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574" y="3150406"/>
            <a:ext cx="4176713" cy="33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3030611"/>
      </p:ext>
    </p:extLst>
  </p:cSld>
  <p:clrMapOvr>
    <a:masterClrMapping/>
  </p:clrMapOvr>
  <p:transition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650" y="-73025"/>
            <a:ext cx="104013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96552" y="-6492177"/>
            <a:ext cx="9865096" cy="359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В мировой литературе есть множество произведений, на примере которых есть возможность разобрать финансовые ситуации, научить детей мыслить. На уроке можно поработать с текстом произведения: прочитать выразительно, почитать по ролям, обсудить, отвечать на вопросы, и даже  придумать другой сюжет, который помог бы герою не совершать финансовых ошибок.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«Золотой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ключик». Буратино доверяется мошенникам и совершает финансовую ошибку.  Тема «легких» денег актуальна и сейчас.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С. Пушкин в «Сказке о попе и работнике его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Балде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 жадность попа и несоблюдение договора приводят к наказанию.  Сказка учит не только соблюдению условий со стороны работодателя, но умению постоять за себя, свой заработок.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                Во многих произведениях алчность и жадность противопоставлены доброте и честности. Финансовая неграмотность привела героев к затруднительной ситуации.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52536" y="764704"/>
            <a:ext cx="9649072" cy="4375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	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мировой литературе есть множество произведений, на примере которых есть возможность разобрать финансовые ситуации, научить детей мыслить. На уроке можно поработать с текстом произведения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lvl="0" algn="just">
              <a:lnSpc>
                <a:spcPct val="115000"/>
              </a:lnSpc>
            </a:pPr>
            <a:r>
              <a:rPr lang="ru-RU" sz="20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прочитать выразительно, почитать по ролям, обсудить, отвечать на вопросы, и даже  придумать другой сюжет, который помог бы герою не совершать финансовых ошибок.</a:t>
            </a:r>
            <a:endParaRPr lang="ru-RU" sz="14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«Золотой ключик». Буратино доверяется мошенникам и совершает финансовую ошибку.  Тема «легких» денег актуальна и сейчас.</a:t>
            </a:r>
            <a:endParaRPr lang="ru-RU" sz="14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А. С. Пушкин в «Сказке о попе и работнике его </a:t>
            </a:r>
            <a:r>
              <a:rPr lang="ru-RU" b="1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Балде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 жадность попа и несоблюдение договора приводят к наказанию.  Сказка учит не только соблюдению условий со стороны работодателя, но умению постоять за себя, свой заработок.</a:t>
            </a:r>
            <a:endParaRPr lang="ru-RU" sz="14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                      Во многих произведениях алчность и жадность противопоставлены доброте и честности. Финансовая неграмотность привела героев к затруднительной ситуации.</a:t>
            </a:r>
            <a:endParaRPr lang="ru-RU" sz="1400" b="1" i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86166307"/>
      </p:ext>
    </p:extLst>
  </p:cSld>
  <p:clrMapOvr>
    <a:masterClrMapping/>
  </p:clrMapOvr>
  <p:transition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99792" y="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Мнемотаблицы</a:t>
            </a:r>
            <a:endParaRPr lang="ru-RU" sz="32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Графический объект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548680"/>
            <a:ext cx="4000500" cy="3000375"/>
          </a:xfrm>
          <a:prstGeom prst="rect">
            <a:avLst/>
          </a:prstGeom>
        </p:spPr>
      </p:pic>
      <p:pic>
        <p:nvPicPr>
          <p:cNvPr id="7" name="Графический объект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861048"/>
            <a:ext cx="40005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Графический объект1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0032" y="932111"/>
            <a:ext cx="4038600" cy="292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60575"/>
      </p:ext>
    </p:extLst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-336550"/>
            <a:ext cx="9255126" cy="753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980728"/>
            <a:ext cx="8064896" cy="522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	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/>
              </a:rPr>
              <a:t>Изменения 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</a:rPr>
              <a:t>в мире задали новые параметры обучения и воспитания,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потребовали кардинального пересмотра целей, результатов образования, традиционных методов преподавания, систем оценки достигнутых результатов.</a:t>
            </a:r>
            <a:endParaRPr lang="ru-RU" sz="2000" dirty="0">
              <a:solidFill>
                <a:srgbClr val="000000"/>
              </a:solidFill>
            </a:endParaRPr>
          </a:p>
          <a:p>
            <a:pPr lvl="0" algn="just">
              <a:spcBef>
                <a:spcPct val="20000"/>
              </a:spcBef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  <a:latin typeface="Times New Roman"/>
              </a:rPr>
              <a:t>Какие </a:t>
            </a:r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же умения и качества необходимы человеку 21 века?</a:t>
            </a:r>
            <a:endParaRPr lang="ru-RU" sz="2000" dirty="0">
              <a:solidFill>
                <a:srgbClr val="FF0000"/>
              </a:solidFill>
            </a:endParaRPr>
          </a:p>
          <a:p>
            <a:pPr lvl="0" algn="just">
              <a:spcBef>
                <a:spcPct val="20000"/>
              </a:spcBef>
            </a:pPr>
            <a:r>
              <a:rPr lang="ru-RU" sz="2000" dirty="0">
                <a:solidFill>
                  <a:srgbClr val="333333"/>
                </a:solidFill>
                <a:latin typeface="Times New Roman"/>
              </a:rPr>
              <a:t>Человек должен быть функционально грамотным.</a:t>
            </a:r>
            <a:endParaRPr lang="ru-RU" sz="2000" dirty="0">
              <a:solidFill>
                <a:srgbClr val="000000"/>
              </a:solidFill>
            </a:endParaRPr>
          </a:p>
          <a:p>
            <a:pPr lvl="0" algn="just">
              <a:spcBef>
                <a:spcPct val="20000"/>
              </a:spcBef>
            </a:pPr>
            <a:r>
              <a:rPr lang="ru-RU" sz="2000" dirty="0" smtClean="0">
                <a:solidFill>
                  <a:srgbClr val="333333"/>
                </a:solidFill>
                <a:latin typeface="Times New Roman"/>
              </a:rPr>
              <a:t>	Функциональная </a:t>
            </a:r>
            <a:r>
              <a:rPr lang="ru-RU" sz="2000" dirty="0">
                <a:solidFill>
                  <a:srgbClr val="333333"/>
                </a:solidFill>
                <a:latin typeface="Times New Roman"/>
              </a:rPr>
              <a:t>грамотность есть определенный уровень знаний, умений и навыков, обеспечивающих нормальное функционирование личности в системе социальных отношений</a:t>
            </a:r>
            <a:r>
              <a:rPr lang="ru-RU" sz="2000" b="1" dirty="0">
                <a:solidFill>
                  <a:srgbClr val="333333"/>
                </a:solidFill>
                <a:latin typeface="Times New Roman"/>
              </a:rPr>
              <a:t>. </a:t>
            </a:r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т.е. ее смысл состоит в приближении образовательной деятельности к жизни</a:t>
            </a:r>
            <a:r>
              <a:rPr lang="ru-RU" sz="2000" dirty="0">
                <a:solidFill>
                  <a:srgbClr val="FF0000"/>
                </a:solidFill>
                <a:latin typeface="Times New Roman"/>
              </a:rPr>
              <a:t>.</a:t>
            </a:r>
            <a:r>
              <a:rPr lang="ru-RU" sz="2000" dirty="0">
                <a:solidFill>
                  <a:srgbClr val="333333"/>
                </a:solidFill>
                <a:latin typeface="Times New Roman"/>
              </a:rPr>
              <a:t> Сущность функциональной грамотности состоит в способности личности самостоятельно осуществлять учебную деятельность и применять приобретенные знания, умения и навыки для решения жизненных задач в различных сферах человеческой деятельности, общения и социальных отношений.</a:t>
            </a:r>
            <a:endParaRPr lang="ru-RU" sz="2000" dirty="0">
              <a:solidFill>
                <a:srgbClr val="0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343193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188641"/>
            <a:ext cx="523832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Заучивание стихотворения </a:t>
            </a:r>
            <a:br>
              <a:rPr lang="ru-RU" alt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П.Воронько</a:t>
            </a:r>
            <a:r>
              <a:rPr lang="ru-RU" alt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«Пирог»</a:t>
            </a:r>
            <a:r>
              <a:rPr lang="ru-RU" alt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prstClr val="black"/>
              </a:solidFill>
              <a:latin typeface="Corbe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2132856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Падал снег на порог,</a:t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Кот слепил себе пирог,</a:t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 пока лепил и пёк</a:t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Ручейком пирог утёк.</a:t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Пироги себе пеки</a:t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Не из снега – из муки.</a:t>
            </a:r>
          </a:p>
        </p:txBody>
      </p:sp>
      <p:pic>
        <p:nvPicPr>
          <p:cNvPr id="7" name="Графический объект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4049" y="1844824"/>
            <a:ext cx="3960440" cy="4392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8092505"/>
      </p:ext>
    </p:extLst>
  </p:cSld>
  <p:clrMapOvr>
    <a:masterClrMapping/>
  </p:clrMapOvr>
  <p:transition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1700808"/>
            <a:ext cx="6162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Окружающий мир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68960"/>
            <a:ext cx="316388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964885"/>
      </p:ext>
    </p:extLst>
  </p:cSld>
  <p:clrMapOvr>
    <a:masterClrMapping/>
  </p:clrMapOvr>
  <p:transition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612845"/>
            <a:ext cx="9252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При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наступлении какого природного явления актуальны такие рекомендации Национального бюро США: «Если Вы не дома и вблизи нет никакого укрытия – ложитесь ничком в любую ближайшую канаву, закройте голову руками; если Вы в машине или тракторе – не пытайтесь бежать, выскакивайте из кабины и ложитесь в канаву; стойте подальше от окон, дверей и наружных стен дома, спрячьтесь в подвал; покиньте передвижные домики и найдите более надежное укрытие. В этот момент мало что можно сделать для спасения имущества, но, соблюдая эти рекомендации, можно существенно снизить риск ранения или гибели».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861048"/>
            <a:ext cx="3335337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4144714"/>
      </p:ext>
    </p:extLst>
  </p:cSld>
  <p:clrMapOvr>
    <a:masterClrMapping/>
  </p:clrMapOvr>
  <p:transition>
    <p:circl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-121202"/>
            <a:ext cx="9252520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Как узнать?».</a:t>
            </a:r>
            <a:endParaRPr lang="ru-RU" sz="1600" dirty="0">
              <a:ea typeface="Calibri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Входящие сюда задания соответствуют первой из компетенций, относящейся к методам научного познания, то есть способам получения научных знаний. В этих заданиях ученику может быть предложено найти способы установления каких-то фактов, определения (измерения) физической величины, проверки гипотез; наметить план исследования предлагаемой проблемы.</a:t>
            </a:r>
            <a:endParaRPr lang="ru-RU" sz="1600" dirty="0">
              <a:ea typeface="Calibri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Попробуй объяснить»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соответствуют группе заданий, которые формируют умения объяснять и описывать явления, прогнозировать изменения или ход процессов (вторая из компетенций). Эти умения базируются не только на определённом объёме научных знаний, но и на способности оперировать моделями явлений, на языке которых, как правило, и даётся объяснение или описание.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7939561"/>
      </p:ext>
    </p:extLst>
  </p:cSld>
  <p:clrMapOvr>
    <a:masterClrMapping/>
  </p:clrMapOvr>
  <p:transition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24544" y="-1395398"/>
            <a:ext cx="946854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«Сделай вывод»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соответствует третьей компетенции и включает задания, которые формируют умения получать выводы на основе имеющихся данных. Эти данные могут быть представлены в виде массива чисел, рисунков, графиков, схем, диаграмм, словесного описания. Анализ этих данных, их структурирование, обобщение позволяют логическим путём прийти к выводам, состоящим в обнаружении каких-то закономерностей, тенденций, к оценкам и так далее. Эти умения не совпадают, как может показаться, с умениями объяснять явления, поскольку в большей степени опираются на формальные, логические действия, тогда как объяснение (включая «генерирование» модели) — это в значительной степени эвристическое действие.</a:t>
            </a:r>
            <a:endParaRPr lang="ru-RU" sz="1600" dirty="0">
              <a:ea typeface="Calibri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Приведу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примерные вопросы.  </a:t>
            </a:r>
            <a:endParaRPr lang="ru-RU" sz="1600" dirty="0">
              <a:ea typeface="Calibri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Вопрос 1. Какой организм сам производит питательные вещества, используя солнечный свет? а) ящерица б) дерево в) олень г) ястреб</a:t>
            </a:r>
            <a:endParaRPr lang="ru-RU" sz="1600" dirty="0">
              <a:ea typeface="Calibri"/>
              <a:cs typeface="Times New Roman"/>
            </a:endParaRPr>
          </a:p>
          <a:p>
            <a:pPr indent="45085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Вопрос 2. Запиши одно различие между Солнцем и Луной.</a:t>
            </a:r>
            <a:endParaRPr lang="ru-RU" sz="1600" dirty="0">
              <a:ea typeface="Calibri"/>
              <a:cs typeface="Times New Roman"/>
            </a:endParaRPr>
          </a:p>
          <a:p>
            <a:pPr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Вопрос 3. Какие из следующих тел могут заржаветь? а) деревянные опилки б)пластмассовые трубочки для питья в) железные гвозди г) стеклянные бусинки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1765426"/>
      </p:ext>
    </p:extLst>
  </p:cSld>
  <p:clrMapOvr>
    <a:masterClrMapping/>
  </p:clrMapOvr>
  <p:transition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319876" y="2967335"/>
            <a:ext cx="63565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4000" b="1" cap="none" spc="50" dirty="0" smtClean="0">
                <a:ln w="1143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4000" b="1" cap="none" spc="50" dirty="0">
              <a:ln w="11430"/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CROWN\Desktop\0-02-05-b9021fd792e1fcbe9fb3b1292f26f227eb166ff3610ec12766f5855f5347b80d_319e81421c26f9b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5" y="327719"/>
            <a:ext cx="4883387" cy="583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ROWN\Desktop\0-02-05-b6e503e495e6ca1583a7115ecc1937eb14ca1d2bc77b2b030896c95ba1f9cf87_9b7d44a5ac5615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852" y="836712"/>
            <a:ext cx="4909700" cy="59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1988840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011099"/>
      </p:ext>
    </p:extLst>
  </p:cSld>
  <p:clrMapOvr>
    <a:masterClrMapping/>
  </p:clrMapOvr>
  <p:transition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533207" y="3617817"/>
          <a:ext cx="6077585" cy="490728"/>
        </p:xfrm>
        <a:graphic>
          <a:graphicData uri="http://schemas.openxmlformats.org/drawingml/2006/table">
            <a:tbl>
              <a:tblPr/>
              <a:tblGrid>
                <a:gridCol w="12153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53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53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53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60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050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396552" y="0"/>
            <a:ext cx="9540552" cy="6858000"/>
          </a:xfrm>
          <a:prstGeom prst="rect">
            <a:avLst/>
          </a:prstGeom>
          <a:noFill/>
        </p:spPr>
      </p:pic>
      <p:cxnSp>
        <p:nvCxnSpPr>
          <p:cNvPr id="9" name="Соединительная линия уступом 8"/>
          <p:cNvCxnSpPr/>
          <p:nvPr/>
        </p:nvCxnSpPr>
        <p:spPr>
          <a:xfrm>
            <a:off x="179512" y="836712"/>
            <a:ext cx="914400" cy="9144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2210965"/>
            <a:ext cx="73803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3212976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1588"/>
            <a:ext cx="9070975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4" descr="https://ds05.infourok.ru/uploads/ex/0e94/00025883-7461d6ae/img7.jpg"/>
          <p:cNvPicPr>
            <a:picLocks noChangeAspect="1" noChangeArrowheads="1"/>
          </p:cNvPicPr>
          <p:nvPr/>
        </p:nvPicPr>
        <p:blipFill>
          <a:blip r:embed="rId4"/>
          <a:srcRect l="-399"/>
          <a:stretch>
            <a:fillRect/>
          </a:stretch>
        </p:blipFill>
        <p:spPr bwMode="auto">
          <a:xfrm>
            <a:off x="-684584" y="0"/>
            <a:ext cx="9828584" cy="6858001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332657"/>
            <a:ext cx="7913687" cy="233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533207" y="3617817"/>
          <a:ext cx="6077585" cy="490728"/>
        </p:xfrm>
        <a:graphic>
          <a:graphicData uri="http://schemas.openxmlformats.org/drawingml/2006/table">
            <a:tbl>
              <a:tblPr/>
              <a:tblGrid>
                <a:gridCol w="12153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53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53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53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60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D0D0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solidFill>
                          <a:srgbClr val="0D0D0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050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396552" y="0"/>
            <a:ext cx="9540552" cy="6858000"/>
          </a:xfrm>
          <a:prstGeom prst="rect">
            <a:avLst/>
          </a:prstGeom>
          <a:noFill/>
        </p:spPr>
      </p:pic>
      <p:cxnSp>
        <p:nvCxnSpPr>
          <p:cNvPr id="9" name="Соединительная линия уступом 8"/>
          <p:cNvCxnSpPr/>
          <p:nvPr/>
        </p:nvCxnSpPr>
        <p:spPr>
          <a:xfrm>
            <a:off x="179512" y="836712"/>
            <a:ext cx="914400" cy="9144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1549246"/>
            <a:ext cx="738031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3212976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\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404664"/>
            <a:ext cx="6462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95405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697051"/>
            <a:ext cx="8424936" cy="4635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Функционально грамотная личность</a:t>
            </a:r>
          </a:p>
          <a:p>
            <a:pPr marL="342900" lvl="0" indent="-342900" algn="just">
              <a:spcBef>
                <a:spcPct val="20000"/>
              </a:spcBef>
            </a:pPr>
            <a:r>
              <a:rPr lang="ru-RU" sz="3600" b="1" i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«</a:t>
            </a:r>
            <a:r>
              <a:rPr lang="ru-RU" sz="3600" b="1" i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Личность, которая способна использовать приобретаемые в течение жизни знания, умения и навыки для решения максимально широкого круга жизненных задач в различных сферах деятельности, общения.</a:t>
            </a:r>
            <a:endParaRPr lang="ru-RU" sz="3600" dirty="0"/>
          </a:p>
        </p:txBody>
      </p:sp>
    </p:spTree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23556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548680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C00000"/>
                </a:solidFill>
              </a:rPr>
              <a:t>Математика</a:t>
            </a:r>
            <a:endParaRPr lang="ru-RU" sz="9600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4" y="2824163"/>
            <a:ext cx="3927301" cy="377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180781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941168"/>
            <a:ext cx="2339752" cy="191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Овал 17"/>
          <p:cNvSpPr/>
          <p:nvPr/>
        </p:nvSpPr>
        <p:spPr>
          <a:xfrm>
            <a:off x="4572000" y="4005064"/>
            <a:ext cx="576064" cy="5040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059832" y="3140968"/>
            <a:ext cx="576064" cy="5040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355976" y="2636912"/>
            <a:ext cx="576064" cy="5760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572000" y="1412776"/>
            <a:ext cx="576064" cy="5040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084168" y="1052736"/>
            <a:ext cx="576064" cy="5040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300192" y="3068960"/>
            <a:ext cx="576064" cy="5040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100392" y="3068960"/>
            <a:ext cx="576064" cy="5040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5301208"/>
            <a:ext cx="5076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Дерево – функционально грамотная личность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Вода – педагогические технологии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Яблочки – ключевые компетенции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Лейка – учитель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8640"/>
            <a:ext cx="9468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обед из трёх блюд (первое, второе и напиток), который может купить Настя. В ответе укажи названия блюд и стоимость обеда. </a:t>
            </a: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в школьную столовую пообедать, у неё с собой есть 90 рублей.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Меню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373765"/>
              </p:ext>
            </p:extLst>
          </p:nvPr>
        </p:nvGraphicFramePr>
        <p:xfrm>
          <a:off x="36567" y="2496964"/>
          <a:ext cx="9396537" cy="3713928"/>
        </p:xfrm>
        <a:graphic>
          <a:graphicData uri="http://schemas.openxmlformats.org/drawingml/2006/table">
            <a:tbl>
              <a:tblPr firstRow="1" firstCol="1" bandRow="1"/>
              <a:tblGrid>
                <a:gridCol w="2416900">
                  <a:extLst>
                    <a:ext uri="{9D8B030D-6E8A-4147-A177-3AD203B41FA5}">
                      <a16:colId xmlns:a16="http://schemas.microsoft.com/office/drawing/2014/main" xmlns="" val="1549533840"/>
                    </a:ext>
                  </a:extLst>
                </a:gridCol>
                <a:gridCol w="4459601">
                  <a:extLst>
                    <a:ext uri="{9D8B030D-6E8A-4147-A177-3AD203B41FA5}">
                      <a16:colId xmlns:a16="http://schemas.microsoft.com/office/drawing/2014/main" xmlns="" val="883749962"/>
                    </a:ext>
                  </a:extLst>
                </a:gridCol>
                <a:gridCol w="2520036">
                  <a:extLst>
                    <a:ext uri="{9D8B030D-6E8A-4147-A177-3AD203B41FA5}">
                      <a16:colId xmlns:a16="http://schemas.microsoft.com/office/drawing/2014/main" xmlns="" val="3882006976"/>
                    </a:ext>
                  </a:extLst>
                </a:gridCol>
              </a:tblGrid>
              <a:tr h="49706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Первые блюда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Свекольник</a:t>
                      </a:r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30ACEC">
                            <a:tint val="66000"/>
                            <a:satMod val="160000"/>
                          </a:srgbClr>
                        </a:gs>
                        <a:gs pos="50000">
                          <a:srgbClr val="30ACEC">
                            <a:tint val="44500"/>
                            <a:satMod val="160000"/>
                          </a:srgbClr>
                        </a:gs>
                        <a:gs pos="100000">
                          <a:srgbClr val="30ACEC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рублей</a:t>
                      </a:r>
                      <a:endParaRPr lang="ru-RU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30ACEC">
                            <a:tint val="66000"/>
                            <a:satMod val="160000"/>
                          </a:srgbClr>
                        </a:gs>
                        <a:gs pos="50000">
                          <a:srgbClr val="30ACEC">
                            <a:tint val="44500"/>
                            <a:satMod val="160000"/>
                          </a:srgbClr>
                        </a:gs>
                        <a:gs pos="100000">
                          <a:srgbClr val="30ACEC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974667006"/>
                  </a:ext>
                </a:extLst>
              </a:tr>
              <a:tr h="497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Суп куриный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30ACEC">
                            <a:tint val="66000"/>
                            <a:satMod val="160000"/>
                          </a:srgbClr>
                        </a:gs>
                        <a:gs pos="50000">
                          <a:srgbClr val="30ACEC">
                            <a:tint val="44500"/>
                            <a:satMod val="160000"/>
                          </a:srgbClr>
                        </a:gs>
                        <a:gs pos="100000">
                          <a:srgbClr val="30ACEC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рублей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30ACEC">
                            <a:tint val="66000"/>
                            <a:satMod val="160000"/>
                          </a:srgbClr>
                        </a:gs>
                        <a:gs pos="50000">
                          <a:srgbClr val="30ACEC">
                            <a:tint val="44500"/>
                            <a:satMod val="160000"/>
                          </a:srgbClr>
                        </a:gs>
                        <a:gs pos="100000">
                          <a:srgbClr val="30ACEC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729975884"/>
                  </a:ext>
                </a:extLst>
              </a:tr>
              <a:tr h="497068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Вторые блюда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Котлета куриная с макаронами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рублей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71983671"/>
                  </a:ext>
                </a:extLst>
              </a:tr>
              <a:tr h="497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Овощное рагу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рублей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2733511"/>
                  </a:ext>
                </a:extLst>
              </a:tr>
              <a:tr h="497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Плов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рублей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2593879"/>
                  </a:ext>
                </a:extLst>
              </a:tr>
              <a:tr h="49706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Напитки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Компот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рублей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5198206"/>
                  </a:ext>
                </a:extLst>
              </a:tr>
              <a:tr h="497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Морс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рублей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ACEC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606817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3596701"/>
              </p:ext>
            </p:extLst>
          </p:nvPr>
        </p:nvGraphicFramePr>
        <p:xfrm>
          <a:off x="457200" y="1600200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17501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48680"/>
            <a:ext cx="97210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В древние времена денег не существовало и люди, жившие племенами, обменивались товарами: продуктами, животными, вещами. Например, 1 топор можно было обменять на 10 стрел, или на 2 копья, или на 2 горшка, или на 1 овцу. А 10 стрел, </a:t>
            </a:r>
            <a:r>
              <a:rPr lang="ru-RU" sz="2400" b="1" i="1" dirty="0" smtClean="0"/>
              <a:t>соответственно</a:t>
            </a:r>
            <a:r>
              <a:rPr lang="ru-RU" sz="2400" b="1" i="1" dirty="0"/>
              <a:t>, – на 1 топор, или на 2 копья, или на 2 горшка.</a:t>
            </a:r>
            <a:r>
              <a:rPr lang="ru-RU" sz="2400" dirty="0"/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Укажи </a:t>
            </a:r>
            <a:r>
              <a:rPr lang="ru-RU" sz="2400" b="1" i="1" dirty="0">
                <a:solidFill>
                  <a:srgbClr val="C00000"/>
                </a:solidFill>
              </a:rPr>
              <a:t>в таблице: </a:t>
            </a:r>
            <a:r>
              <a:rPr lang="ru-RU" sz="2400" dirty="0"/>
              <a:t>1.Сколько племя получит стрел, обменяв 2 топора? 2.Сколько оно получит копий, обменяв 3 топора? 3.Сколько получит горшков, обменяв 5 топоров? </a:t>
            </a:r>
            <a:endParaRPr lang="ru-RU" sz="2400" dirty="0" smtClean="0"/>
          </a:p>
          <a:p>
            <a:r>
              <a:rPr lang="ru-RU" sz="2400" dirty="0" smtClean="0"/>
              <a:t>4.Сколько </a:t>
            </a:r>
            <a:r>
              <a:rPr lang="ru-RU" sz="2400" dirty="0"/>
              <a:t>получит овец, обменяв 10 топоров</a:t>
            </a:r>
            <a:r>
              <a:rPr lang="ru-RU" sz="2400" dirty="0" smtClean="0"/>
              <a:t>?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5.Может ли племя на 6 стрел обменять 1 топор? Почему? 6.Какой товар и в каком количестве может обменять племя на 1 копьё? 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053322"/>
              </p:ext>
            </p:extLst>
          </p:nvPr>
        </p:nvGraphicFramePr>
        <p:xfrm>
          <a:off x="395538" y="4797150"/>
          <a:ext cx="7224462" cy="1872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077"/>
                <a:gridCol w="1204077"/>
                <a:gridCol w="1204077"/>
                <a:gridCol w="1204077"/>
                <a:gridCol w="1204077"/>
                <a:gridCol w="1204077"/>
              </a:tblGrid>
              <a:tr h="374442">
                <a:tc>
                  <a:txBody>
                    <a:bodyPr/>
                    <a:lstStyle/>
                    <a:p>
                      <a:r>
                        <a:rPr lang="ru-RU" dirty="0" smtClean="0"/>
                        <a:t>Копьё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374442">
                <a:tc>
                  <a:txBody>
                    <a:bodyPr/>
                    <a:lstStyle/>
                    <a:p>
                      <a:r>
                        <a:rPr lang="ru-RU" dirty="0" smtClean="0"/>
                        <a:t>Стрела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442">
                <a:tc>
                  <a:txBody>
                    <a:bodyPr/>
                    <a:lstStyle/>
                    <a:p>
                      <a:r>
                        <a:rPr lang="ru-RU" dirty="0" smtClean="0"/>
                        <a:t>Копьё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442">
                <a:tc>
                  <a:txBody>
                    <a:bodyPr/>
                    <a:lstStyle/>
                    <a:p>
                      <a:r>
                        <a:rPr lang="ru-RU" dirty="0" smtClean="0"/>
                        <a:t>Горшок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442">
                <a:tc>
                  <a:txBody>
                    <a:bodyPr/>
                    <a:lstStyle/>
                    <a:p>
                      <a:r>
                        <a:rPr lang="ru-RU" dirty="0" smtClean="0"/>
                        <a:t>Овца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505533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260" y="-123556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548680"/>
            <a:ext cx="8640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C00000"/>
                </a:solidFill>
              </a:rPr>
              <a:t>Школьников пригласили участвовать в опросе. Им </a:t>
            </a:r>
            <a:r>
              <a:rPr lang="ru-RU" sz="2800" i="1" dirty="0" smtClean="0">
                <a:solidFill>
                  <a:srgbClr val="C00000"/>
                </a:solidFill>
              </a:rPr>
              <a:t>предложили </a:t>
            </a:r>
            <a:r>
              <a:rPr lang="ru-RU" sz="2800" i="1" dirty="0">
                <a:solidFill>
                  <a:srgbClr val="C00000"/>
                </a:solidFill>
              </a:rPr>
              <a:t>указать четыре самые главные причины, по которым </a:t>
            </a:r>
            <a:r>
              <a:rPr lang="ru-RU" sz="2800" i="1" dirty="0" smtClean="0">
                <a:solidFill>
                  <a:srgbClr val="C00000"/>
                </a:solidFill>
              </a:rPr>
              <a:t>человеку </a:t>
            </a:r>
            <a:r>
              <a:rPr lang="ru-RU" sz="2800" i="1" dirty="0">
                <a:solidFill>
                  <a:srgbClr val="C00000"/>
                </a:solidFill>
              </a:rPr>
              <a:t>нужны </a:t>
            </a:r>
            <a:r>
              <a:rPr lang="ru-RU" sz="2800" i="1" dirty="0" smtClean="0">
                <a:solidFill>
                  <a:srgbClr val="C00000"/>
                </a:solidFill>
              </a:rPr>
              <a:t>деньги.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582341"/>
            <a:ext cx="914501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dirty="0" smtClean="0"/>
              <a:t>	25 </a:t>
            </a:r>
            <a:r>
              <a:rPr lang="ru-RU" sz="2800" dirty="0"/>
              <a:t>человек ответили: для покупки продуктов, одежды, компьютера, оплаты дополнительного обучения; </a:t>
            </a:r>
            <a:r>
              <a:rPr lang="ru-RU" sz="2800" dirty="0" smtClean="0"/>
              <a:t> </a:t>
            </a:r>
            <a:r>
              <a:rPr lang="ru-RU" sz="2800" dirty="0"/>
              <a:t>14 человек ответили: для покупки автомобиля, </a:t>
            </a:r>
            <a:r>
              <a:rPr lang="ru-RU" sz="2800" dirty="0" smtClean="0"/>
              <a:t>смартфона</a:t>
            </a:r>
            <a:r>
              <a:rPr lang="ru-RU" sz="2800" dirty="0"/>
              <a:t>, продуктов, для оплаты различных услуг; </a:t>
            </a:r>
            <a:r>
              <a:rPr lang="ru-RU" sz="2800" dirty="0" smtClean="0"/>
              <a:t>10 </a:t>
            </a:r>
            <a:r>
              <a:rPr lang="ru-RU" sz="2800" dirty="0"/>
              <a:t>человек ответили: для покупки драгоценностей, </a:t>
            </a:r>
            <a:r>
              <a:rPr lang="ru-RU" sz="2800" dirty="0" smtClean="0"/>
              <a:t>техники</a:t>
            </a:r>
            <a:r>
              <a:rPr lang="ru-RU" sz="2800" dirty="0"/>
              <a:t>, для оплаты медикаментов, путешествий; </a:t>
            </a:r>
            <a:r>
              <a:rPr lang="ru-RU" sz="2800" dirty="0" smtClean="0"/>
              <a:t>7 </a:t>
            </a:r>
            <a:r>
              <a:rPr lang="ru-RU" sz="2800" dirty="0"/>
              <a:t>человек ответили: для покупки продуктов, подарков, одежды, оплаты развлечений. </a:t>
            </a:r>
            <a:endParaRPr lang="ru-RU" sz="2800" dirty="0" smtClean="0"/>
          </a:p>
          <a:p>
            <a:r>
              <a:rPr lang="ru-RU" sz="2800" dirty="0"/>
              <a:t>	</a:t>
            </a:r>
            <a:r>
              <a:rPr lang="ru-RU" sz="2800" dirty="0" smtClean="0"/>
              <a:t>Сосчитай</a:t>
            </a:r>
            <a:r>
              <a:rPr lang="ru-RU" sz="2800" dirty="0"/>
              <a:t>, сколько всего человек принимали участие в </a:t>
            </a:r>
            <a:r>
              <a:rPr lang="ru-RU" sz="2800" dirty="0" smtClean="0"/>
              <a:t>опросе</a:t>
            </a:r>
            <a:r>
              <a:rPr lang="ru-RU" sz="2800" dirty="0"/>
              <a:t>, составь и запиши равенство.</a:t>
            </a:r>
          </a:p>
        </p:txBody>
      </p:sp>
    </p:spTree>
    <p:extLst>
      <p:ext uri="{BB962C8B-B14F-4D97-AF65-F5344CB8AC3E}">
        <p14:creationId xmlns:p14="http://schemas.microsoft.com/office/powerpoint/2010/main" val="4275945219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-73025"/>
            <a:ext cx="103886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80528" y="197346"/>
            <a:ext cx="95050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В </a:t>
            </a:r>
            <a:r>
              <a:rPr lang="ru-RU" sz="2400" dirty="0"/>
              <a:t>минимальном годовом наборе продуктов питания (</a:t>
            </a:r>
            <a:r>
              <a:rPr lang="ru-RU" sz="2400" dirty="0" smtClean="0"/>
              <a:t>потребительской </a:t>
            </a:r>
            <a:r>
              <a:rPr lang="ru-RU" sz="2400" dirty="0"/>
              <a:t>корзине) ребёнка содержится 22 кг сахара и </a:t>
            </a:r>
            <a:r>
              <a:rPr lang="ru-RU" sz="2400" dirty="0" smtClean="0"/>
              <a:t>кондитер</a:t>
            </a:r>
            <a:r>
              <a:rPr lang="ru-RU" sz="2400" dirty="0"/>
              <a:t>с</a:t>
            </a:r>
            <a:r>
              <a:rPr lang="ru-RU" sz="2400" dirty="0" smtClean="0"/>
              <a:t>ких </a:t>
            </a:r>
            <a:r>
              <a:rPr lang="ru-RU" sz="2400" dirty="0"/>
              <a:t>изделий, а рыбы – на 3 кг меньше. </a:t>
            </a:r>
            <a:r>
              <a:rPr lang="ru-RU" sz="2400" b="1" i="1" dirty="0"/>
              <a:t>Сколько килограммов </a:t>
            </a:r>
            <a:r>
              <a:rPr lang="ru-RU" sz="2400" b="1" i="1" dirty="0" smtClean="0"/>
              <a:t>рыбы </a:t>
            </a:r>
            <a:r>
              <a:rPr lang="ru-RU" sz="2400" b="1" i="1" dirty="0"/>
              <a:t>содержится в минимальном наборе продуктов питания </a:t>
            </a:r>
            <a:r>
              <a:rPr lang="ru-RU" sz="2400" b="1" i="1" dirty="0" smtClean="0"/>
              <a:t>ребёнка</a:t>
            </a:r>
            <a:r>
              <a:rPr lang="ru-RU" sz="2400" b="1" i="1" dirty="0"/>
              <a:t>?</a:t>
            </a:r>
          </a:p>
          <a:p>
            <a:endParaRPr lang="ru-RU" sz="2400" b="1" i="1" dirty="0"/>
          </a:p>
          <a:p>
            <a:r>
              <a:rPr lang="ru-RU" sz="2400" dirty="0" smtClean="0"/>
              <a:t>	В </a:t>
            </a:r>
            <a:r>
              <a:rPr lang="ru-RU" sz="2400" dirty="0"/>
              <a:t>феврале коммунальные услуги подорожали на 7 рублей, </a:t>
            </a:r>
          </a:p>
          <a:p>
            <a:r>
              <a:rPr lang="ru-RU" sz="2400" dirty="0"/>
              <a:t>а в сентябре – ещё на 5 рублей. </a:t>
            </a:r>
            <a:r>
              <a:rPr lang="ru-RU" sz="2400" b="1" i="1" dirty="0"/>
              <a:t>На сколько рублей всего </a:t>
            </a:r>
            <a:r>
              <a:rPr lang="ru-RU" sz="2400" b="1" i="1" dirty="0" smtClean="0"/>
              <a:t>подорожали </a:t>
            </a:r>
            <a:r>
              <a:rPr lang="ru-RU" sz="2400" b="1" i="1" dirty="0"/>
              <a:t>коммунальные услуги?</a:t>
            </a:r>
          </a:p>
          <a:p>
            <a:endParaRPr lang="ru-RU" sz="2400" dirty="0"/>
          </a:p>
          <a:p>
            <a:r>
              <a:rPr lang="ru-RU" sz="2400" dirty="0" smtClean="0"/>
              <a:t>	В </a:t>
            </a:r>
            <a:r>
              <a:rPr lang="ru-RU" sz="2400" dirty="0"/>
              <a:t>потребительской корзине взрослого из расчёта на один </a:t>
            </a:r>
          </a:p>
          <a:p>
            <a:r>
              <a:rPr lang="ru-RU" sz="2400" dirty="0"/>
              <a:t>год содержится 100 кг хлебных продуктов, а в потребительской </a:t>
            </a:r>
          </a:p>
          <a:p>
            <a:r>
              <a:rPr lang="ru-RU" sz="2400" dirty="0"/>
              <a:t>корзине ребёнка – на 30 кг хлебных продуктов меньше. </a:t>
            </a:r>
            <a:r>
              <a:rPr lang="ru-RU" sz="2400" b="1" i="1" dirty="0"/>
              <a:t>Сколько </a:t>
            </a:r>
          </a:p>
          <a:p>
            <a:r>
              <a:rPr lang="ru-RU" sz="2400" b="1" i="1" dirty="0"/>
              <a:t>килограммов хлебных продуктов содержится в потребительской </a:t>
            </a:r>
          </a:p>
          <a:p>
            <a:r>
              <a:rPr lang="ru-RU" sz="2400" b="1" i="1" dirty="0"/>
              <a:t>корзине ребёнка?</a:t>
            </a:r>
          </a:p>
        </p:txBody>
      </p:sp>
    </p:spTree>
    <p:extLst>
      <p:ext uri="{BB962C8B-B14F-4D97-AF65-F5344CB8AC3E}">
        <p14:creationId xmlns:p14="http://schemas.microsoft.com/office/powerpoint/2010/main" val="1426038077"/>
      </p:ext>
    </p:extLst>
  </p:cSld>
  <p:clrMapOvr>
    <a:masterClrMapping/>
  </p:clrMapOvr>
  <p:transition>
    <p:circl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494</Words>
  <Application>Microsoft Office PowerPoint</Application>
  <PresentationFormat>Экран (4:3)</PresentationFormat>
  <Paragraphs>134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 функциональной грамотности  учащихся  начальной школы</dc:title>
  <dc:creator>я</dc:creator>
  <cp:lastModifiedBy>CROWN</cp:lastModifiedBy>
  <cp:revision>116</cp:revision>
  <dcterms:created xsi:type="dcterms:W3CDTF">2013-03-25T13:50:52Z</dcterms:created>
  <dcterms:modified xsi:type="dcterms:W3CDTF">2022-03-23T19:20:24Z</dcterms:modified>
</cp:coreProperties>
</file>