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sldIdLst>
    <p:sldId id="330" r:id="rId2"/>
    <p:sldId id="341" r:id="rId3"/>
    <p:sldId id="342" r:id="rId4"/>
    <p:sldId id="343" r:id="rId5"/>
    <p:sldId id="345" r:id="rId6"/>
    <p:sldId id="346" r:id="rId7"/>
    <p:sldId id="348" r:id="rId8"/>
    <p:sldId id="349" r:id="rId9"/>
    <p:sldId id="350" r:id="rId10"/>
    <p:sldId id="351" r:id="rId11"/>
    <p:sldId id="352" r:id="rId12"/>
    <p:sldId id="353" r:id="rId13"/>
    <p:sldId id="354" r:id="rId14"/>
    <p:sldId id="355" r:id="rId15"/>
    <p:sldId id="356" r:id="rId16"/>
    <p:sldId id="357" r:id="rId17"/>
    <p:sldId id="358" r:id="rId18"/>
    <p:sldId id="332" r:id="rId19"/>
    <p:sldId id="333" r:id="rId20"/>
    <p:sldId id="335" r:id="rId21"/>
    <p:sldId id="339" r:id="rId22"/>
    <p:sldId id="359"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4" d="100"/>
          <a:sy n="114" d="100"/>
        </p:scale>
        <p:origin x="-147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5"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4"/>
          <p:cNvSpPr>
            <a:spLocks noGrp="1"/>
          </p:cNvSpPr>
          <p:nvPr>
            <p:ph type="dt" sz="half" idx="10"/>
          </p:nvPr>
        </p:nvSpPr>
        <p:spPr/>
        <p:txBody>
          <a:bodyPr/>
          <a:lstStyle>
            <a:lvl1pPr>
              <a:defRPr/>
            </a:lvl1pPr>
          </a:lstStyle>
          <a:p>
            <a:pPr>
              <a:defRPr/>
            </a:pPr>
            <a:endParaRPr lang="ru-RU"/>
          </a:p>
        </p:txBody>
      </p:sp>
      <p:sp>
        <p:nvSpPr>
          <p:cNvPr id="8"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9" name="Номер слайда 15"/>
          <p:cNvSpPr>
            <a:spLocks noGrp="1"/>
          </p:cNvSpPr>
          <p:nvPr>
            <p:ph type="sldNum" sz="quarter" idx="12"/>
          </p:nvPr>
        </p:nvSpPr>
        <p:spPr>
          <a:xfrm>
            <a:off x="8229600" y="6473825"/>
            <a:ext cx="758825" cy="247650"/>
          </a:xfrm>
        </p:spPr>
        <p:txBody>
          <a:bodyPr/>
          <a:lstStyle>
            <a:lvl1pPr>
              <a:defRPr/>
            </a:lvl1pPr>
          </a:lstStyle>
          <a:p>
            <a:pPr>
              <a:defRPr/>
            </a:pPr>
            <a:fld id="{BCD2F5EC-DE58-415B-8570-D9A5893EF619}" type="slidenum">
              <a:rPr lang="ru-RU"/>
              <a:pPr>
                <a:defRPr/>
              </a:pPr>
              <a:t>‹#›</a:t>
            </a:fld>
            <a:endParaRPr lang="ru-RU"/>
          </a:p>
        </p:txBody>
      </p:sp>
    </p:spTree>
  </p:cSld>
  <p:clrMapOvr>
    <a:masterClrMapping/>
  </p:clrMapOvr>
  <p:transition spd="med">
    <p:wheel spokes="3"/>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8"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9"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0" name="Прямая соединительная линия 12"/>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Дата 9"/>
          <p:cNvSpPr>
            <a:spLocks noGrp="1"/>
          </p:cNvSpPr>
          <p:nvPr>
            <p:ph type="dt" sz="half" idx="10"/>
          </p:nvPr>
        </p:nvSpPr>
        <p:spPr/>
        <p:txBody>
          <a:bodyPr/>
          <a:lstStyle>
            <a:lvl1pPr>
              <a:defRPr/>
            </a:lvl1pPr>
          </a:lstStyle>
          <a:p>
            <a:pPr>
              <a:defRPr/>
            </a:pPr>
            <a:endParaRPr lang="ru-RU"/>
          </a:p>
        </p:txBody>
      </p:sp>
      <p:sp>
        <p:nvSpPr>
          <p:cNvPr id="12" name="Нижний колонтитул 5"/>
          <p:cNvSpPr>
            <a:spLocks noGrp="1"/>
          </p:cNvSpPr>
          <p:nvPr>
            <p:ph type="ftr" sz="quarter" idx="11"/>
          </p:nvPr>
        </p:nvSpPr>
        <p:spPr/>
        <p:txBody>
          <a:bodyPr/>
          <a:lstStyle>
            <a:lvl1pPr>
              <a:defRPr/>
            </a:lvl1pPr>
          </a:lstStyle>
          <a:p>
            <a:pPr>
              <a:defRPr/>
            </a:pPr>
            <a:endParaRPr lang="ru-RU"/>
          </a:p>
        </p:txBody>
      </p:sp>
      <p:sp>
        <p:nvSpPr>
          <p:cNvPr id="14" name="Номер слайда 6"/>
          <p:cNvSpPr>
            <a:spLocks noGrp="1"/>
          </p:cNvSpPr>
          <p:nvPr>
            <p:ph type="sldNum" sz="quarter" idx="12"/>
          </p:nvPr>
        </p:nvSpPr>
        <p:spPr>
          <a:xfrm>
            <a:off x="8229600" y="6477000"/>
            <a:ext cx="762000" cy="247650"/>
          </a:xfrm>
        </p:spPr>
        <p:txBody>
          <a:bodyPr/>
          <a:lstStyle>
            <a:lvl1pPr>
              <a:defRPr/>
            </a:lvl1pPr>
          </a:lstStyle>
          <a:p>
            <a:pPr>
              <a:defRPr/>
            </a:pPr>
            <a:fld id="{B3D25978-9912-4E84-AB7B-B73323F64F10}" type="slidenum">
              <a:rPr lang="ru-RU"/>
              <a:pPr>
                <a:defRPr/>
              </a:pPr>
              <a:t>‹#›</a:t>
            </a:fld>
            <a:endParaRPr lang="ru-RU"/>
          </a:p>
        </p:txBody>
      </p:sp>
    </p:spTree>
  </p:cSld>
  <p:clrMapOvr>
    <a:masterClrMapping/>
  </p:clrMapOvr>
  <p:transition spd="med">
    <p:wheel spokes="3"/>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7"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8" name="Прямая соединительная линия 12"/>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9" name="Дата 24"/>
          <p:cNvSpPr>
            <a:spLocks noGrp="1"/>
          </p:cNvSpPr>
          <p:nvPr>
            <p:ph type="dt" sz="half" idx="10"/>
          </p:nvPr>
        </p:nvSpPr>
        <p:spPr/>
        <p:txBody>
          <a:bodyPr/>
          <a:lstStyle>
            <a:lvl1pPr>
              <a:defRPr/>
            </a:lvl1pPr>
          </a:lstStyle>
          <a:p>
            <a:pPr>
              <a:defRPr/>
            </a:pPr>
            <a:endParaRPr lang="ru-RU"/>
          </a:p>
        </p:txBody>
      </p:sp>
      <p:sp>
        <p:nvSpPr>
          <p:cNvPr id="10" name="Нижний колонтитул 28"/>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p:txBody>
          <a:bodyPr/>
          <a:lstStyle>
            <a:lvl1pPr>
              <a:defRPr/>
            </a:lvl1pPr>
          </a:lstStyle>
          <a:p>
            <a:pPr>
              <a:defRPr/>
            </a:pPr>
            <a:fld id="{8EF28D5E-9521-4060-8432-B004C82F90D7}" type="slidenum">
              <a:rPr lang="ru-RU"/>
              <a:pPr>
                <a:defRPr/>
              </a:pPr>
              <a:t>‹#›</a:t>
            </a:fld>
            <a:endParaRPr lang="ru-RU"/>
          </a:p>
        </p:txBody>
      </p:sp>
    </p:spTree>
  </p:cSld>
  <p:clrMapOvr>
    <a:masterClrMapping/>
  </p:clrMapOvr>
  <p:transition spd="med">
    <p:wheel spokes="3"/>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6158"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14" name="Дата 24"/>
          <p:cNvSpPr>
            <a:spLocks noGrp="1"/>
          </p:cNvSpPr>
          <p:nvPr>
            <p:ph type="dt" sz="half" idx="2"/>
          </p:nvPr>
        </p:nvSpPr>
        <p:spPr>
          <a:xfrm>
            <a:off x="6477000" y="76200"/>
            <a:ext cx="2514600" cy="288925"/>
          </a:xfrm>
          <a:prstGeom prst="rect">
            <a:avLst/>
          </a:prstGeom>
        </p:spPr>
        <p:txBody>
          <a:bodyPr vert="horz"/>
          <a:lstStyle>
            <a:lvl1pPr>
              <a:defRPr sz="1200">
                <a:solidFill>
                  <a:schemeClr val="accent1">
                    <a:shade val="75000"/>
                  </a:schemeClr>
                </a:solidFill>
              </a:defRPr>
            </a:lvl1pPr>
          </a:lstStyle>
          <a:p>
            <a:pPr>
              <a:defRPr/>
            </a:pPr>
            <a:endParaRPr lang="ru-RU"/>
          </a:p>
        </p:txBody>
      </p:sp>
      <p:sp>
        <p:nvSpPr>
          <p:cNvPr id="15" name="Нижний колонтитул 28"/>
          <p:cNvSpPr>
            <a:spLocks noGrp="1"/>
          </p:cNvSpPr>
          <p:nvPr>
            <p:ph type="ftr" sz="quarter" idx="3"/>
          </p:nvPr>
        </p:nvSpPr>
        <p:spPr>
          <a:xfrm>
            <a:off x="3124200" y="76200"/>
            <a:ext cx="3352800" cy="288925"/>
          </a:xfrm>
          <a:prstGeom prst="rect">
            <a:avLst/>
          </a:prstGeom>
        </p:spPr>
        <p:txBody>
          <a:bodyPr vert="horz"/>
          <a:lstStyle>
            <a:lvl1pPr algn="r">
              <a:defRPr sz="1200">
                <a:solidFill>
                  <a:schemeClr val="accent1">
                    <a:shade val="75000"/>
                  </a:schemeClr>
                </a:solidFill>
              </a:defRPr>
            </a:lvl1pPr>
          </a:lstStyle>
          <a:p>
            <a:pPr>
              <a:defRPr/>
            </a:pPr>
            <a:endParaRPr lang="ru-RU"/>
          </a:p>
        </p:txBody>
      </p:sp>
      <p:sp>
        <p:nvSpPr>
          <p:cNvPr id="16" name="Номер слайда 6"/>
          <p:cNvSpPr>
            <a:spLocks noGrp="1"/>
          </p:cNvSpPr>
          <p:nvPr>
            <p:ph type="sldNum" sz="quarter" idx="4"/>
          </p:nvPr>
        </p:nvSpPr>
        <p:spPr>
          <a:xfrm>
            <a:off x="8229600" y="6477000"/>
            <a:ext cx="762000" cy="244475"/>
          </a:xfrm>
          <a:prstGeom prst="rect">
            <a:avLst/>
          </a:prstGeom>
        </p:spPr>
        <p:txBody>
          <a:bodyPr vert="horz"/>
          <a:lstStyle>
            <a:lvl1pPr algn="r">
              <a:defRPr sz="1200">
                <a:solidFill>
                  <a:schemeClr val="accent1">
                    <a:shade val="75000"/>
                  </a:schemeClr>
                </a:solidFill>
              </a:defRPr>
            </a:lvl1pPr>
          </a:lstStyle>
          <a:p>
            <a:pPr>
              <a:defRPr/>
            </a:pPr>
            <a:fld id="{981D9639-117C-4970-AB70-F2908ACE381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Lst>
  <p:transition spd="med">
    <p:wheel spokes="3"/>
  </p:transition>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42" name="Picture 4" descr="15"/>
          <p:cNvPicPr>
            <a:picLocks noChangeAspect="1" noChangeArrowheads="1"/>
          </p:cNvPicPr>
          <p:nvPr/>
        </p:nvPicPr>
        <p:blipFill>
          <a:blip r:embed="rId2"/>
          <a:srcRect/>
          <a:stretch>
            <a:fillRect/>
          </a:stretch>
        </p:blipFill>
        <p:spPr bwMode="auto">
          <a:xfrm>
            <a:off x="0" y="0"/>
            <a:ext cx="9144000" cy="600075"/>
          </a:xfrm>
          <a:prstGeom prst="rect">
            <a:avLst/>
          </a:prstGeom>
          <a:noFill/>
          <a:ln w="9525">
            <a:noFill/>
            <a:miter lim="800000"/>
            <a:headEnd/>
            <a:tailEnd/>
          </a:ln>
        </p:spPr>
      </p:pic>
      <p:pic>
        <p:nvPicPr>
          <p:cNvPr id="112643" name="Picture 5" descr="15"/>
          <p:cNvPicPr>
            <a:picLocks noChangeAspect="1" noChangeArrowheads="1"/>
          </p:cNvPicPr>
          <p:nvPr/>
        </p:nvPicPr>
        <p:blipFill>
          <a:blip r:embed="rId3"/>
          <a:srcRect/>
          <a:stretch>
            <a:fillRect/>
          </a:stretch>
        </p:blipFill>
        <p:spPr bwMode="auto">
          <a:xfrm>
            <a:off x="0" y="6257925"/>
            <a:ext cx="9144000" cy="600075"/>
          </a:xfrm>
          <a:prstGeom prst="rect">
            <a:avLst/>
          </a:prstGeom>
          <a:noFill/>
          <a:ln w="9525">
            <a:noFill/>
            <a:miter lim="800000"/>
            <a:headEnd/>
            <a:tailEnd/>
          </a:ln>
        </p:spPr>
      </p:pic>
      <p:pic>
        <p:nvPicPr>
          <p:cNvPr id="112644" name="Picture 4" descr="15"/>
          <p:cNvPicPr>
            <a:picLocks noChangeAspect="1" noChangeArrowheads="1"/>
          </p:cNvPicPr>
          <p:nvPr/>
        </p:nvPicPr>
        <p:blipFill>
          <a:blip r:embed="rId2"/>
          <a:srcRect/>
          <a:stretch>
            <a:fillRect/>
          </a:stretch>
        </p:blipFill>
        <p:spPr bwMode="auto">
          <a:xfrm>
            <a:off x="0" y="0"/>
            <a:ext cx="9144000" cy="600075"/>
          </a:xfrm>
          <a:prstGeom prst="rect">
            <a:avLst/>
          </a:prstGeom>
          <a:noFill/>
          <a:ln w="9525">
            <a:noFill/>
            <a:miter lim="800000"/>
            <a:headEnd/>
            <a:tailEnd/>
          </a:ln>
        </p:spPr>
      </p:pic>
      <p:sp>
        <p:nvSpPr>
          <p:cNvPr id="2" name="TextBox 1"/>
          <p:cNvSpPr txBox="1"/>
          <p:nvPr/>
        </p:nvSpPr>
        <p:spPr>
          <a:xfrm>
            <a:off x="1187625" y="1628800"/>
            <a:ext cx="7632848" cy="1569660"/>
          </a:xfrm>
          <a:prstGeom prst="rect">
            <a:avLst/>
          </a:prstGeom>
          <a:noFill/>
        </p:spPr>
        <p:txBody>
          <a:bodyPr wrap="square" rtlCol="0">
            <a:spAutoFit/>
          </a:bodyPr>
          <a:lstStyle/>
          <a:p>
            <a:pPr algn="ctr"/>
            <a:r>
              <a:rPr lang="ru-RU" sz="3200" b="1" i="1" dirty="0">
                <a:solidFill>
                  <a:srgbClr val="FF0000"/>
                </a:solidFill>
              </a:rPr>
              <a:t>Тема: </a:t>
            </a:r>
            <a:endParaRPr lang="ru-RU" sz="3200" b="1" i="1" dirty="0" smtClean="0">
              <a:solidFill>
                <a:srgbClr val="FF0000"/>
              </a:solidFill>
            </a:endParaRPr>
          </a:p>
          <a:p>
            <a:r>
              <a:rPr lang="ru-RU" sz="3200" b="1" i="1" dirty="0" smtClean="0">
                <a:solidFill>
                  <a:srgbClr val="FF0000"/>
                </a:solidFill>
              </a:rPr>
              <a:t>«</a:t>
            </a:r>
            <a:r>
              <a:rPr lang="ru-RU" sz="3200" b="1" i="1" dirty="0">
                <a:solidFill>
                  <a:srgbClr val="FF0000"/>
                </a:solidFill>
              </a:rPr>
              <a:t>Музыкальная культура чувашей»</a:t>
            </a:r>
            <a:br>
              <a:rPr lang="ru-RU" sz="3200" b="1" i="1" dirty="0">
                <a:solidFill>
                  <a:srgbClr val="FF0000"/>
                </a:solidFill>
              </a:rPr>
            </a:br>
            <a:endParaRPr lang="ru-RU" sz="3200" b="1" i="1" dirty="0">
              <a:solidFill>
                <a:srgbClr val="FF0000"/>
              </a:solidFill>
            </a:endParaRPr>
          </a:p>
        </p:txBody>
      </p:sp>
      <p:sp>
        <p:nvSpPr>
          <p:cNvPr id="3" name="TextBox 2"/>
          <p:cNvSpPr txBox="1"/>
          <p:nvPr/>
        </p:nvSpPr>
        <p:spPr>
          <a:xfrm>
            <a:off x="5220072" y="4581128"/>
            <a:ext cx="4269900" cy="646331"/>
          </a:xfrm>
          <a:prstGeom prst="rect">
            <a:avLst/>
          </a:prstGeom>
          <a:noFill/>
        </p:spPr>
        <p:txBody>
          <a:bodyPr wrap="square" rtlCol="0">
            <a:spAutoFit/>
          </a:bodyPr>
          <a:lstStyle/>
          <a:p>
            <a:r>
              <a:rPr lang="ru-RU" dirty="0" err="1" smtClean="0"/>
              <a:t>Выполнил:ученик</a:t>
            </a:r>
            <a:r>
              <a:rPr lang="ru-RU" dirty="0" smtClean="0"/>
              <a:t> 7 «И» класса</a:t>
            </a:r>
          </a:p>
          <a:p>
            <a:r>
              <a:rPr lang="ru-RU" dirty="0" smtClean="0"/>
              <a:t>Сошников Кирилл</a:t>
            </a:r>
            <a:endParaRPr lang="ru-RU" dirty="0"/>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11036" cy="639762"/>
          </a:xfrm>
        </p:spPr>
        <p:txBody>
          <a:bodyPr/>
          <a:lstStyle/>
          <a:p>
            <a:r>
              <a:rPr lang="ru-RU" sz="2400" b="1" i="1" cap="none" dirty="0">
                <a:solidFill>
                  <a:srgbClr val="C00000"/>
                </a:solidFill>
                <a:latin typeface="Calibri"/>
              </a:rPr>
              <a:t>Есть инструменты струнные. Среди них самый популярный – КЕСЛЕ. </a:t>
            </a:r>
            <a:br>
              <a:rPr lang="ru-RU" sz="2400" b="1" i="1" cap="none" dirty="0">
                <a:solidFill>
                  <a:srgbClr val="C00000"/>
                </a:solidFill>
                <a:latin typeface="Calibri"/>
              </a:rPr>
            </a:br>
            <a:r>
              <a:rPr lang="ru-RU" sz="2400" b="1" i="1" cap="none" dirty="0">
                <a:solidFill>
                  <a:srgbClr val="C00000"/>
                </a:solidFill>
                <a:latin typeface="Calibri"/>
              </a:rPr>
              <a:t>Очень похож на русские гусли. В разных районах насчитывалось разное количество струн.</a:t>
            </a:r>
            <a:endParaRPr lang="ru-RU" i="1" dirty="0"/>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755576" y="2060848"/>
            <a:ext cx="3816424" cy="3196952"/>
          </a:xfrm>
        </p:spPr>
        <p:txBody>
          <a:bodyPr/>
          <a:lstStyle/>
          <a:p>
            <a:endParaRPr lang="ru-RU" dirty="0"/>
          </a:p>
        </p:txBody>
      </p:sp>
      <p:pic>
        <p:nvPicPr>
          <p:cNvPr id="7" name="Объект 4">
            <a:extLst>
              <a:ext uri="{FF2B5EF4-FFF2-40B4-BE49-F238E27FC236}">
                <a16:creationId xmlns:a16="http://schemas.microsoft.com/office/drawing/2014/main" xmlns="" id="{46BA911A-8A5E-4856-B254-F5CD43E36770}"/>
              </a:ext>
            </a:extLst>
          </p:cNvPr>
          <p:cNvPicPr>
            <a:picLocks noGrp="1" noChangeAspect="1"/>
          </p:cNvPicPr>
          <p:nvPr>
            <p:ph sz="quarter" idx="4"/>
          </p:nvPr>
        </p:nvPicPr>
        <p:blipFill rotWithShape="1">
          <a:blip r:embed="rId2">
            <a:extLst>
              <a:ext uri="{28A0092B-C50C-407E-A947-70E740481C1C}">
                <a14:useLocalDpi xmlns:a14="http://schemas.microsoft.com/office/drawing/2010/main" val="0"/>
              </a:ext>
            </a:extLst>
          </a:blip>
          <a:srcRect l="1864" t="28992" r="45872" b="12978"/>
          <a:stretch/>
        </p:blipFill>
        <p:spPr>
          <a:xfrm>
            <a:off x="1979712" y="2060848"/>
            <a:ext cx="6070749" cy="432048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08573809"/>
      </p:ext>
    </p:extLst>
  </p:cSld>
  <p:clrMapOvr>
    <a:masterClrMapping/>
  </p:clrMapOvr>
  <p:transition spd="med">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395536" y="666750"/>
            <a:ext cx="8496944" cy="890042"/>
          </a:xfrm>
        </p:spPr>
        <p:txBody>
          <a:bodyPr/>
          <a:lstStyle/>
          <a:p>
            <a:r>
              <a:rPr lang="ru-RU" sz="2200" b="1" i="1" cap="none" dirty="0">
                <a:solidFill>
                  <a:srgbClr val="C00000"/>
                </a:solidFill>
                <a:latin typeface="Calibri"/>
              </a:rPr>
              <a:t>А еще чувашский народ любит играть на скрипке. </a:t>
            </a:r>
            <a:br>
              <a:rPr lang="ru-RU" sz="2200" b="1" i="1" cap="none" dirty="0">
                <a:solidFill>
                  <a:srgbClr val="C00000"/>
                </a:solidFill>
                <a:latin typeface="Calibri"/>
              </a:rPr>
            </a:br>
            <a:r>
              <a:rPr lang="ru-RU" sz="2200" b="1" i="1" cap="none" dirty="0">
                <a:solidFill>
                  <a:srgbClr val="C00000"/>
                </a:solidFill>
                <a:latin typeface="Calibri"/>
              </a:rPr>
              <a:t>Только она называется СЕРМЕ КУПАС и имеет необычную форму. </a:t>
            </a:r>
            <a:br>
              <a:rPr lang="ru-RU" sz="2200" b="1" i="1" cap="none" dirty="0">
                <a:solidFill>
                  <a:srgbClr val="C00000"/>
                </a:solidFill>
                <a:latin typeface="Calibri"/>
              </a:rPr>
            </a:br>
            <a:r>
              <a:rPr lang="ru-RU" sz="2200" b="1" i="1" cap="none" dirty="0">
                <a:solidFill>
                  <a:srgbClr val="C00000"/>
                </a:solidFill>
                <a:latin typeface="Calibri"/>
              </a:rPr>
              <a:t>Ни один</a:t>
            </a:r>
            <a:r>
              <a:rPr lang="en-US" sz="2200" b="1" i="1" cap="none" dirty="0">
                <a:solidFill>
                  <a:srgbClr val="C00000"/>
                </a:solidFill>
                <a:latin typeface="Calibri"/>
              </a:rPr>
              <a:t> </a:t>
            </a:r>
            <a:r>
              <a:rPr lang="ru-RU" sz="2200" b="1" i="1" cap="none" dirty="0">
                <a:solidFill>
                  <a:srgbClr val="C00000"/>
                </a:solidFill>
                <a:latin typeface="Calibri"/>
              </a:rPr>
              <a:t>праздник не обходится без этого музыкального инструмента.</a:t>
            </a:r>
            <a:endParaRPr lang="ru-RU" i="1" dirty="0"/>
          </a:p>
        </p:txBody>
      </p:sp>
      <p:sp>
        <p:nvSpPr>
          <p:cNvPr id="4" name="Текст 3"/>
          <p:cNvSpPr>
            <a:spLocks noGrp="1"/>
          </p:cNvSpPr>
          <p:nvPr>
            <p:ph type="body" sz="half" idx="3"/>
          </p:nvPr>
        </p:nvSpPr>
        <p:spPr/>
        <p:txBody>
          <a:bodyPr/>
          <a:lstStyle/>
          <a:p>
            <a:endParaRPr lang="ru-RU"/>
          </a:p>
        </p:txBody>
      </p:sp>
      <p:pic>
        <p:nvPicPr>
          <p:cNvPr id="7" name="Объект 4">
            <a:extLst>
              <a:ext uri="{FF2B5EF4-FFF2-40B4-BE49-F238E27FC236}">
                <a16:creationId xmlns:a16="http://schemas.microsoft.com/office/drawing/2014/main" xmlns="" id="{FF8027E0-509E-4E89-948B-85243151781B}"/>
              </a:ext>
            </a:extLst>
          </p:cNvPr>
          <p:cNvPicPr>
            <a:picLocks noGrp="1" noChangeAspect="1"/>
          </p:cNvPicPr>
          <p:nvPr>
            <p:ph sz="quarter" idx="4"/>
          </p:nvPr>
        </p:nvPicPr>
        <p:blipFill rotWithShape="1">
          <a:blip r:embed="rId2">
            <a:extLst>
              <a:ext uri="{28A0092B-C50C-407E-A947-70E740481C1C}">
                <a14:useLocalDpi xmlns:a14="http://schemas.microsoft.com/office/drawing/2010/main" val="0"/>
              </a:ext>
            </a:extLst>
          </a:blip>
          <a:srcRect l="25323" t="17039" r="25081" b="2760"/>
          <a:stretch/>
        </p:blipFill>
        <p:spPr>
          <a:xfrm>
            <a:off x="4860032" y="2060848"/>
            <a:ext cx="3888432" cy="4320480"/>
          </a:xfrm>
          <a:prstGeom prst="rect">
            <a:avLst/>
          </a:prstGeom>
          <a:ln>
            <a:noFill/>
          </a:ln>
          <a:effectLst>
            <a:outerShdw blurRad="190500" algn="tl" rotWithShape="0">
              <a:srgbClr val="000000">
                <a:alpha val="70000"/>
              </a:srgbClr>
            </a:outerShdw>
          </a:effectLst>
        </p:spPr>
      </p:pic>
      <p:pic>
        <p:nvPicPr>
          <p:cNvPr id="8" name="Объект 7">
            <a:extLst>
              <a:ext uri="{FF2B5EF4-FFF2-40B4-BE49-F238E27FC236}">
                <a16:creationId xmlns:a16="http://schemas.microsoft.com/office/drawing/2014/main" xmlns="" id="{A6EA6612-E566-4774-9AFD-15CC251C4FDF}"/>
              </a:ext>
            </a:extLst>
          </p:cNvPr>
          <p:cNvPicPr>
            <a:picLocks noGrp="1" noChangeAspect="1"/>
          </p:cNvPicPr>
          <p:nvPr>
            <p:ph sz="quarter" idx="2"/>
          </p:nvPr>
        </p:nvPicPr>
        <p:blipFill rotWithShape="1">
          <a:blip r:embed="rId3"/>
          <a:srcRect l="51491" t="-385" r="14879" b="5607"/>
          <a:stretch/>
        </p:blipFill>
        <p:spPr>
          <a:xfrm rot="5400000">
            <a:off x="338261" y="2334147"/>
            <a:ext cx="4291012" cy="374441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07328578"/>
      </p:ext>
    </p:extLst>
  </p:cSld>
  <p:clrMapOvr>
    <a:masterClrMapping/>
  </p:clrMapOvr>
  <p:transition spd="med">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539028" cy="639762"/>
          </a:xfrm>
        </p:spPr>
        <p:txBody>
          <a:bodyPr/>
          <a:lstStyle/>
          <a:p>
            <a:r>
              <a:rPr lang="ru-RU" sz="2400" b="1" i="1" cap="none" dirty="0">
                <a:solidFill>
                  <a:srgbClr val="C00000"/>
                </a:solidFill>
                <a:latin typeface="Calibri"/>
              </a:rPr>
              <a:t>Есть инструменты клавишные. Это всеми любимая гармонь. </a:t>
            </a:r>
            <a:br>
              <a:rPr lang="ru-RU" sz="2400" b="1" i="1" cap="none" dirty="0">
                <a:solidFill>
                  <a:srgbClr val="C00000"/>
                </a:solidFill>
                <a:latin typeface="Calibri"/>
              </a:rPr>
            </a:br>
            <a:r>
              <a:rPr lang="ru-RU" sz="2400" b="1" i="1" cap="none" dirty="0">
                <a:solidFill>
                  <a:srgbClr val="C00000"/>
                </a:solidFill>
                <a:latin typeface="Calibri"/>
              </a:rPr>
              <a:t>В Чувашии она называется ХУТКУПАС. Узнали вы ее?</a:t>
            </a:r>
            <a:endParaRPr lang="ru-RU" i="1" dirty="0"/>
          </a:p>
        </p:txBody>
      </p:sp>
      <p:sp>
        <p:nvSpPr>
          <p:cNvPr id="4" name="Текст 3"/>
          <p:cNvSpPr>
            <a:spLocks noGrp="1"/>
          </p:cNvSpPr>
          <p:nvPr>
            <p:ph type="body" sz="half" idx="3"/>
          </p:nvPr>
        </p:nvSpPr>
        <p:spPr/>
        <p:txBody>
          <a:bodyPr/>
          <a:lstStyle/>
          <a:p>
            <a:endParaRPr lang="ru-RU"/>
          </a:p>
        </p:txBody>
      </p:sp>
      <p:sp>
        <p:nvSpPr>
          <p:cNvPr id="6" name="Объект 5"/>
          <p:cNvSpPr>
            <a:spLocks noGrp="1"/>
          </p:cNvSpPr>
          <p:nvPr>
            <p:ph sz="quarter" idx="4"/>
          </p:nvPr>
        </p:nvSpPr>
        <p:spPr/>
        <p:txBody>
          <a:bodyPr/>
          <a:lstStyle/>
          <a:p>
            <a:endParaRPr lang="ru-RU" dirty="0"/>
          </a:p>
        </p:txBody>
      </p:sp>
      <p:pic>
        <p:nvPicPr>
          <p:cNvPr id="7" name="Объект 3">
            <a:extLst>
              <a:ext uri="{FF2B5EF4-FFF2-40B4-BE49-F238E27FC236}">
                <a16:creationId xmlns:a16="http://schemas.microsoft.com/office/drawing/2014/main" xmlns="" id="{8BAA89F3-2597-42E2-9BA2-312CE93E4AC9}"/>
              </a:ext>
            </a:extLst>
          </p:cNvPr>
          <p:cNvPicPr>
            <a:picLocks noGrp="1" noChangeAspect="1"/>
          </p:cNvPicPr>
          <p:nvPr>
            <p:ph sz="quarter" idx="2"/>
          </p:nvPr>
        </p:nvPicPr>
        <p:blipFill>
          <a:blip r:embed="rId2"/>
          <a:stretch>
            <a:fillRect/>
          </a:stretch>
        </p:blipFill>
        <p:spPr>
          <a:xfrm>
            <a:off x="373492" y="1556792"/>
            <a:ext cx="5278627" cy="48245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7522899"/>
      </p:ext>
    </p:extLst>
  </p:cSld>
  <p:clrMapOvr>
    <a:masterClrMapping/>
  </p:clrMapOvr>
  <p:transition spd="med">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83044" cy="890042"/>
          </a:xfrm>
        </p:spPr>
        <p:txBody>
          <a:bodyPr/>
          <a:lstStyle/>
          <a:p>
            <a:r>
              <a:rPr lang="ru-RU" sz="2400" b="1" i="1" cap="none" dirty="0">
                <a:solidFill>
                  <a:srgbClr val="C00000"/>
                </a:solidFill>
                <a:latin typeface="Calibri"/>
              </a:rPr>
              <a:t>Но наиболее древние и многочисленные  музыкальные инструменты – </a:t>
            </a:r>
            <a:br>
              <a:rPr lang="ru-RU" sz="2400" b="1" i="1" cap="none" dirty="0">
                <a:solidFill>
                  <a:srgbClr val="C00000"/>
                </a:solidFill>
                <a:latin typeface="Calibri"/>
              </a:rPr>
            </a:br>
            <a:r>
              <a:rPr lang="ru-RU" sz="2400" b="1" i="1" cap="none" dirty="0">
                <a:solidFill>
                  <a:srgbClr val="C00000"/>
                </a:solidFill>
                <a:latin typeface="Calibri"/>
              </a:rPr>
              <a:t>это шумовые. Их трудно назвать музыкальными, чаще всего они издают характерные звуки, шумы. Это различные </a:t>
            </a:r>
            <a:r>
              <a:rPr lang="ru-RU" sz="2400" b="1" i="1" cap="none" dirty="0" err="1">
                <a:solidFill>
                  <a:srgbClr val="C00000"/>
                </a:solidFill>
                <a:latin typeface="Calibri"/>
              </a:rPr>
              <a:t>трещетки</a:t>
            </a:r>
            <a:r>
              <a:rPr lang="ru-RU" sz="2400" b="1" i="1" cap="none" dirty="0">
                <a:solidFill>
                  <a:srgbClr val="C00000"/>
                </a:solidFill>
                <a:latin typeface="Calibri"/>
              </a:rPr>
              <a:t> – САТТАРККА… </a:t>
            </a:r>
            <a:endParaRPr lang="ru-RU" i="1" dirty="0"/>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467544" y="1844824"/>
            <a:ext cx="4104456" cy="3412976"/>
          </a:xfrm>
        </p:spPr>
        <p:txBody>
          <a:bodyPr/>
          <a:lstStyle/>
          <a:p>
            <a:endParaRPr lang="ru-RU" dirty="0"/>
          </a:p>
        </p:txBody>
      </p:sp>
      <p:pic>
        <p:nvPicPr>
          <p:cNvPr id="7" name="Объект 3">
            <a:extLst>
              <a:ext uri="{FF2B5EF4-FFF2-40B4-BE49-F238E27FC236}">
                <a16:creationId xmlns:a16="http://schemas.microsoft.com/office/drawing/2014/main" xmlns="" id="{CE3DFB61-C924-47ED-9A01-086AEFC47698}"/>
              </a:ext>
            </a:extLst>
          </p:cNvPr>
          <p:cNvPicPr>
            <a:picLocks noGrp="1" noChangeAspect="1"/>
          </p:cNvPicPr>
          <p:nvPr>
            <p:ph sz="quarter" idx="4"/>
          </p:nvPr>
        </p:nvPicPr>
        <p:blipFill>
          <a:blip r:embed="rId2"/>
          <a:stretch>
            <a:fillRect/>
          </a:stretch>
        </p:blipFill>
        <p:spPr>
          <a:xfrm>
            <a:off x="3563888" y="2204864"/>
            <a:ext cx="5373737" cy="38884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10745950"/>
      </p:ext>
    </p:extLst>
  </p:cSld>
  <p:clrMapOvr>
    <a:masterClrMapping/>
  </p:clrMapOvr>
  <p:transition spd="med">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467020" cy="639762"/>
          </a:xfrm>
        </p:spPr>
        <p:txBody>
          <a:bodyPr/>
          <a:lstStyle/>
          <a:p>
            <a:r>
              <a:rPr lang="ru-RU" sz="2400" b="1" i="1" cap="none" dirty="0">
                <a:solidFill>
                  <a:srgbClr val="C00000"/>
                </a:solidFill>
                <a:latin typeface="Calibri"/>
              </a:rPr>
              <a:t>…колотушки – ШАКАРТМА… </a:t>
            </a:r>
            <a:endParaRPr lang="ru-RU" i="1" dirty="0"/>
          </a:p>
        </p:txBody>
      </p:sp>
      <p:sp>
        <p:nvSpPr>
          <p:cNvPr id="4" name="Текст 3"/>
          <p:cNvSpPr>
            <a:spLocks noGrp="1"/>
          </p:cNvSpPr>
          <p:nvPr>
            <p:ph type="body" sz="half" idx="3"/>
          </p:nvPr>
        </p:nvSpPr>
        <p:spPr/>
        <p:txBody>
          <a:bodyPr/>
          <a:lstStyle/>
          <a:p>
            <a:endParaRPr lang="ru-RU"/>
          </a:p>
        </p:txBody>
      </p:sp>
      <p:pic>
        <p:nvPicPr>
          <p:cNvPr id="7" name="Объект 3">
            <a:extLst>
              <a:ext uri="{FF2B5EF4-FFF2-40B4-BE49-F238E27FC236}">
                <a16:creationId xmlns:a16="http://schemas.microsoft.com/office/drawing/2014/main" xmlns="" id="{F45D62BB-FCFA-45D6-9755-6BBCC28D6749}"/>
              </a:ext>
            </a:extLst>
          </p:cNvPr>
          <p:cNvPicPr>
            <a:picLocks noGrp="1" noChangeAspect="1"/>
          </p:cNvPicPr>
          <p:nvPr>
            <p:ph sz="quarter" idx="2"/>
          </p:nvPr>
        </p:nvPicPr>
        <p:blipFill>
          <a:blip r:embed="rId2"/>
          <a:stretch>
            <a:fillRect/>
          </a:stretch>
        </p:blipFill>
        <p:spPr>
          <a:xfrm>
            <a:off x="280988" y="1677789"/>
            <a:ext cx="4291012" cy="4271491"/>
          </a:xfrm>
          <a:prstGeom prst="rect">
            <a:avLst/>
          </a:prstGeom>
          <a:ln>
            <a:noFill/>
          </a:ln>
          <a:effectLst>
            <a:outerShdw blurRad="190500" algn="tl" rotWithShape="0">
              <a:srgbClr val="000000">
                <a:alpha val="70000"/>
              </a:srgbClr>
            </a:outerShdw>
          </a:effectLst>
        </p:spPr>
      </p:pic>
      <p:pic>
        <p:nvPicPr>
          <p:cNvPr id="8" name="Объект 7">
            <a:extLst>
              <a:ext uri="{FF2B5EF4-FFF2-40B4-BE49-F238E27FC236}">
                <a16:creationId xmlns:a16="http://schemas.microsoft.com/office/drawing/2014/main" xmlns="" id="{47F0E1F7-2124-4E9C-B1F0-51B74A278B03}"/>
              </a:ext>
            </a:extLst>
          </p:cNvPr>
          <p:cNvPicPr>
            <a:picLocks noGrp="1" noChangeAspect="1"/>
          </p:cNvPicPr>
          <p:nvPr>
            <p:ph sz="quarter" idx="4"/>
          </p:nvPr>
        </p:nvPicPr>
        <p:blipFill rotWithShape="1">
          <a:blip r:embed="rId3"/>
          <a:srcRect l="4434" t="41835" r="50000" b="12539"/>
          <a:stretch/>
        </p:blipFill>
        <p:spPr>
          <a:xfrm>
            <a:off x="4709635" y="1722403"/>
            <a:ext cx="4166555" cy="350679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09269917"/>
      </p:ext>
    </p:extLst>
  </p:cSld>
  <p:clrMapOvr>
    <a:masterClrMapping/>
  </p:clrMapOvr>
  <p:transition spd="med">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11036" cy="639762"/>
          </a:xfrm>
        </p:spPr>
        <p:txBody>
          <a:bodyPr/>
          <a:lstStyle/>
          <a:p>
            <a:r>
              <a:rPr lang="ru-RU" sz="2400" b="1" i="1" cap="none" dirty="0">
                <a:solidFill>
                  <a:srgbClr val="C00000"/>
                </a:solidFill>
                <a:latin typeface="Calibri"/>
              </a:rPr>
              <a:t>А это КАВАКАЛ… Знакомый всем нам… Если провести по нему деревянной палочкой, то услышим целый каскад громких, трескучих звуков…</a:t>
            </a:r>
            <a:endParaRPr lang="ru-RU" i="1" dirty="0"/>
          </a:p>
        </p:txBody>
      </p:sp>
      <p:sp>
        <p:nvSpPr>
          <p:cNvPr id="4" name="Текст 3"/>
          <p:cNvSpPr>
            <a:spLocks noGrp="1"/>
          </p:cNvSpPr>
          <p:nvPr>
            <p:ph type="body" sz="half" idx="3"/>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7" name="Объект 3">
            <a:extLst>
              <a:ext uri="{FF2B5EF4-FFF2-40B4-BE49-F238E27FC236}">
                <a16:creationId xmlns:a16="http://schemas.microsoft.com/office/drawing/2014/main" xmlns="" id="{F50B10E8-FBD0-4B78-B713-BCA348815D51}"/>
              </a:ext>
            </a:extLst>
          </p:cNvPr>
          <p:cNvPicPr>
            <a:picLocks noGrp="1" noChangeAspect="1"/>
          </p:cNvPicPr>
          <p:nvPr>
            <p:ph sz="quarter" idx="2"/>
          </p:nvPr>
        </p:nvPicPr>
        <p:blipFill>
          <a:blip r:embed="rId2"/>
          <a:stretch>
            <a:fillRect/>
          </a:stretch>
        </p:blipFill>
        <p:spPr>
          <a:xfrm>
            <a:off x="280988" y="1677789"/>
            <a:ext cx="7819404" cy="506357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41445512"/>
      </p:ext>
    </p:extLst>
  </p:cSld>
  <p:clrMapOvr>
    <a:masterClrMapping/>
  </p:clrMapOvr>
  <p:transition spd="med">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395536" y="666750"/>
            <a:ext cx="8496944" cy="746026"/>
          </a:xfrm>
        </p:spPr>
        <p:txBody>
          <a:bodyPr/>
          <a:lstStyle/>
          <a:p>
            <a:r>
              <a:rPr lang="ru-RU" sz="2400" b="1" i="1" cap="none" dirty="0">
                <a:solidFill>
                  <a:srgbClr val="C00000"/>
                </a:solidFill>
                <a:latin typeface="Calibri"/>
              </a:rPr>
              <a:t>Но самый любимый всеми нами с детства – это ПАРАППАН. Узнали?... </a:t>
            </a:r>
            <a:br>
              <a:rPr lang="ru-RU" sz="2400" b="1" i="1" cap="none" dirty="0">
                <a:solidFill>
                  <a:srgbClr val="C00000"/>
                </a:solidFill>
                <a:latin typeface="Calibri"/>
              </a:rPr>
            </a:br>
            <a:r>
              <a:rPr lang="ru-RU" sz="2400" b="1" i="1" cap="none" dirty="0">
                <a:solidFill>
                  <a:srgbClr val="C00000"/>
                </a:solidFill>
                <a:latin typeface="Calibri"/>
              </a:rPr>
              <a:t>Конечно, барабан! Ни одна свадьба не обходится без этого инструмента! </a:t>
            </a:r>
            <a:br>
              <a:rPr lang="ru-RU" sz="2400" b="1" i="1" cap="none" dirty="0">
                <a:solidFill>
                  <a:srgbClr val="C00000"/>
                </a:solidFill>
                <a:latin typeface="Calibri"/>
              </a:rPr>
            </a:br>
            <a:r>
              <a:rPr lang="ru-RU" sz="2400" b="1" i="1" cap="none" dirty="0">
                <a:solidFill>
                  <a:srgbClr val="C00000"/>
                </a:solidFill>
                <a:latin typeface="Calibri"/>
              </a:rPr>
              <a:t>И считается, что этот инструмент оберегает от несчастий… Может быть…</a:t>
            </a:r>
            <a:endParaRPr lang="ru-RU" i="1" dirty="0"/>
          </a:p>
        </p:txBody>
      </p:sp>
      <p:sp>
        <p:nvSpPr>
          <p:cNvPr id="4" name="Текст 3"/>
          <p:cNvSpPr>
            <a:spLocks noGrp="1"/>
          </p:cNvSpPr>
          <p:nvPr>
            <p:ph type="body" sz="half" idx="3"/>
          </p:nvPr>
        </p:nvSpPr>
        <p:spPr/>
        <p:txBody>
          <a:bodyPr/>
          <a:lstStyle/>
          <a:p>
            <a:endParaRPr lang="ru-RU"/>
          </a:p>
        </p:txBody>
      </p:sp>
      <p:pic>
        <p:nvPicPr>
          <p:cNvPr id="7" name="Объект 6">
            <a:extLst>
              <a:ext uri="{FF2B5EF4-FFF2-40B4-BE49-F238E27FC236}">
                <a16:creationId xmlns:a16="http://schemas.microsoft.com/office/drawing/2014/main" xmlns="" id="{B0B6DAC7-6732-4460-B24E-242B88E87E5C}"/>
              </a:ext>
            </a:extLst>
          </p:cNvPr>
          <p:cNvPicPr>
            <a:picLocks noGrp="1" noChangeAspect="1"/>
          </p:cNvPicPr>
          <p:nvPr>
            <p:ph sz="quarter" idx="2"/>
          </p:nvPr>
        </p:nvPicPr>
        <p:blipFill>
          <a:blip r:embed="rId2"/>
          <a:stretch>
            <a:fillRect/>
          </a:stretch>
        </p:blipFill>
        <p:spPr>
          <a:xfrm>
            <a:off x="611560" y="2420888"/>
            <a:ext cx="2742306" cy="3557587"/>
          </a:xfrm>
          <a:prstGeom prst="rect">
            <a:avLst/>
          </a:prstGeom>
          <a:ln>
            <a:noFill/>
          </a:ln>
          <a:effectLst>
            <a:outerShdw blurRad="190500" algn="tl" rotWithShape="0">
              <a:srgbClr val="000000">
                <a:alpha val="70000"/>
              </a:srgbClr>
            </a:outerShdw>
          </a:effectLst>
        </p:spPr>
      </p:pic>
      <p:pic>
        <p:nvPicPr>
          <p:cNvPr id="8" name="Объект 3">
            <a:extLst>
              <a:ext uri="{FF2B5EF4-FFF2-40B4-BE49-F238E27FC236}">
                <a16:creationId xmlns:a16="http://schemas.microsoft.com/office/drawing/2014/main" xmlns="" id="{4F4AEE9B-BB31-4865-A7F7-BC48C8A15365}"/>
              </a:ext>
            </a:extLst>
          </p:cNvPr>
          <p:cNvPicPr>
            <a:picLocks noGrp="1" noChangeAspect="1"/>
          </p:cNvPicPr>
          <p:nvPr>
            <p:ph sz="quarter" idx="4"/>
          </p:nvPr>
        </p:nvPicPr>
        <p:blipFill rotWithShape="1">
          <a:blip r:embed="rId3"/>
          <a:srcRect l="54531" t="28605" r="6284" b="7387"/>
          <a:stretch/>
        </p:blipFill>
        <p:spPr>
          <a:xfrm>
            <a:off x="5184177" y="1316038"/>
            <a:ext cx="3217471" cy="394176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59774989"/>
      </p:ext>
    </p:extLst>
  </p:cSld>
  <p:clrMapOvr>
    <a:masterClrMapping/>
  </p:clrMapOvr>
  <p:transition spd="med">
    <p:wheel spokes="3"/>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83044" cy="639762"/>
          </a:xfrm>
        </p:spPr>
        <p:txBody>
          <a:bodyPr/>
          <a:lstStyle/>
          <a:p>
            <a:endParaRPr lang="ru-RU" sz="2200" b="1" i="1" cap="none" dirty="0" smtClean="0">
              <a:solidFill>
                <a:srgbClr val="C00000"/>
              </a:solidFill>
              <a:latin typeface="Calibri"/>
            </a:endParaRPr>
          </a:p>
          <a:p>
            <a:endParaRPr lang="ru-RU" sz="2200" b="1" i="1" cap="none" dirty="0">
              <a:solidFill>
                <a:srgbClr val="C00000"/>
              </a:solidFill>
              <a:latin typeface="Calibri"/>
            </a:endParaRPr>
          </a:p>
          <a:p>
            <a:r>
              <a:rPr lang="ru-RU" sz="2200" b="1" i="1" cap="none" dirty="0" smtClean="0">
                <a:solidFill>
                  <a:srgbClr val="C00000"/>
                </a:solidFill>
                <a:latin typeface="Calibri"/>
              </a:rPr>
              <a:t>Для </a:t>
            </a:r>
            <a:r>
              <a:rPr lang="ru-RU" sz="2200" b="1" i="1" cap="none" dirty="0">
                <a:solidFill>
                  <a:srgbClr val="C00000"/>
                </a:solidFill>
                <a:latin typeface="Calibri"/>
              </a:rPr>
              <a:t>изготовления музыкальных инструментов мастера использовали древесину, кору, металл, кость, глину, шкуры, гусиные перья, струны делали из конского хвоста… </a:t>
            </a:r>
            <a:br>
              <a:rPr lang="ru-RU" sz="2200" b="1" i="1" cap="none" dirty="0">
                <a:solidFill>
                  <a:srgbClr val="C00000"/>
                </a:solidFill>
                <a:latin typeface="Calibri"/>
              </a:rPr>
            </a:br>
            <a:r>
              <a:rPr lang="ru-RU" sz="2200" b="1" i="1" cap="none" dirty="0">
                <a:solidFill>
                  <a:srgbClr val="C00000"/>
                </a:solidFill>
                <a:latin typeface="Calibri"/>
              </a:rPr>
              <a:t>Многие ученые отмечали, что среди народов Поволжья в Чувашии насчитывалось большое количество народных музыкальных инструментов – более 50. И конечно же, играя на них, чувашский народ пел песни! Недаром называют Чувашию – </a:t>
            </a:r>
            <a:br>
              <a:rPr lang="ru-RU" sz="2200" b="1" i="1" cap="none" dirty="0">
                <a:solidFill>
                  <a:srgbClr val="C00000"/>
                </a:solidFill>
                <a:latin typeface="Calibri"/>
              </a:rPr>
            </a:br>
            <a:r>
              <a:rPr lang="ru-RU" sz="2200" b="1" i="1" cap="none" dirty="0">
                <a:solidFill>
                  <a:srgbClr val="C00000"/>
                </a:solidFill>
                <a:latin typeface="Calibri"/>
              </a:rPr>
              <a:t>«Край 100 тысяч песен»!</a:t>
            </a:r>
            <a:endParaRPr lang="ru-RU" i="1" dirty="0"/>
          </a:p>
        </p:txBody>
      </p:sp>
      <p:sp>
        <p:nvSpPr>
          <p:cNvPr id="4" name="Текст 3"/>
          <p:cNvSpPr>
            <a:spLocks noGrp="1"/>
          </p:cNvSpPr>
          <p:nvPr>
            <p:ph type="body" sz="half" idx="3"/>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7" name="Объект 3">
            <a:extLst>
              <a:ext uri="{FF2B5EF4-FFF2-40B4-BE49-F238E27FC236}">
                <a16:creationId xmlns:a16="http://schemas.microsoft.com/office/drawing/2014/main" xmlns="" id="{ED4FFDF5-4859-47E9-9103-68DA335B72D0}"/>
              </a:ext>
            </a:extLst>
          </p:cNvPr>
          <p:cNvPicPr>
            <a:picLocks noGrp="1" noChangeAspect="1"/>
          </p:cNvPicPr>
          <p:nvPr>
            <p:ph sz="quarter" idx="2"/>
          </p:nvPr>
        </p:nvPicPr>
        <p:blipFill rotWithShape="1">
          <a:blip r:embed="rId2"/>
          <a:srcRect l="3344" t="10484" r="3103"/>
          <a:stretch/>
        </p:blipFill>
        <p:spPr>
          <a:xfrm>
            <a:off x="2339752" y="2852936"/>
            <a:ext cx="5688632" cy="352839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4757568"/>
      </p:ext>
    </p:extLst>
  </p:cSld>
  <p:clrMapOvr>
    <a:masterClrMapping/>
  </p:clrMapOvr>
  <p:transition spd="med">
    <p:wheel spokes="3"/>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p:cNvSpPr>
          <p:nvPr>
            <p:ph type="title" idx="4294967295"/>
          </p:nvPr>
        </p:nvSpPr>
        <p:spPr bwMode="auto">
          <a:xfrm>
            <a:off x="304800" y="457200"/>
            <a:ext cx="5922963" cy="838200"/>
          </a:xfrm>
          <a:noFill/>
        </p:spPr>
        <p:txBody>
          <a:bodyPr wrap="square" lIns="91440" tIns="45720" rIns="91440" bIns="45720" numCol="1" anchorCtr="0" compatLnSpc="1">
            <a:prstTxWarp prst="textNoShape">
              <a:avLst/>
            </a:prstTxWarp>
            <a:normAutofit fontScale="90000"/>
          </a:bodyPr>
          <a:lstStyle/>
          <a:p>
            <a:r>
              <a:rPr lang="ru-RU" sz="3200" cap="none" smtClean="0">
                <a:effectLst/>
                <a:latin typeface="Arial" charset="0"/>
              </a:rPr>
              <a:t>Ш</a:t>
            </a:r>
            <a:r>
              <a:rPr lang="en-US" sz="3200" cap="none" smtClean="0">
                <a:effectLst/>
                <a:latin typeface="Arial" charset="0"/>
                <a:cs typeface="Arial" charset="0"/>
              </a:rPr>
              <a:t>ă</a:t>
            </a:r>
            <a:r>
              <a:rPr lang="ru-RU" sz="3200" cap="none" smtClean="0">
                <a:effectLst/>
                <a:latin typeface="Arial" charset="0"/>
              </a:rPr>
              <a:t>п</a:t>
            </a:r>
            <a:r>
              <a:rPr lang="en-US" sz="3200" cap="none" smtClean="0">
                <a:effectLst/>
                <a:latin typeface="Arial" charset="0"/>
                <a:cs typeface="Arial" charset="0"/>
              </a:rPr>
              <a:t>ă</a:t>
            </a:r>
            <a:r>
              <a:rPr lang="ru-RU" sz="3200" cap="none" smtClean="0">
                <a:effectLst/>
                <a:latin typeface="Arial" charset="0"/>
              </a:rPr>
              <a:t>р – пузырный инструмент</a:t>
            </a:r>
          </a:p>
        </p:txBody>
      </p:sp>
      <p:sp>
        <p:nvSpPr>
          <p:cNvPr id="154627" name="Rectangle 3"/>
          <p:cNvSpPr>
            <a:spLocks noGrp="1"/>
          </p:cNvSpPr>
          <p:nvPr>
            <p:ph type="body" idx="4294967295"/>
          </p:nvPr>
        </p:nvSpPr>
        <p:spPr>
          <a:xfrm>
            <a:off x="304800" y="1554163"/>
            <a:ext cx="2754313" cy="1730375"/>
          </a:xfrm>
        </p:spPr>
        <p:txBody>
          <a:bodyPr/>
          <a:lstStyle/>
          <a:p>
            <a:pPr>
              <a:lnSpc>
                <a:spcPct val="90000"/>
              </a:lnSpc>
            </a:pPr>
            <a:r>
              <a:rPr lang="ru-RU" sz="2400" smtClean="0">
                <a:latin typeface="Arial" charset="0"/>
              </a:rPr>
              <a:t>Шапар</a:t>
            </a:r>
          </a:p>
          <a:p>
            <a:pPr>
              <a:lnSpc>
                <a:spcPct val="90000"/>
              </a:lnSpc>
            </a:pPr>
            <a:r>
              <a:rPr lang="ru-RU" sz="2400" smtClean="0">
                <a:latin typeface="Arial" charset="0"/>
              </a:rPr>
              <a:t>(чуваш.), шувыр (мар.), вид волынки</a:t>
            </a:r>
          </a:p>
        </p:txBody>
      </p:sp>
      <p:pic>
        <p:nvPicPr>
          <p:cNvPr id="154629" name="Picture 5" descr="v01036"/>
          <p:cNvPicPr>
            <a:picLocks noChangeAspect="1" noChangeArrowheads="1"/>
          </p:cNvPicPr>
          <p:nvPr/>
        </p:nvPicPr>
        <p:blipFill>
          <a:blip r:embed="rId2"/>
          <a:srcRect/>
          <a:stretch>
            <a:fillRect/>
          </a:stretch>
        </p:blipFill>
        <p:spPr bwMode="auto">
          <a:xfrm>
            <a:off x="250825" y="3213100"/>
            <a:ext cx="6000750" cy="4000500"/>
          </a:xfrm>
          <a:prstGeom prst="rect">
            <a:avLst/>
          </a:prstGeom>
          <a:noFill/>
        </p:spPr>
      </p:pic>
      <p:pic>
        <p:nvPicPr>
          <p:cNvPr id="154631" name="Picture 4" descr="инструменты"/>
          <p:cNvPicPr>
            <a:picLocks noChangeAspect="1" noChangeArrowheads="1"/>
          </p:cNvPicPr>
          <p:nvPr/>
        </p:nvPicPr>
        <p:blipFill>
          <a:blip r:embed="rId3"/>
          <a:srcRect l="51128" t="33530" r="15515" b="36830"/>
          <a:stretch>
            <a:fillRect/>
          </a:stretch>
        </p:blipFill>
        <p:spPr bwMode="auto">
          <a:xfrm>
            <a:off x="5868144" y="1052736"/>
            <a:ext cx="3167956" cy="2303462"/>
          </a:xfrm>
          <a:prstGeom prst="rect">
            <a:avLst/>
          </a:prstGeom>
          <a:noFill/>
          <a:ln w="9525">
            <a:noFill/>
            <a:miter lim="800000"/>
            <a:headEnd/>
            <a:tailEnd/>
          </a:ln>
        </p:spPr>
      </p:pic>
      <p:sp>
        <p:nvSpPr>
          <p:cNvPr id="154632" name="AutoShape 8">
            <a:hlinkClick r:id="rId4" action="ppaction://hlinksldjump"/>
          </p:cNvPr>
          <p:cNvSpPr>
            <a:spLocks noChangeArrowheads="1"/>
          </p:cNvSpPr>
          <p:nvPr/>
        </p:nvSpPr>
        <p:spPr bwMode="auto">
          <a:xfrm>
            <a:off x="7596188" y="5949950"/>
            <a:ext cx="1296987" cy="503238"/>
          </a:xfrm>
          <a:prstGeom prst="leftArrow">
            <a:avLst>
              <a:gd name="adj1" fmla="val 50000"/>
              <a:gd name="adj2" fmla="val 64432"/>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med">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ru-RU" cap="none" smtClean="0">
                <a:effectLst/>
                <a:latin typeface="Franklin Gothic Medium" pitchFamily="34" charset="0"/>
              </a:rPr>
              <a:t>Глиняные свистульки – т</a:t>
            </a:r>
            <a:r>
              <a:rPr lang="en-US" cap="none" smtClean="0">
                <a:effectLst/>
                <a:latin typeface="Franklin Gothic Medium" pitchFamily="34" charset="0"/>
              </a:rPr>
              <a:t>ă</a:t>
            </a:r>
            <a:r>
              <a:rPr lang="ru-RU" cap="none" smtClean="0">
                <a:effectLst/>
                <a:latin typeface="Franklin Gothic Medium" pitchFamily="34" charset="0"/>
              </a:rPr>
              <a:t>м ш</a:t>
            </a:r>
            <a:r>
              <a:rPr lang="en-US" cap="none" smtClean="0">
                <a:effectLst/>
                <a:latin typeface="Franklin Gothic Medium" pitchFamily="34" charset="0"/>
              </a:rPr>
              <a:t>ă</a:t>
            </a:r>
            <a:r>
              <a:rPr lang="ru-RU" cap="none" smtClean="0">
                <a:effectLst/>
                <a:latin typeface="Franklin Gothic Medium" pitchFamily="34" charset="0"/>
              </a:rPr>
              <a:t>хлич</a:t>
            </a:r>
          </a:p>
        </p:txBody>
      </p:sp>
      <p:pic>
        <p:nvPicPr>
          <p:cNvPr id="155653" name="Picture 4" descr="инструменты"/>
          <p:cNvPicPr>
            <a:picLocks noGrp="1" noChangeAspect="1" noChangeArrowheads="1"/>
          </p:cNvPicPr>
          <p:nvPr>
            <p:ph type="body" idx="4294967295"/>
          </p:nvPr>
        </p:nvPicPr>
        <p:blipFill>
          <a:blip r:embed="rId2"/>
          <a:srcRect t="23851" r="48364" b="53876"/>
          <a:stretch>
            <a:fillRect/>
          </a:stretch>
        </p:blipFill>
        <p:spPr>
          <a:xfrm>
            <a:off x="1403350" y="1484313"/>
            <a:ext cx="6481763" cy="2097087"/>
          </a:xfrm>
          <a:noFill/>
        </p:spPr>
      </p:pic>
      <p:sp>
        <p:nvSpPr>
          <p:cNvPr id="155654" name="AutoShape 6">
            <a:hlinkClick r:id="rId3" action="ppaction://hlinksldjump"/>
          </p:cNvPr>
          <p:cNvSpPr>
            <a:spLocks noChangeArrowheads="1"/>
          </p:cNvSpPr>
          <p:nvPr/>
        </p:nvSpPr>
        <p:spPr bwMode="auto">
          <a:xfrm>
            <a:off x="7235825" y="6021388"/>
            <a:ext cx="1439863" cy="503237"/>
          </a:xfrm>
          <a:prstGeom prst="leftArrow">
            <a:avLst>
              <a:gd name="adj1" fmla="val 50000"/>
              <a:gd name="adj2" fmla="val 71530"/>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med">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281444" y="1316037"/>
            <a:ext cx="8611036" cy="5065291"/>
          </a:xfrm>
        </p:spPr>
        <p:txBody>
          <a:bodyPr/>
          <a:lstStyle/>
          <a:p>
            <a:pPr algn="ctr"/>
            <a:r>
              <a:rPr lang="ru-RU" b="1" i="1" dirty="0">
                <a:solidFill>
                  <a:srgbClr val="FF0000"/>
                </a:solidFill>
                <a:latin typeface="Open Sans"/>
              </a:rPr>
              <a:t>Роль музыки в жизни </a:t>
            </a:r>
            <a:r>
              <a:rPr lang="ru-RU" b="1" i="1" dirty="0" smtClean="0">
                <a:solidFill>
                  <a:srgbClr val="FF0000"/>
                </a:solidFill>
                <a:latin typeface="Open Sans"/>
              </a:rPr>
              <a:t>чувашей</a:t>
            </a:r>
            <a:endParaRPr lang="ru-RU" b="1" i="1" dirty="0">
              <a:solidFill>
                <a:srgbClr val="FF0000"/>
              </a:solidFill>
              <a:latin typeface="Open Sans"/>
            </a:endParaRPr>
          </a:p>
          <a:p>
            <a:pPr algn="just"/>
            <a:r>
              <a:rPr lang="ru-RU" sz="1600" dirty="0">
                <a:solidFill>
                  <a:srgbClr val="181818"/>
                </a:solidFill>
                <a:latin typeface="Open Sans"/>
              </a:rPr>
              <a:t>Современного человека окружает очень много разных звуков - голоса людей, шум моторов, звонки телефонов и т.п. Большинство из этих звуков, особенно в городе, - искусственные. В древности люди жили в окружении природы и звуки были в основном естественные – шелест листьев, журчание воды, голоса птиц. Появление среди этих природных звуков мелодии песни, звуков скрипки воспринималось как волшебство. В древности все самые важные события, праздники, обряды обязательно сопровождались музыкой (</a:t>
            </a:r>
            <a:r>
              <a:rPr lang="ru-RU" sz="1600" dirty="0" err="1">
                <a:solidFill>
                  <a:srgbClr val="181818"/>
                </a:solidFill>
                <a:latin typeface="Open Sans"/>
              </a:rPr>
              <a:t>кёвёсемё</a:t>
            </a:r>
            <a:r>
              <a:rPr lang="ru-RU" sz="1600" dirty="0">
                <a:solidFill>
                  <a:srgbClr val="181818"/>
                </a:solidFill>
                <a:latin typeface="Open Sans"/>
              </a:rPr>
              <a:t>). И для каждого события были свои особые мелодии. Многие ученые и исследователи отмечали очень высокое развитие музыкального искусства чувашей. Существуют записи нескольких десятков тысяч чувашских народных песен. В древности каждый чуваш умел петь, слагать песни и владел музыкальными инструментами. В чувашском языке «исполнение музыки» , «игра на музыкальных инструментах» переводится не как «</a:t>
            </a:r>
            <a:r>
              <a:rPr lang="ru-RU" sz="1600" dirty="0" err="1">
                <a:solidFill>
                  <a:srgbClr val="181818"/>
                </a:solidFill>
                <a:latin typeface="Open Sans"/>
              </a:rPr>
              <a:t>вылять</a:t>
            </a:r>
            <a:r>
              <a:rPr lang="ru-RU" sz="1600" dirty="0">
                <a:solidFill>
                  <a:srgbClr val="181818"/>
                </a:solidFill>
                <a:latin typeface="Open Sans"/>
              </a:rPr>
              <a:t>» (играет),а как «</a:t>
            </a:r>
            <a:r>
              <a:rPr lang="ru-RU" sz="1600" dirty="0" err="1">
                <a:solidFill>
                  <a:srgbClr val="181818"/>
                </a:solidFill>
                <a:latin typeface="Open Sans"/>
              </a:rPr>
              <a:t>калать</a:t>
            </a:r>
            <a:r>
              <a:rPr lang="ru-RU" sz="1600" dirty="0">
                <a:solidFill>
                  <a:srgbClr val="181818"/>
                </a:solidFill>
                <a:latin typeface="Open Sans"/>
              </a:rPr>
              <a:t>» (говорит, вещает),т.е. по представлениям чувашей, музыкальный инструмент это не игрушка и </a:t>
            </a:r>
            <a:r>
              <a:rPr lang="ru-RU" sz="1600" dirty="0" err="1">
                <a:solidFill>
                  <a:srgbClr val="181818"/>
                </a:solidFill>
                <a:latin typeface="Open Sans"/>
              </a:rPr>
              <a:t>исполне-ние</a:t>
            </a:r>
            <a:r>
              <a:rPr lang="ru-RU" sz="1600" dirty="0">
                <a:solidFill>
                  <a:srgbClr val="181818"/>
                </a:solidFill>
                <a:latin typeface="Open Sans"/>
              </a:rPr>
              <a:t> музыки не просто развлечение, а способ общения человека с человеком или с музыкой, или с природой.</a:t>
            </a:r>
          </a:p>
          <a:p>
            <a:endParaRPr lang="ru-RU" sz="1600" dirty="0"/>
          </a:p>
        </p:txBody>
      </p:sp>
      <p:sp>
        <p:nvSpPr>
          <p:cNvPr id="6" name="Объект 5"/>
          <p:cNvSpPr>
            <a:spLocks noGrp="1"/>
          </p:cNvSpPr>
          <p:nvPr>
            <p:ph sz="quarter" idx="4"/>
          </p:nvPr>
        </p:nvSpPr>
        <p:spPr>
          <a:xfrm flipV="1">
            <a:off x="-108520" y="1268760"/>
            <a:ext cx="9045786" cy="47277"/>
          </a:xfrm>
        </p:spPr>
        <p:txBody>
          <a:bodyPr/>
          <a:lstStyle/>
          <a:p>
            <a:endParaRPr lang="ru-RU" dirty="0"/>
          </a:p>
        </p:txBody>
      </p:sp>
    </p:spTree>
    <p:extLst>
      <p:ext uri="{BB962C8B-B14F-4D97-AF65-F5344CB8AC3E}">
        <p14:creationId xmlns:p14="http://schemas.microsoft.com/office/powerpoint/2010/main" val="2679040843"/>
      </p:ext>
    </p:extLst>
  </p:cSld>
  <p:clrMapOvr>
    <a:masterClrMapping/>
  </p:clrMapOvr>
  <p:transition spd="med">
    <p:wheel spokes="3"/>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p:cNvSpPr>
          <p:nvPr>
            <p:ph type="title" idx="4294967295"/>
          </p:nvPr>
        </p:nvSpPr>
        <p:spPr bwMode="auto">
          <a:xfrm>
            <a:off x="457200" y="5661025"/>
            <a:ext cx="8686800" cy="838200"/>
          </a:xfrm>
          <a:noFill/>
        </p:spPr>
        <p:txBody>
          <a:bodyPr wrap="square" lIns="91440" tIns="45720" rIns="91440" bIns="45720" numCol="1" anchorCtr="0" compatLnSpc="1">
            <a:prstTxWarp prst="textNoShape">
              <a:avLst/>
            </a:prstTxWarp>
          </a:bodyPr>
          <a:lstStyle/>
          <a:p>
            <a:pPr algn="ctr"/>
            <a:r>
              <a:rPr lang="ru-RU" cap="none" smtClean="0">
                <a:effectLst/>
                <a:latin typeface="Franklin Gothic Medium" pitchFamily="34" charset="0"/>
              </a:rPr>
              <a:t>Гусли - к</a:t>
            </a:r>
            <a:r>
              <a:rPr lang="en-US" cap="none" smtClean="0">
                <a:effectLst/>
                <a:latin typeface="Franklin Gothic Medium" pitchFamily="34" charset="0"/>
              </a:rPr>
              <a:t>ĕ</a:t>
            </a:r>
            <a:r>
              <a:rPr lang="ru-RU" cap="none" smtClean="0">
                <a:effectLst/>
                <a:latin typeface="Franklin Gothic Medium" pitchFamily="34" charset="0"/>
              </a:rPr>
              <a:t>сле</a:t>
            </a:r>
          </a:p>
        </p:txBody>
      </p:sp>
      <p:pic>
        <p:nvPicPr>
          <p:cNvPr id="157700" name="Picture 4" descr="гусли"/>
          <p:cNvPicPr>
            <a:picLocks noGrp="1" noChangeAspect="1" noChangeArrowheads="1"/>
          </p:cNvPicPr>
          <p:nvPr>
            <p:ph type="body" idx="4294967295"/>
          </p:nvPr>
        </p:nvPicPr>
        <p:blipFill>
          <a:blip r:embed="rId2"/>
          <a:srcRect/>
          <a:stretch>
            <a:fillRect/>
          </a:stretch>
        </p:blipFill>
        <p:spPr>
          <a:xfrm>
            <a:off x="2484438" y="0"/>
            <a:ext cx="4208462" cy="5516563"/>
          </a:xfrm>
        </p:spPr>
      </p:pic>
      <p:sp>
        <p:nvSpPr>
          <p:cNvPr id="157701" name="AutoShape 5">
            <a:hlinkClick r:id="rId3" action="ppaction://hlinksldjump"/>
          </p:cNvPr>
          <p:cNvSpPr>
            <a:spLocks noChangeArrowheads="1"/>
          </p:cNvSpPr>
          <p:nvPr/>
        </p:nvSpPr>
        <p:spPr bwMode="auto">
          <a:xfrm>
            <a:off x="7524750" y="6237288"/>
            <a:ext cx="1225550" cy="404812"/>
          </a:xfrm>
          <a:prstGeom prst="leftArrow">
            <a:avLst>
              <a:gd name="adj1" fmla="val 49806"/>
              <a:gd name="adj2" fmla="val 75686"/>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med">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ru-RU" cap="none" smtClean="0">
                <a:effectLst/>
                <a:latin typeface="Franklin Gothic Medium" pitchFamily="34" charset="0"/>
              </a:rPr>
              <a:t>Колокольчик - ш</a:t>
            </a:r>
            <a:r>
              <a:rPr lang="en-US" cap="none" smtClean="0">
                <a:effectLst/>
                <a:latin typeface="Franklin Gothic Medium" pitchFamily="34" charset="0"/>
              </a:rPr>
              <a:t>ă</a:t>
            </a:r>
            <a:r>
              <a:rPr lang="ru-RU" cap="none" smtClean="0">
                <a:effectLst/>
                <a:latin typeface="Franklin Gothic Medium" pitchFamily="34" charset="0"/>
              </a:rPr>
              <a:t>нк</a:t>
            </a:r>
            <a:r>
              <a:rPr lang="en-US" cap="none" smtClean="0">
                <a:effectLst/>
                <a:latin typeface="Franklin Gothic Medium" pitchFamily="34" charset="0"/>
              </a:rPr>
              <a:t>ă</a:t>
            </a:r>
            <a:r>
              <a:rPr lang="ru-RU" cap="none" smtClean="0">
                <a:effectLst/>
                <a:latin typeface="Franklin Gothic Medium" pitchFamily="34" charset="0"/>
              </a:rPr>
              <a:t>рав</a:t>
            </a:r>
          </a:p>
        </p:txBody>
      </p:sp>
      <p:sp>
        <p:nvSpPr>
          <p:cNvPr id="161795" name="Rectangle 3"/>
          <p:cNvSpPr>
            <a:spLocks noGrp="1"/>
          </p:cNvSpPr>
          <p:nvPr>
            <p:ph type="body" idx="4294967295"/>
          </p:nvPr>
        </p:nvSpPr>
        <p:spPr/>
        <p:txBody>
          <a:bodyPr/>
          <a:lstStyle/>
          <a:p>
            <a:endParaRPr lang="ru-RU" smtClean="0">
              <a:latin typeface="Franklin Gothic Book" pitchFamily="34" charset="0"/>
            </a:endParaRPr>
          </a:p>
        </p:txBody>
      </p:sp>
      <p:pic>
        <p:nvPicPr>
          <p:cNvPr id="161797" name="Picture 5" descr="инструменты"/>
          <p:cNvPicPr>
            <a:picLocks noChangeAspect="1" noChangeArrowheads="1"/>
          </p:cNvPicPr>
          <p:nvPr/>
        </p:nvPicPr>
        <p:blipFill>
          <a:blip r:embed="rId2"/>
          <a:srcRect l="45270" t="26056" r="26375" b="55055"/>
          <a:stretch>
            <a:fillRect/>
          </a:stretch>
        </p:blipFill>
        <p:spPr bwMode="auto">
          <a:xfrm>
            <a:off x="2339975" y="2060575"/>
            <a:ext cx="6048375" cy="3022600"/>
          </a:xfrm>
          <a:prstGeom prst="rect">
            <a:avLst/>
          </a:prstGeom>
          <a:noFill/>
        </p:spPr>
      </p:pic>
      <p:sp>
        <p:nvSpPr>
          <p:cNvPr id="161798" name="AutoShape 6">
            <a:hlinkClick r:id="rId3" action="ppaction://hlinksldjump"/>
          </p:cNvPr>
          <p:cNvSpPr>
            <a:spLocks noChangeArrowheads="1"/>
          </p:cNvSpPr>
          <p:nvPr/>
        </p:nvSpPr>
        <p:spPr bwMode="auto">
          <a:xfrm>
            <a:off x="7235825" y="6237288"/>
            <a:ext cx="1657350" cy="360362"/>
          </a:xfrm>
          <a:prstGeom prst="leftArrow">
            <a:avLst>
              <a:gd name="adj1" fmla="val 50000"/>
              <a:gd name="adj2" fmla="val 114978"/>
            </a:avLst>
          </a:prstGeom>
          <a:solidFill>
            <a:schemeClr val="accent1"/>
          </a:solidFill>
          <a:ln w="9525">
            <a:solidFill>
              <a:schemeClr val="tx1"/>
            </a:solidFill>
            <a:miter lim="800000"/>
            <a:headEnd/>
            <a:tailEnd/>
          </a:ln>
          <a:effectLst/>
        </p:spPr>
        <p:txBody>
          <a:bodyPr wrap="none" anchor="ctr"/>
          <a:lstStyle/>
          <a:p>
            <a:endParaRPr lang="ru-RU"/>
          </a:p>
        </p:txBody>
      </p:sp>
    </p:spTree>
  </p:cSld>
  <p:clrMapOvr>
    <a:masterClrMapping/>
  </p:clrMapOvr>
  <p:transition spd="med">
    <p:wheel spokes="3"/>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11036" cy="2906266"/>
          </a:xfrm>
        </p:spPr>
        <p:txBody>
          <a:bodyPr/>
          <a:lstStyle/>
          <a:p>
            <a:r>
              <a:rPr lang="ru-RU" sz="4400" dirty="0" smtClean="0">
                <a:solidFill>
                  <a:srgbClr val="FF0000"/>
                </a:solidFill>
              </a:rPr>
              <a:t>Спасибо за внимание!</a:t>
            </a:r>
            <a:endParaRPr lang="ru-RU" sz="4400" dirty="0">
              <a:solidFill>
                <a:srgbClr val="FF0000"/>
              </a:solidFill>
            </a:endParaRPr>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281444" y="1316037"/>
            <a:ext cx="8539028" cy="3941763"/>
          </a:xfrm>
        </p:spPr>
        <p:txBody>
          <a:bodyPr/>
          <a:lstStyle/>
          <a:p>
            <a:pPr algn="ctr"/>
            <a:endParaRPr lang="ru-RU" dirty="0"/>
          </a:p>
        </p:txBody>
      </p:sp>
      <p:sp>
        <p:nvSpPr>
          <p:cNvPr id="6" name="Объект 5"/>
          <p:cNvSpPr>
            <a:spLocks noGrp="1"/>
          </p:cNvSpPr>
          <p:nvPr>
            <p:ph sz="quarter" idx="4"/>
          </p:nvPr>
        </p:nvSpPr>
        <p:spPr>
          <a:xfrm>
            <a:off x="8891546" y="1316037"/>
            <a:ext cx="45719" cy="3941763"/>
          </a:xfrm>
        </p:spPr>
        <p:txBody>
          <a:bodyPr/>
          <a:lstStyle/>
          <a:p>
            <a:pPr algn="ctr"/>
            <a:endParaRPr lang="ru-RU" dirty="0"/>
          </a:p>
        </p:txBody>
      </p:sp>
    </p:spTree>
    <p:extLst>
      <p:ext uri="{BB962C8B-B14F-4D97-AF65-F5344CB8AC3E}">
        <p14:creationId xmlns:p14="http://schemas.microsoft.com/office/powerpoint/2010/main" val="860022710"/>
      </p:ext>
    </p:extLst>
  </p:cSld>
  <p:clrMapOvr>
    <a:masterClrMapping/>
  </p:clrMapOvr>
  <p:transition spd="med">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539028" cy="639762"/>
          </a:xfrm>
        </p:spPr>
        <p:txBody>
          <a:bodyPr/>
          <a:lstStyle/>
          <a:p>
            <a:pPr marL="342900" lvl="0" indent="-342900" algn="ctr">
              <a:buClr>
                <a:srgbClr val="F0A22E"/>
              </a:buClr>
              <a:buFont typeface="Wingdings 2" pitchFamily="18" charset="2"/>
              <a:buChar char=""/>
            </a:pPr>
            <a:r>
              <a:rPr lang="ru-RU" sz="2800" i="1" cap="none" dirty="0">
                <a:solidFill>
                  <a:srgbClr val="FF0000"/>
                </a:solidFill>
                <a:latin typeface="Open Sans"/>
                <a:ea typeface="+mn-ea"/>
                <a:cs typeface="+mn-cs"/>
              </a:rPr>
              <a:t>Чувашские обряды, обычаи, праздники.</a:t>
            </a:r>
          </a:p>
          <a:p>
            <a:endParaRPr lang="ru-RU" sz="2800" dirty="0"/>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281444" y="1340768"/>
            <a:ext cx="8683044" cy="3917032"/>
          </a:xfrm>
        </p:spPr>
        <p:txBody>
          <a:bodyPr/>
          <a:lstStyle/>
          <a:p>
            <a:endParaRPr lang="ru-RU" sz="1200" b="1" dirty="0" smtClean="0">
              <a:solidFill>
                <a:srgbClr val="181818"/>
              </a:solidFill>
              <a:latin typeface="Open Sans"/>
            </a:endParaRPr>
          </a:p>
          <a:p>
            <a:r>
              <a:rPr lang="ru-RU" sz="1400" b="1" i="1" dirty="0" smtClean="0">
                <a:solidFill>
                  <a:srgbClr val="181818"/>
                </a:solidFill>
                <a:latin typeface="Open Sans"/>
              </a:rPr>
              <a:t>У </a:t>
            </a:r>
            <a:r>
              <a:rPr lang="ru-RU" sz="1400" b="1" i="1" dirty="0">
                <a:solidFill>
                  <a:srgbClr val="181818"/>
                </a:solidFill>
                <a:latin typeface="Open Sans"/>
              </a:rPr>
              <a:t>чувашского народа много традиций и обрядов. Некоторые из них позабыты, другие не дошли до нас. Весь комплекс обычаев и обрядов можно выделить в три группы: </a:t>
            </a:r>
            <a:endParaRPr lang="ru-RU" sz="1400" b="1" i="1" dirty="0" smtClean="0">
              <a:solidFill>
                <a:srgbClr val="181818"/>
              </a:solidFill>
              <a:latin typeface="Open Sans"/>
            </a:endParaRPr>
          </a:p>
          <a:p>
            <a:r>
              <a:rPr lang="ru-RU" sz="1400" dirty="0">
                <a:solidFill>
                  <a:srgbClr val="181818"/>
                </a:solidFill>
                <a:latin typeface="Open Sans"/>
              </a:rPr>
              <a:t> 1. Обряды, осуществляемые всей деревней, так называемые сельские. 2.Обряды </a:t>
            </a:r>
            <a:r>
              <a:rPr lang="ru-RU" sz="1400" dirty="0" err="1">
                <a:solidFill>
                  <a:srgbClr val="181818"/>
                </a:solidFill>
                <a:latin typeface="Open Sans"/>
              </a:rPr>
              <a:t>семейно</a:t>
            </a:r>
            <a:r>
              <a:rPr lang="ru-RU" sz="1400" dirty="0">
                <a:solidFill>
                  <a:srgbClr val="181818"/>
                </a:solidFill>
                <a:latin typeface="Open Sans"/>
              </a:rPr>
              <a:t> - родовые, </a:t>
            </a:r>
            <a:r>
              <a:rPr lang="ru-RU" sz="1400" dirty="0" err="1">
                <a:solidFill>
                  <a:srgbClr val="181818"/>
                </a:solidFill>
                <a:latin typeface="Open Sans"/>
              </a:rPr>
              <a:t>т.е.домашние</a:t>
            </a:r>
            <a:r>
              <a:rPr lang="ru-RU" sz="1400" dirty="0">
                <a:solidFill>
                  <a:srgbClr val="181818"/>
                </a:solidFill>
                <a:latin typeface="Open Sans"/>
              </a:rPr>
              <a:t> или семейные</a:t>
            </a:r>
            <a:r>
              <a:rPr lang="ru-RU" sz="1400" dirty="0" smtClean="0">
                <a:solidFill>
                  <a:srgbClr val="181818"/>
                </a:solidFill>
                <a:latin typeface="Open Sans"/>
              </a:rPr>
              <a:t>.</a:t>
            </a:r>
          </a:p>
          <a:p>
            <a:r>
              <a:rPr lang="ru-RU" sz="1400" dirty="0" smtClean="0">
                <a:solidFill>
                  <a:srgbClr val="181818"/>
                </a:solidFill>
                <a:latin typeface="Open Sans"/>
              </a:rPr>
              <a:t> </a:t>
            </a:r>
            <a:r>
              <a:rPr lang="ru-RU" sz="1400" dirty="0">
                <a:solidFill>
                  <a:srgbClr val="181818"/>
                </a:solidFill>
                <a:latin typeface="Open Sans"/>
              </a:rPr>
              <a:t>3.Обряды,совершаемые индивидуально.</a:t>
            </a:r>
          </a:p>
          <a:p>
            <a:r>
              <a:rPr lang="ru-RU" sz="1400" dirty="0">
                <a:solidFill>
                  <a:srgbClr val="181818"/>
                </a:solidFill>
                <a:latin typeface="Open Sans"/>
              </a:rPr>
              <a:t>Чуваши с особым почтением и уважением относились к умению достойно вести себя в </a:t>
            </a:r>
            <a:r>
              <a:rPr lang="ru-RU" sz="1400" dirty="0" err="1">
                <a:solidFill>
                  <a:srgbClr val="181818"/>
                </a:solidFill>
                <a:latin typeface="Open Sans"/>
              </a:rPr>
              <a:t>общест-ве</a:t>
            </a:r>
            <a:r>
              <a:rPr lang="ru-RU" sz="1400" dirty="0">
                <a:solidFill>
                  <a:srgbClr val="181818"/>
                </a:solidFill>
                <a:latin typeface="Open Sans"/>
              </a:rPr>
              <a:t>. Чуваши учили друг друга: «Не срами имени чуваша». </a:t>
            </a:r>
            <a:r>
              <a:rPr lang="ru-RU" sz="1400" dirty="0" smtClean="0">
                <a:solidFill>
                  <a:srgbClr val="181818"/>
                </a:solidFill>
                <a:latin typeface="Open Sans"/>
              </a:rPr>
              <a:t>Вся </a:t>
            </a:r>
            <a:r>
              <a:rPr lang="ru-RU" sz="1400" dirty="0">
                <a:solidFill>
                  <a:srgbClr val="181818"/>
                </a:solidFill>
                <a:latin typeface="Open Sans"/>
              </a:rPr>
              <a:t>личная и общественная жизнь чувашей была связана с их языческими верованиями. Все живое в природе, все то, с чем сталкивались чуваши в жизни, имело своих божеств. В сонме чувашских богов в некоторых селениях насчитывалось до двухсот богов. Только жертвоприношения, молитвы, наговоры по поверьям чувашей могли предотвратить вредные действия этих божеств</a:t>
            </a:r>
          </a:p>
          <a:p>
            <a:r>
              <a:rPr lang="ru-RU" sz="1400" dirty="0">
                <a:solidFill>
                  <a:srgbClr val="181818"/>
                </a:solidFill>
                <a:latin typeface="Open Sans"/>
              </a:rPr>
              <a:t>Жизнь чувашей проходила не только в труде. Народ умел веселиться и радоваться. В течение года проводились праздники, приуроченные к основным переломным периодам астрономического года: зимнему и летнему солнцевороту, осеннему и весеннему солнцестоянию</a:t>
            </a:r>
            <a:r>
              <a:rPr lang="ru-RU" sz="1400" b="1" i="1" dirty="0">
                <a:solidFill>
                  <a:srgbClr val="181818"/>
                </a:solidFill>
                <a:latin typeface="Open Sans"/>
              </a:rPr>
              <a:t>. </a:t>
            </a:r>
            <a:r>
              <a:rPr lang="ru-RU" sz="1400" dirty="0">
                <a:solidFill>
                  <a:srgbClr val="181818"/>
                </a:solidFill>
                <a:latin typeface="Open Sans"/>
              </a:rPr>
              <a:t> 1.Праздники зимнего цикла начинались с праздника </a:t>
            </a:r>
            <a:r>
              <a:rPr lang="ru-RU" sz="1400" dirty="0" err="1">
                <a:solidFill>
                  <a:srgbClr val="181818"/>
                </a:solidFill>
                <a:latin typeface="Open Sans"/>
              </a:rPr>
              <a:t>сурхури</a:t>
            </a:r>
            <a:r>
              <a:rPr lang="ru-RU" sz="1400" dirty="0">
                <a:solidFill>
                  <a:srgbClr val="181818"/>
                </a:solidFill>
                <a:latin typeface="Open Sans"/>
              </a:rPr>
              <a:t> -в честь приплода скота и урожая хлеба. 2.Праздники весеннего цикла с праздника </a:t>
            </a:r>
            <a:r>
              <a:rPr lang="ru-RU" sz="1400" dirty="0" err="1">
                <a:solidFill>
                  <a:srgbClr val="181818"/>
                </a:solidFill>
                <a:latin typeface="Open Sans"/>
              </a:rPr>
              <a:t>саварни</a:t>
            </a:r>
            <a:r>
              <a:rPr lang="ru-RU" sz="1400" dirty="0">
                <a:solidFill>
                  <a:srgbClr val="181818"/>
                </a:solidFill>
                <a:latin typeface="Open Sans"/>
              </a:rPr>
              <a:t> -проводов зимы и встречи весны . </a:t>
            </a:r>
            <a:r>
              <a:rPr lang="ru-RU" sz="1400" dirty="0" smtClean="0">
                <a:solidFill>
                  <a:srgbClr val="181818"/>
                </a:solidFill>
                <a:latin typeface="Open Sans"/>
              </a:rPr>
              <a:t>3.Праздники </a:t>
            </a:r>
            <a:r>
              <a:rPr lang="ru-RU" sz="1400" dirty="0">
                <a:solidFill>
                  <a:srgbClr val="181818"/>
                </a:solidFill>
                <a:latin typeface="Open Sans"/>
              </a:rPr>
              <a:t>летнего цикла с </a:t>
            </a:r>
            <a:r>
              <a:rPr lang="ru-RU" sz="1400" dirty="0" err="1">
                <a:solidFill>
                  <a:srgbClr val="181818"/>
                </a:solidFill>
                <a:latin typeface="Open Sans"/>
              </a:rPr>
              <a:t>симек</a:t>
            </a:r>
            <a:r>
              <a:rPr lang="ru-RU" sz="1400" dirty="0">
                <a:solidFill>
                  <a:srgbClr val="181818"/>
                </a:solidFill>
                <a:latin typeface="Open Sans"/>
              </a:rPr>
              <a:t> -общественных поминок ,</a:t>
            </a:r>
            <a:r>
              <a:rPr lang="ru-RU" sz="1400" dirty="0" err="1">
                <a:solidFill>
                  <a:srgbClr val="181818"/>
                </a:solidFill>
                <a:latin typeface="Open Sans"/>
              </a:rPr>
              <a:t>уйчук</a:t>
            </a:r>
            <a:r>
              <a:rPr lang="ru-RU" sz="1400" dirty="0">
                <a:solidFill>
                  <a:srgbClr val="181818"/>
                </a:solidFill>
                <a:latin typeface="Open Sans"/>
              </a:rPr>
              <a:t> -жертвоприношения и моления об урожае, здоровье, </a:t>
            </a:r>
            <a:r>
              <a:rPr lang="ru-RU" sz="1400" dirty="0" smtClean="0">
                <a:solidFill>
                  <a:srgbClr val="181818"/>
                </a:solidFill>
                <a:latin typeface="Open Sans"/>
              </a:rPr>
              <a:t>в </a:t>
            </a:r>
            <a:r>
              <a:rPr lang="ru-RU" sz="1400" dirty="0">
                <a:solidFill>
                  <a:srgbClr val="181818"/>
                </a:solidFill>
                <a:latin typeface="Open Sans"/>
              </a:rPr>
              <a:t>молодежные хороводы. 4.Праздники осеннего цикла. Проводился </a:t>
            </a:r>
            <a:r>
              <a:rPr lang="ru-RU" sz="1400" dirty="0" err="1">
                <a:solidFill>
                  <a:srgbClr val="181818"/>
                </a:solidFill>
                <a:latin typeface="Open Sans"/>
              </a:rPr>
              <a:t>чуклеме</a:t>
            </a:r>
            <a:r>
              <a:rPr lang="ru-RU" sz="1400" dirty="0">
                <a:solidFill>
                  <a:srgbClr val="181818"/>
                </a:solidFill>
                <a:latin typeface="Open Sans"/>
              </a:rPr>
              <a:t> -праздник освещения нового урожая.</a:t>
            </a:r>
          </a:p>
          <a:p>
            <a:r>
              <a:rPr lang="ru-RU" sz="1400" dirty="0">
                <a:solidFill>
                  <a:srgbClr val="181818"/>
                </a:solidFill>
                <a:latin typeface="Open Sans"/>
              </a:rPr>
              <a:t>После обращения в христианство обрядовый репертуар праздников пополнялся. Многие из праздников переосмысливались, но в своей основе остались прежними.</a:t>
            </a:r>
          </a:p>
          <a:p>
            <a:endParaRPr lang="ru-RU" dirty="0"/>
          </a:p>
        </p:txBody>
      </p:sp>
      <p:sp>
        <p:nvSpPr>
          <p:cNvPr id="6" name="Объект 5"/>
          <p:cNvSpPr>
            <a:spLocks noGrp="1"/>
          </p:cNvSpPr>
          <p:nvPr>
            <p:ph sz="quarter" idx="4"/>
          </p:nvPr>
        </p:nvSpPr>
        <p:spPr>
          <a:xfrm flipH="1">
            <a:off x="8937266" y="4149080"/>
            <a:ext cx="819310" cy="1108720"/>
          </a:xfrm>
        </p:spPr>
        <p:txBody>
          <a:bodyPr/>
          <a:lstStyle/>
          <a:p>
            <a:pPr marL="0" indent="0">
              <a:buNone/>
            </a:pPr>
            <a:endParaRPr lang="ru-RU" dirty="0"/>
          </a:p>
        </p:txBody>
      </p:sp>
    </p:spTree>
    <p:extLst>
      <p:ext uri="{BB962C8B-B14F-4D97-AF65-F5344CB8AC3E}">
        <p14:creationId xmlns:p14="http://schemas.microsoft.com/office/powerpoint/2010/main" val="763899425"/>
      </p:ext>
    </p:extLst>
  </p:cSld>
  <p:clrMapOvr>
    <a:masterClrMapping/>
  </p:clrMapOvr>
  <p:transition spd="med">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539028" cy="639762"/>
          </a:xfrm>
        </p:spPr>
        <p:txBody>
          <a:bodyPr/>
          <a:lstStyle/>
          <a:p>
            <a:pPr algn="ctr"/>
            <a:r>
              <a:rPr lang="ru-RU" sz="2800" b="1" i="1" cap="none" dirty="0">
                <a:solidFill>
                  <a:srgbClr val="FF0000"/>
                </a:solidFill>
                <a:latin typeface="Open Sans"/>
                <a:ea typeface="+mn-ea"/>
                <a:cs typeface="+mn-cs"/>
              </a:rPr>
              <a:t>Жанры чувашских народных песен</a:t>
            </a:r>
            <a:endParaRPr lang="ru-RU" sz="2800" i="1" dirty="0">
              <a:solidFill>
                <a:srgbClr val="FF0000"/>
              </a:solidFill>
            </a:endParaRPr>
          </a:p>
        </p:txBody>
      </p:sp>
      <p:sp>
        <p:nvSpPr>
          <p:cNvPr id="4" name="Текст 3"/>
          <p:cNvSpPr>
            <a:spLocks noGrp="1"/>
          </p:cNvSpPr>
          <p:nvPr>
            <p:ph type="body" sz="half" idx="3"/>
          </p:nvPr>
        </p:nvSpPr>
        <p:spPr/>
        <p:txBody>
          <a:bodyPr/>
          <a:lstStyle/>
          <a:p>
            <a:endParaRPr lang="ru-RU" dirty="0"/>
          </a:p>
        </p:txBody>
      </p:sp>
      <p:sp>
        <p:nvSpPr>
          <p:cNvPr id="5" name="Объект 4"/>
          <p:cNvSpPr>
            <a:spLocks noGrp="1"/>
          </p:cNvSpPr>
          <p:nvPr>
            <p:ph sz="quarter" idx="2"/>
          </p:nvPr>
        </p:nvSpPr>
        <p:spPr>
          <a:xfrm>
            <a:off x="281444" y="1316037"/>
            <a:ext cx="8611036" cy="3941763"/>
          </a:xfrm>
        </p:spPr>
        <p:txBody>
          <a:bodyPr/>
          <a:lstStyle/>
          <a:p>
            <a:r>
              <a:rPr lang="ru-RU" sz="1800" dirty="0" smtClean="0">
                <a:solidFill>
                  <a:srgbClr val="181818"/>
                </a:solidFill>
                <a:latin typeface="Open Sans"/>
              </a:rPr>
              <a:t>Современные </a:t>
            </a:r>
            <a:r>
              <a:rPr lang="ru-RU" sz="1800" dirty="0">
                <a:solidFill>
                  <a:srgbClr val="181818"/>
                </a:solidFill>
                <a:latin typeface="Open Sans"/>
              </a:rPr>
              <a:t>люди часто поют или слушают одни и те же песни в любое время года, во время любых праздников. А в древности у чувашей для каждого события были свои особые песни. К одному из жанров чувашских песен относятся трудовые: песни строителей моста, песни бурлаков, кузнецов, пастухов и т.д. В гостях полагалось петь свои песни: при встрече - одни, при расставании – другие. Во время гуляний, игр парни и девушки исполняли молодёжные песни. Для самых маленьких детей родители, бабушки, дедушки пели колыбельные песни и песни – </a:t>
            </a:r>
            <a:r>
              <a:rPr lang="ru-RU" sz="1800" dirty="0" err="1">
                <a:solidFill>
                  <a:srgbClr val="181818"/>
                </a:solidFill>
                <a:latin typeface="Open Sans"/>
              </a:rPr>
              <a:t>потешки</a:t>
            </a:r>
            <a:r>
              <a:rPr lang="ru-RU" sz="1800" dirty="0">
                <a:solidFill>
                  <a:srgbClr val="181818"/>
                </a:solidFill>
                <a:latin typeface="Open Sans"/>
              </a:rPr>
              <a:t>. Дети постарше во время игр часто сами придумывали песни и сопровождали игрой на маленьких музыкальных инструментах. Очень печальными были песни расстающихся с родиной ( солдат, отходников, уезжающих на заработки в дальние края), а также сирот, тоскующих о своих умерших родителях. Особыми песнями могли </a:t>
            </a:r>
            <a:r>
              <a:rPr lang="ru-RU" sz="1800" dirty="0" err="1">
                <a:solidFill>
                  <a:srgbClr val="181818"/>
                </a:solidFill>
                <a:latin typeface="Open Sans"/>
              </a:rPr>
              <a:t>сопро-вождаться</a:t>
            </a:r>
            <a:r>
              <a:rPr lang="ru-RU" sz="1800" dirty="0">
                <a:solidFill>
                  <a:srgbClr val="181818"/>
                </a:solidFill>
                <a:latin typeface="Open Sans"/>
              </a:rPr>
              <a:t> обряды молений божествам. Некоторые из таких песен позволялось исполнять только старым людям.</a:t>
            </a:r>
          </a:p>
          <a:p>
            <a:endParaRPr lang="ru-RU" sz="1800" dirty="0"/>
          </a:p>
        </p:txBody>
      </p:sp>
      <p:sp>
        <p:nvSpPr>
          <p:cNvPr id="6" name="Объект 5"/>
          <p:cNvSpPr>
            <a:spLocks noGrp="1"/>
          </p:cNvSpPr>
          <p:nvPr>
            <p:ph sz="quarter" idx="4"/>
          </p:nvPr>
        </p:nvSpPr>
        <p:spPr/>
        <p:txBody>
          <a:bodyPr/>
          <a:lstStyle/>
          <a:p>
            <a:endParaRPr lang="ru-RU"/>
          </a:p>
        </p:txBody>
      </p:sp>
    </p:spTree>
    <p:extLst>
      <p:ext uri="{BB962C8B-B14F-4D97-AF65-F5344CB8AC3E}">
        <p14:creationId xmlns:p14="http://schemas.microsoft.com/office/powerpoint/2010/main" val="2009880681"/>
      </p:ext>
    </p:extLst>
  </p:cSld>
  <p:clrMapOvr>
    <a:masterClrMapping/>
  </p:clrMapOvr>
  <p:transition spd="med">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11036" cy="639762"/>
          </a:xfrm>
        </p:spPr>
        <p:txBody>
          <a:bodyPr/>
          <a:lstStyle/>
          <a:p>
            <a:pPr marL="342900" lvl="0" indent="-342900" algn="ctr">
              <a:buClr>
                <a:srgbClr val="F0A22E"/>
              </a:buClr>
              <a:buFont typeface="Wingdings 2" pitchFamily="18" charset="2"/>
              <a:buChar char=""/>
            </a:pPr>
            <a:r>
              <a:rPr lang="ru-RU" sz="2400" b="1" i="1" cap="none" dirty="0">
                <a:solidFill>
                  <a:srgbClr val="FF0000"/>
                </a:solidFill>
                <a:latin typeface="Open Sans"/>
                <a:ea typeface="+mn-ea"/>
                <a:cs typeface="+mn-cs"/>
              </a:rPr>
              <a:t>Исполнение чувашских песен</a:t>
            </a:r>
          </a:p>
          <a:p>
            <a:endParaRPr lang="ru-RU" dirty="0"/>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281444" y="1316037"/>
            <a:ext cx="8539028" cy="3941763"/>
          </a:xfrm>
        </p:spPr>
        <p:txBody>
          <a:bodyPr/>
          <a:lstStyle/>
          <a:p>
            <a:pPr marL="0" indent="0">
              <a:buNone/>
            </a:pPr>
            <a:endParaRPr lang="ru-RU" dirty="0">
              <a:solidFill>
                <a:srgbClr val="181818"/>
              </a:solidFill>
              <a:latin typeface="Open Sans"/>
            </a:endParaRPr>
          </a:p>
          <a:p>
            <a:r>
              <a:rPr lang="ru-RU" dirty="0">
                <a:solidFill>
                  <a:srgbClr val="181818"/>
                </a:solidFill>
                <a:latin typeface="Open Sans"/>
              </a:rPr>
              <a:t>Чаще всего чувашские песни исполняли в несколько голосов, как бы составляя небольшие хоры. Некоторые песни пели отдельно мужчины, отдельно женщины, а некоторые – смешанными хорами. По чувашским традициям, в исполнении песен соблюдалось правило, по которому « младшие поют о старших», т.е. человек мог петь о ровесниках или людях старше себя, но не о тех, кто младше. Старейшие пели о божествах.</a:t>
            </a:r>
          </a:p>
          <a:p>
            <a:endParaRPr lang="ru-RU" dirty="0"/>
          </a:p>
        </p:txBody>
      </p:sp>
      <p:sp>
        <p:nvSpPr>
          <p:cNvPr id="6" name="Объект 5"/>
          <p:cNvSpPr>
            <a:spLocks noGrp="1"/>
          </p:cNvSpPr>
          <p:nvPr>
            <p:ph sz="quarter" idx="4"/>
          </p:nvPr>
        </p:nvSpPr>
        <p:spPr>
          <a:xfrm>
            <a:off x="6228184" y="1316037"/>
            <a:ext cx="2709082" cy="3941763"/>
          </a:xfrm>
        </p:spPr>
        <p:txBody>
          <a:bodyPr/>
          <a:lstStyle/>
          <a:p>
            <a:endParaRPr lang="ru-RU" dirty="0"/>
          </a:p>
        </p:txBody>
      </p:sp>
    </p:spTree>
    <p:extLst>
      <p:ext uri="{BB962C8B-B14F-4D97-AF65-F5344CB8AC3E}">
        <p14:creationId xmlns:p14="http://schemas.microsoft.com/office/powerpoint/2010/main" val="3214168503"/>
      </p:ext>
    </p:extLst>
  </p:cSld>
  <p:clrMapOvr>
    <a:masterClrMapping/>
  </p:clrMapOvr>
  <p:transition spd="med">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51520" y="620688"/>
            <a:ext cx="8467020" cy="639762"/>
          </a:xfrm>
        </p:spPr>
        <p:txBody>
          <a:bodyPr/>
          <a:lstStyle/>
          <a:p>
            <a:pPr algn="ctr"/>
            <a:r>
              <a:rPr lang="ru-RU" sz="2800" b="1" i="1" cap="none" dirty="0">
                <a:solidFill>
                  <a:srgbClr val="FF0000"/>
                </a:solidFill>
                <a:latin typeface="Open Sans"/>
                <a:ea typeface="+mn-ea"/>
                <a:cs typeface="+mn-cs"/>
              </a:rPr>
              <a:t>Чувашские народные музыкальные инструменты</a:t>
            </a:r>
            <a:endParaRPr lang="ru-RU" sz="2800" i="1" dirty="0">
              <a:solidFill>
                <a:srgbClr val="FF0000"/>
              </a:solidFill>
            </a:endParaRPr>
          </a:p>
        </p:txBody>
      </p:sp>
      <p:sp>
        <p:nvSpPr>
          <p:cNvPr id="4" name="Текст 3"/>
          <p:cNvSpPr>
            <a:spLocks noGrp="1"/>
          </p:cNvSpPr>
          <p:nvPr>
            <p:ph type="body" sz="half" idx="3"/>
          </p:nvPr>
        </p:nvSpPr>
        <p:spPr>
          <a:xfrm>
            <a:off x="8532440" y="666750"/>
            <a:ext cx="404826" cy="639762"/>
          </a:xfrm>
        </p:spPr>
        <p:txBody>
          <a:bodyPr/>
          <a:lstStyle/>
          <a:p>
            <a:pPr algn="ctr"/>
            <a:endParaRPr lang="ru-RU" dirty="0"/>
          </a:p>
        </p:txBody>
      </p:sp>
      <p:sp>
        <p:nvSpPr>
          <p:cNvPr id="5" name="Объект 4"/>
          <p:cNvSpPr>
            <a:spLocks noGrp="1"/>
          </p:cNvSpPr>
          <p:nvPr>
            <p:ph sz="quarter" idx="2"/>
          </p:nvPr>
        </p:nvSpPr>
        <p:spPr>
          <a:xfrm>
            <a:off x="281444" y="1316037"/>
            <a:ext cx="8683044" cy="3941763"/>
          </a:xfrm>
        </p:spPr>
        <p:txBody>
          <a:bodyPr/>
          <a:lstStyle/>
          <a:p>
            <a:r>
              <a:rPr lang="ru-RU" sz="1600" dirty="0" smtClean="0">
                <a:solidFill>
                  <a:srgbClr val="181818"/>
                </a:solidFill>
                <a:latin typeface="Open Sans"/>
              </a:rPr>
              <a:t>Среди </a:t>
            </a:r>
            <a:r>
              <a:rPr lang="ru-RU" sz="1600" dirty="0">
                <a:solidFill>
                  <a:srgbClr val="181818"/>
                </a:solidFill>
                <a:latin typeface="Open Sans"/>
              </a:rPr>
              <a:t>народов Поволжья чуваши выделялись большим количеством народных музыкальных инструментов (их было более 50). Для их изготовления мастера использовали древесину, кору, металл, кость, глину, шкуры, гусиные перья. Струны делали из конского хвоста, а так же из бараньих </a:t>
            </a:r>
            <a:r>
              <a:rPr lang="ru-RU" sz="1600" dirty="0" err="1">
                <a:solidFill>
                  <a:srgbClr val="181818"/>
                </a:solidFill>
                <a:latin typeface="Open Sans"/>
              </a:rPr>
              <a:t>кишков</a:t>
            </a:r>
            <a:r>
              <a:rPr lang="ru-RU" sz="1600" dirty="0">
                <a:solidFill>
                  <a:srgbClr val="181818"/>
                </a:solidFill>
                <a:latin typeface="Open Sans"/>
              </a:rPr>
              <a:t> и сухожилий. Кишки мыли, разрезали вдоль, вычищали и нарезали на тонкие полоски, которые скручивали и высушивали.</a:t>
            </a:r>
          </a:p>
          <a:p>
            <a:r>
              <a:rPr lang="ru-RU" sz="1600" dirty="0" smtClean="0">
                <a:solidFill>
                  <a:srgbClr val="181818"/>
                </a:solidFill>
                <a:latin typeface="Open Sans"/>
              </a:rPr>
              <a:t>Чувашские </a:t>
            </a:r>
            <a:r>
              <a:rPr lang="ru-RU" sz="1600" dirty="0">
                <a:solidFill>
                  <a:srgbClr val="181818"/>
                </a:solidFill>
                <a:latin typeface="Open Sans"/>
              </a:rPr>
              <a:t>музыкальные инструменты можно разделить на 4 группы: струнные, ударные, духовые и самозвучащие. К струнным инструментам относятся скрипки(</a:t>
            </a:r>
            <a:r>
              <a:rPr lang="ru-RU" sz="1600" dirty="0" err="1">
                <a:solidFill>
                  <a:srgbClr val="181818"/>
                </a:solidFill>
                <a:latin typeface="Open Sans"/>
              </a:rPr>
              <a:t>серме</a:t>
            </a:r>
            <a:r>
              <a:rPr lang="ru-RU" sz="1600" dirty="0">
                <a:solidFill>
                  <a:srgbClr val="181818"/>
                </a:solidFill>
                <a:latin typeface="Open Sans"/>
              </a:rPr>
              <a:t> </a:t>
            </a:r>
            <a:r>
              <a:rPr lang="ru-RU" sz="1600" dirty="0" err="1">
                <a:solidFill>
                  <a:srgbClr val="181818"/>
                </a:solidFill>
                <a:latin typeface="Open Sans"/>
              </a:rPr>
              <a:t>купас</a:t>
            </a:r>
            <a:r>
              <a:rPr lang="ru-RU" sz="1600" dirty="0">
                <a:solidFill>
                  <a:srgbClr val="181818"/>
                </a:solidFill>
                <a:latin typeface="Open Sans"/>
              </a:rPr>
              <a:t>), домры ( </a:t>
            </a:r>
            <a:r>
              <a:rPr lang="ru-RU" sz="1600" dirty="0" err="1">
                <a:solidFill>
                  <a:srgbClr val="181818"/>
                </a:solidFill>
                <a:latin typeface="Open Sans"/>
              </a:rPr>
              <a:t>тамра</a:t>
            </a:r>
            <a:r>
              <a:rPr lang="ru-RU" sz="1600" dirty="0">
                <a:solidFill>
                  <a:srgbClr val="181818"/>
                </a:solidFill>
                <a:latin typeface="Open Sans"/>
              </a:rPr>
              <a:t>), гусли (</a:t>
            </a:r>
            <a:r>
              <a:rPr lang="ru-RU" sz="1600" dirty="0" err="1">
                <a:solidFill>
                  <a:srgbClr val="181818"/>
                </a:solidFill>
                <a:latin typeface="Open Sans"/>
              </a:rPr>
              <a:t>кесле</a:t>
            </a:r>
            <a:r>
              <a:rPr lang="ru-RU" sz="1600" dirty="0">
                <a:solidFill>
                  <a:srgbClr val="181818"/>
                </a:solidFill>
                <a:latin typeface="Open Sans"/>
              </a:rPr>
              <a:t>). Почти в каждой деревне были мастера по изготовлению скрипок, и не один праздник не проходил без скрипачей.  Ударные инструменты- это разные барабаны( </a:t>
            </a:r>
            <a:r>
              <a:rPr lang="ru-RU" sz="1600" dirty="0" err="1">
                <a:solidFill>
                  <a:srgbClr val="181818"/>
                </a:solidFill>
                <a:latin typeface="Open Sans"/>
              </a:rPr>
              <a:t>параппан</a:t>
            </a:r>
            <a:r>
              <a:rPr lang="ru-RU" sz="1600" dirty="0">
                <a:solidFill>
                  <a:srgbClr val="181818"/>
                </a:solidFill>
                <a:latin typeface="Open Sans"/>
              </a:rPr>
              <a:t>, </a:t>
            </a:r>
            <a:r>
              <a:rPr lang="ru-RU" sz="1600" dirty="0" err="1">
                <a:solidFill>
                  <a:srgbClr val="181818"/>
                </a:solidFill>
                <a:latin typeface="Open Sans"/>
              </a:rPr>
              <a:t>тункки</a:t>
            </a:r>
            <a:r>
              <a:rPr lang="ru-RU" sz="1600" dirty="0">
                <a:solidFill>
                  <a:srgbClr val="181818"/>
                </a:solidFill>
                <a:latin typeface="Open Sans"/>
              </a:rPr>
              <a:t>) и бубны( </a:t>
            </a:r>
            <a:r>
              <a:rPr lang="ru-RU" sz="1600" dirty="0" err="1">
                <a:solidFill>
                  <a:srgbClr val="181818"/>
                </a:solidFill>
                <a:latin typeface="Open Sans"/>
              </a:rPr>
              <a:t>тункар</a:t>
            </a:r>
            <a:r>
              <a:rPr lang="ru-RU" sz="1600" dirty="0">
                <a:solidFill>
                  <a:srgbClr val="181818"/>
                </a:solidFill>
                <a:latin typeface="Open Sans"/>
              </a:rPr>
              <a:t>). Во время праздников часто играли одновременно но нескольких барабанах от 3-7. В древности изготовляли мощные барабаны, которые держали 3-4 человека, а еще 3-4 человека выбивали мелодию. </a:t>
            </a:r>
            <a:r>
              <a:rPr lang="ru-RU" sz="1600" b="1" i="1" dirty="0">
                <a:solidFill>
                  <a:srgbClr val="181818"/>
                </a:solidFill>
                <a:latin typeface="Open Sans"/>
              </a:rPr>
              <a:t> </a:t>
            </a:r>
            <a:r>
              <a:rPr lang="ru-RU" sz="1600" dirty="0">
                <a:solidFill>
                  <a:srgbClr val="181818"/>
                </a:solidFill>
                <a:latin typeface="Open Sans"/>
              </a:rPr>
              <a:t>К духовым относятся инструменты, в которые нужно дуть, это- пузырный инструмент волынка ( </a:t>
            </a:r>
            <a:r>
              <a:rPr lang="ru-RU" sz="1600" dirty="0" err="1">
                <a:solidFill>
                  <a:srgbClr val="181818"/>
                </a:solidFill>
                <a:latin typeface="Open Sans"/>
              </a:rPr>
              <a:t>шапар</a:t>
            </a:r>
            <a:r>
              <a:rPr lang="ru-RU" sz="1600" dirty="0">
                <a:solidFill>
                  <a:srgbClr val="181818"/>
                </a:solidFill>
                <a:latin typeface="Open Sans"/>
              </a:rPr>
              <a:t>), деревянные флейты ( </a:t>
            </a:r>
            <a:r>
              <a:rPr lang="ru-RU" sz="1600" dirty="0" err="1">
                <a:solidFill>
                  <a:srgbClr val="181818"/>
                </a:solidFill>
                <a:latin typeface="Open Sans"/>
              </a:rPr>
              <a:t>най</a:t>
            </a:r>
            <a:r>
              <a:rPr lang="ru-RU" sz="1600" dirty="0">
                <a:solidFill>
                  <a:srgbClr val="181818"/>
                </a:solidFill>
                <a:latin typeface="Open Sans"/>
              </a:rPr>
              <a:t>), разные дудочки ( </a:t>
            </a:r>
            <a:r>
              <a:rPr lang="ru-RU" sz="1600" dirty="0" err="1">
                <a:solidFill>
                  <a:srgbClr val="181818"/>
                </a:solidFill>
                <a:latin typeface="Open Sans"/>
              </a:rPr>
              <a:t>палнай</a:t>
            </a:r>
            <a:r>
              <a:rPr lang="ru-RU" sz="1600" dirty="0">
                <a:solidFill>
                  <a:srgbClr val="181818"/>
                </a:solidFill>
                <a:latin typeface="Open Sans"/>
              </a:rPr>
              <a:t>, </a:t>
            </a:r>
            <a:r>
              <a:rPr lang="ru-RU" sz="1600" dirty="0" err="1">
                <a:solidFill>
                  <a:srgbClr val="181818"/>
                </a:solidFill>
                <a:latin typeface="Open Sans"/>
              </a:rPr>
              <a:t>шахлич</a:t>
            </a:r>
            <a:r>
              <a:rPr lang="ru-RU" sz="1600" dirty="0">
                <a:solidFill>
                  <a:srgbClr val="181818"/>
                </a:solidFill>
                <a:latin typeface="Open Sans"/>
              </a:rPr>
              <a:t>), труба ( </a:t>
            </a:r>
            <a:r>
              <a:rPr lang="ru-RU" sz="1600" dirty="0" err="1">
                <a:solidFill>
                  <a:srgbClr val="181818"/>
                </a:solidFill>
                <a:latin typeface="Open Sans"/>
              </a:rPr>
              <a:t>пуч</a:t>
            </a:r>
            <a:r>
              <a:rPr lang="ru-RU" sz="1600" dirty="0">
                <a:solidFill>
                  <a:srgbClr val="181818"/>
                </a:solidFill>
                <a:latin typeface="Open Sans"/>
              </a:rPr>
              <a:t>), рога (</a:t>
            </a:r>
            <a:r>
              <a:rPr lang="ru-RU" sz="1600" dirty="0" err="1">
                <a:solidFill>
                  <a:srgbClr val="181818"/>
                </a:solidFill>
                <a:latin typeface="Open Sans"/>
              </a:rPr>
              <a:t>кавал</a:t>
            </a:r>
            <a:r>
              <a:rPr lang="ru-RU" sz="1600" dirty="0">
                <a:solidFill>
                  <a:srgbClr val="181818"/>
                </a:solidFill>
                <a:latin typeface="Open Sans"/>
              </a:rPr>
              <a:t>),гармоника(</a:t>
            </a:r>
            <a:r>
              <a:rPr lang="ru-RU" sz="1600" dirty="0" err="1">
                <a:solidFill>
                  <a:srgbClr val="181818"/>
                </a:solidFill>
                <a:latin typeface="Open Sans"/>
              </a:rPr>
              <a:t>купас</a:t>
            </a:r>
            <a:r>
              <a:rPr lang="ru-RU" sz="1600" dirty="0">
                <a:solidFill>
                  <a:srgbClr val="181818"/>
                </a:solidFill>
                <a:latin typeface="Open Sans"/>
              </a:rPr>
              <a:t>), и многие другие.</a:t>
            </a:r>
          </a:p>
          <a:p>
            <a:r>
              <a:rPr lang="ru-RU" sz="1600" dirty="0" smtClean="0">
                <a:solidFill>
                  <a:srgbClr val="181818"/>
                </a:solidFill>
                <a:latin typeface="Open Sans"/>
              </a:rPr>
              <a:t>К </a:t>
            </a:r>
            <a:r>
              <a:rPr lang="ru-RU" sz="1600" dirty="0">
                <a:solidFill>
                  <a:srgbClr val="181818"/>
                </a:solidFill>
                <a:latin typeface="Open Sans"/>
              </a:rPr>
              <a:t>самозвучащим инструментам относятся разные колотушки ( </a:t>
            </a:r>
            <a:r>
              <a:rPr lang="ru-RU" sz="1600" dirty="0" err="1">
                <a:solidFill>
                  <a:srgbClr val="181818"/>
                </a:solidFill>
                <a:latin typeface="Open Sans"/>
              </a:rPr>
              <a:t>шакмак</a:t>
            </a:r>
            <a:r>
              <a:rPr lang="ru-RU" sz="1600" dirty="0">
                <a:solidFill>
                  <a:srgbClr val="181818"/>
                </a:solidFill>
                <a:latin typeface="Open Sans"/>
              </a:rPr>
              <a:t> ), </a:t>
            </a:r>
            <a:r>
              <a:rPr lang="ru-RU" sz="1600" dirty="0" err="1">
                <a:solidFill>
                  <a:srgbClr val="181818"/>
                </a:solidFill>
                <a:latin typeface="Open Sans"/>
              </a:rPr>
              <a:t>трещетки</a:t>
            </a:r>
            <a:r>
              <a:rPr lang="ru-RU" sz="1600" dirty="0">
                <a:solidFill>
                  <a:srgbClr val="181818"/>
                </a:solidFill>
                <a:latin typeface="Open Sans"/>
              </a:rPr>
              <a:t>(</a:t>
            </a:r>
            <a:r>
              <a:rPr lang="ru-RU" sz="1600" dirty="0" err="1">
                <a:solidFill>
                  <a:srgbClr val="181818"/>
                </a:solidFill>
                <a:latin typeface="Open Sans"/>
              </a:rPr>
              <a:t>сатаркка</a:t>
            </a:r>
            <a:r>
              <a:rPr lang="ru-RU" sz="1600" dirty="0">
                <a:solidFill>
                  <a:srgbClr val="181818"/>
                </a:solidFill>
                <a:latin typeface="Open Sans"/>
              </a:rPr>
              <a:t>) и колокольчики ( </a:t>
            </a:r>
            <a:r>
              <a:rPr lang="ru-RU" sz="1600" dirty="0" err="1">
                <a:solidFill>
                  <a:srgbClr val="181818"/>
                </a:solidFill>
                <a:latin typeface="Open Sans"/>
              </a:rPr>
              <a:t>шанкарав</a:t>
            </a:r>
            <a:r>
              <a:rPr lang="ru-RU" sz="1600" dirty="0">
                <a:solidFill>
                  <a:srgbClr val="181818"/>
                </a:solidFill>
                <a:latin typeface="Open Sans"/>
              </a:rPr>
              <a:t> ) и т.п. </a:t>
            </a:r>
            <a:r>
              <a:rPr lang="ru-RU" sz="1600" i="1" dirty="0">
                <a:solidFill>
                  <a:srgbClr val="181818"/>
                </a:solidFill>
                <a:latin typeface="Verdana, serif"/>
              </a:rPr>
              <a:t>В кроссворде зашифрованы названия музыкальных инструментов на чувашском языке.</a:t>
            </a:r>
            <a:r>
              <a:rPr lang="ru-RU" sz="1600" i="1" dirty="0">
                <a:solidFill>
                  <a:srgbClr val="181818"/>
                </a:solidFill>
                <a:latin typeface="Open Sans"/>
              </a:rPr>
              <a:t> </a:t>
            </a:r>
            <a:endParaRPr lang="ru-RU" sz="1600" dirty="0">
              <a:solidFill>
                <a:srgbClr val="181818"/>
              </a:solidFill>
              <a:latin typeface="Open Sans"/>
            </a:endParaRPr>
          </a:p>
          <a:p>
            <a:endParaRPr lang="ru-RU" sz="1600" dirty="0"/>
          </a:p>
        </p:txBody>
      </p:sp>
      <p:sp>
        <p:nvSpPr>
          <p:cNvPr id="6" name="Объект 5"/>
          <p:cNvSpPr>
            <a:spLocks noGrp="1"/>
          </p:cNvSpPr>
          <p:nvPr>
            <p:ph sz="quarter" idx="4"/>
          </p:nvPr>
        </p:nvSpPr>
        <p:spPr>
          <a:xfrm>
            <a:off x="7668344" y="1316037"/>
            <a:ext cx="1268922" cy="1896939"/>
          </a:xfrm>
        </p:spPr>
        <p:txBody>
          <a:bodyPr/>
          <a:lstStyle/>
          <a:p>
            <a:pPr marL="0" indent="0">
              <a:buNone/>
            </a:pPr>
            <a:endParaRPr lang="ru-RU" dirty="0"/>
          </a:p>
        </p:txBody>
      </p:sp>
    </p:spTree>
    <p:extLst>
      <p:ext uri="{BB962C8B-B14F-4D97-AF65-F5344CB8AC3E}">
        <p14:creationId xmlns:p14="http://schemas.microsoft.com/office/powerpoint/2010/main" val="1110839315"/>
      </p:ext>
    </p:extLst>
  </p:cSld>
  <p:clrMapOvr>
    <a:masterClrMapping/>
  </p:clrMapOvr>
  <p:transition spd="med">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251520" y="548680"/>
            <a:ext cx="8712968" cy="639762"/>
          </a:xfrm>
        </p:spPr>
        <p:txBody>
          <a:bodyPr/>
          <a:lstStyle/>
          <a:p>
            <a:endParaRPr lang="ru-RU" sz="2400" b="1" i="1" cap="none" dirty="0" smtClean="0">
              <a:solidFill>
                <a:srgbClr val="C00000"/>
              </a:solidFill>
              <a:latin typeface="Calibri"/>
            </a:endParaRPr>
          </a:p>
          <a:p>
            <a:r>
              <a:rPr lang="ru-RU" sz="2400" b="1" i="1" cap="none" dirty="0" smtClean="0">
                <a:solidFill>
                  <a:srgbClr val="C00000"/>
                </a:solidFill>
                <a:latin typeface="Calibri"/>
              </a:rPr>
              <a:t>Есть </a:t>
            </a:r>
            <a:r>
              <a:rPr lang="ru-RU" sz="2400" b="1" i="1" cap="none" dirty="0">
                <a:solidFill>
                  <a:srgbClr val="C00000"/>
                </a:solidFill>
                <a:latin typeface="Calibri"/>
              </a:rPr>
              <a:t>инструменты, которые начинают звучать, когда в них дуют. </a:t>
            </a:r>
            <a:br>
              <a:rPr lang="ru-RU" sz="2400" b="1" i="1" cap="none" dirty="0">
                <a:solidFill>
                  <a:srgbClr val="C00000"/>
                </a:solidFill>
                <a:latin typeface="Calibri"/>
              </a:rPr>
            </a:br>
            <a:r>
              <a:rPr lang="ru-RU" sz="2400" b="1" i="1" cap="none" dirty="0">
                <a:solidFill>
                  <a:srgbClr val="C00000"/>
                </a:solidFill>
                <a:latin typeface="Calibri"/>
              </a:rPr>
              <a:t>Они называются духовые инструменты. </a:t>
            </a:r>
            <a:br>
              <a:rPr lang="ru-RU" sz="2400" b="1" i="1" cap="none" dirty="0">
                <a:solidFill>
                  <a:srgbClr val="C00000"/>
                </a:solidFill>
                <a:latin typeface="Calibri"/>
              </a:rPr>
            </a:br>
            <a:r>
              <a:rPr lang="ru-RU" sz="2400" b="1" i="1" cap="none" dirty="0">
                <a:solidFill>
                  <a:srgbClr val="C00000"/>
                </a:solidFill>
                <a:latin typeface="Calibri"/>
              </a:rPr>
              <a:t>Один из таких инструментов называется ПАЛНАЙ.</a:t>
            </a:r>
            <a:endParaRPr lang="ru-RU" i="1" dirty="0"/>
          </a:p>
        </p:txBody>
      </p:sp>
      <p:sp>
        <p:nvSpPr>
          <p:cNvPr id="4" name="Текст 3"/>
          <p:cNvSpPr>
            <a:spLocks noGrp="1"/>
          </p:cNvSpPr>
          <p:nvPr>
            <p:ph type="body" sz="half" idx="3"/>
          </p:nvPr>
        </p:nvSpPr>
        <p:spPr>
          <a:xfrm>
            <a:off x="4716016" y="764704"/>
            <a:ext cx="4292241" cy="639762"/>
          </a:xfrm>
        </p:spPr>
        <p:txBody>
          <a:bodyPr/>
          <a:lstStyle/>
          <a:p>
            <a:endParaRPr lang="ru-RU" dirty="0"/>
          </a:p>
        </p:txBody>
      </p:sp>
      <p:sp>
        <p:nvSpPr>
          <p:cNvPr id="6" name="Объект 5"/>
          <p:cNvSpPr>
            <a:spLocks noGrp="1"/>
          </p:cNvSpPr>
          <p:nvPr>
            <p:ph sz="quarter" idx="4"/>
          </p:nvPr>
        </p:nvSpPr>
        <p:spPr/>
        <p:txBody>
          <a:bodyPr/>
          <a:lstStyle/>
          <a:p>
            <a:endParaRPr lang="ru-RU"/>
          </a:p>
        </p:txBody>
      </p:sp>
      <p:pic>
        <p:nvPicPr>
          <p:cNvPr id="7" name="Объект 8">
            <a:extLst>
              <a:ext uri="{FF2B5EF4-FFF2-40B4-BE49-F238E27FC236}">
                <a16:creationId xmlns:a16="http://schemas.microsoft.com/office/drawing/2014/main" xmlns="" id="{F52B9177-2770-4584-B50A-9E5BA563F771}"/>
              </a:ext>
            </a:extLst>
          </p:cNvPr>
          <p:cNvPicPr>
            <a:picLocks noGrp="1" noChangeAspect="1"/>
          </p:cNvPicPr>
          <p:nvPr>
            <p:ph sz="quarter" idx="2"/>
          </p:nvPr>
        </p:nvPicPr>
        <p:blipFill rotWithShape="1">
          <a:blip r:embed="rId2">
            <a:extLst>
              <a:ext uri="{28A0092B-C50C-407E-A947-70E740481C1C}">
                <a14:useLocalDpi xmlns:a14="http://schemas.microsoft.com/office/drawing/2010/main" val="0"/>
              </a:ext>
            </a:extLst>
          </a:blip>
          <a:srcRect l="18246" t="24840" r="17928" b="7557"/>
          <a:stretch/>
        </p:blipFill>
        <p:spPr>
          <a:xfrm>
            <a:off x="3995936" y="1844824"/>
            <a:ext cx="4968552" cy="4536504"/>
          </a:xfrm>
          <a:prstGeom prst="rect">
            <a:avLst/>
          </a:prstGeom>
          <a:ln>
            <a:noFill/>
          </a:ln>
          <a:effectLst>
            <a:outerShdw blurRad="190500" algn="tl" rotWithShape="0">
              <a:srgbClr val="000000">
                <a:alpha val="70000"/>
              </a:srgbClr>
            </a:outerShdw>
          </a:effectLst>
        </p:spPr>
      </p:pic>
      <p:pic>
        <p:nvPicPr>
          <p:cNvPr id="8" name="Рисунок 7">
            <a:extLst>
              <a:ext uri="{FF2B5EF4-FFF2-40B4-BE49-F238E27FC236}">
                <a16:creationId xmlns:a16="http://schemas.microsoft.com/office/drawing/2014/main" xmlns="" id="{6105D517-52D0-4572-ACF8-0E0BEE4C706F}"/>
              </a:ext>
            </a:extLst>
          </p:cNvPr>
          <p:cNvPicPr>
            <a:picLocks noChangeAspect="1"/>
          </p:cNvPicPr>
          <p:nvPr/>
        </p:nvPicPr>
        <p:blipFill>
          <a:blip r:embed="rId3"/>
          <a:stretch>
            <a:fillRect/>
          </a:stretch>
        </p:blipFill>
        <p:spPr>
          <a:xfrm>
            <a:off x="467545" y="2000774"/>
            <a:ext cx="3816424" cy="38044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17458708"/>
      </p:ext>
    </p:extLst>
  </p:cSld>
  <p:clrMapOvr>
    <a:masterClrMapping/>
  </p:clrMapOvr>
  <p:transition spd="med">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467020" cy="1106066"/>
          </a:xfrm>
        </p:spPr>
        <p:txBody>
          <a:bodyPr/>
          <a:lstStyle/>
          <a:p>
            <a:r>
              <a:rPr lang="ru-RU" sz="2400" b="1" i="1" cap="none" dirty="0">
                <a:solidFill>
                  <a:srgbClr val="C00000"/>
                </a:solidFill>
                <a:latin typeface="Calibri"/>
              </a:rPr>
              <a:t>А это всем знакомая дудочка – ШАХЛИЧ. Дети с удовольствием играют на дудочках. А изготавливались они самой различной формы.</a:t>
            </a:r>
            <a:endParaRPr lang="ru-RU" i="1" dirty="0"/>
          </a:p>
        </p:txBody>
      </p:sp>
      <p:sp>
        <p:nvSpPr>
          <p:cNvPr id="4" name="Текст 3"/>
          <p:cNvSpPr>
            <a:spLocks noGrp="1"/>
          </p:cNvSpPr>
          <p:nvPr>
            <p:ph type="body" sz="half" idx="3"/>
          </p:nvPr>
        </p:nvSpPr>
        <p:spPr/>
        <p:txBody>
          <a:bodyPr/>
          <a:lstStyle/>
          <a:p>
            <a:endParaRPr lang="ru-RU"/>
          </a:p>
        </p:txBody>
      </p:sp>
      <p:sp>
        <p:nvSpPr>
          <p:cNvPr id="5" name="Объект 4"/>
          <p:cNvSpPr>
            <a:spLocks noGrp="1"/>
          </p:cNvSpPr>
          <p:nvPr>
            <p:ph sz="quarter" idx="2"/>
          </p:nvPr>
        </p:nvSpPr>
        <p:spPr>
          <a:xfrm>
            <a:off x="281444" y="1772816"/>
            <a:ext cx="4290556" cy="3484984"/>
          </a:xfrm>
        </p:spPr>
        <p:txBody>
          <a:bodyPr/>
          <a:lstStyle/>
          <a:p>
            <a:endParaRPr lang="ru-RU" dirty="0"/>
          </a:p>
        </p:txBody>
      </p:sp>
      <p:pic>
        <p:nvPicPr>
          <p:cNvPr id="7" name="Объект 4">
            <a:extLst>
              <a:ext uri="{FF2B5EF4-FFF2-40B4-BE49-F238E27FC236}">
                <a16:creationId xmlns:a16="http://schemas.microsoft.com/office/drawing/2014/main" xmlns="" id="{3A985402-0371-47B5-8BB7-4CAEF831C7E5}"/>
              </a:ext>
            </a:extLst>
          </p:cNvPr>
          <p:cNvPicPr>
            <a:picLocks noGrp="1" noChangeAspect="1"/>
          </p:cNvPicPr>
          <p:nvPr>
            <p:ph sz="quarter" idx="4"/>
          </p:nvPr>
        </p:nvPicPr>
        <p:blipFill rotWithShape="1">
          <a:blip r:embed="rId2">
            <a:extLst>
              <a:ext uri="{28A0092B-C50C-407E-A947-70E740481C1C}">
                <a14:useLocalDpi xmlns:a14="http://schemas.microsoft.com/office/drawing/2010/main" val="0"/>
              </a:ext>
            </a:extLst>
          </a:blip>
          <a:srcRect l="4790" t="16268" r="50000" b="1411"/>
          <a:stretch/>
        </p:blipFill>
        <p:spPr>
          <a:xfrm>
            <a:off x="4355976" y="1556792"/>
            <a:ext cx="4176464" cy="48058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71547115"/>
      </p:ext>
    </p:extLst>
  </p:cSld>
  <p:clrMapOvr>
    <a:masterClrMapping/>
  </p:clrMapOvr>
  <p:transition spd="med">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281444" y="666750"/>
            <a:ext cx="8683044" cy="639762"/>
          </a:xfrm>
        </p:spPr>
        <p:txBody>
          <a:bodyPr/>
          <a:lstStyle/>
          <a:p>
            <a:r>
              <a:rPr lang="ru-RU" sz="2200" b="1" i="1" cap="none" dirty="0">
                <a:solidFill>
                  <a:srgbClr val="C00000"/>
                </a:solidFill>
                <a:latin typeface="Calibri"/>
              </a:rPr>
              <a:t>Еще один инструмент называется ШАПАР. Интересно, что изготавливается он из бычьего пузыря и коровьего рога. Во время игры дуют в металлическую трубку, сжимая пузырь локтями, появляется протяжный звук…</a:t>
            </a:r>
            <a:endParaRPr lang="ru-RU" i="1" dirty="0"/>
          </a:p>
        </p:txBody>
      </p:sp>
      <p:sp>
        <p:nvSpPr>
          <p:cNvPr id="4" name="Текст 3"/>
          <p:cNvSpPr>
            <a:spLocks noGrp="1"/>
          </p:cNvSpPr>
          <p:nvPr>
            <p:ph type="body" sz="half" idx="3"/>
          </p:nvPr>
        </p:nvSpPr>
        <p:spPr/>
        <p:txBody>
          <a:bodyPr/>
          <a:lstStyle/>
          <a:p>
            <a:endParaRPr lang="ru-RU"/>
          </a:p>
        </p:txBody>
      </p:sp>
      <p:sp>
        <p:nvSpPr>
          <p:cNvPr id="6" name="Объект 5"/>
          <p:cNvSpPr>
            <a:spLocks noGrp="1"/>
          </p:cNvSpPr>
          <p:nvPr>
            <p:ph sz="quarter" idx="4"/>
          </p:nvPr>
        </p:nvSpPr>
        <p:spPr/>
        <p:txBody>
          <a:bodyPr/>
          <a:lstStyle/>
          <a:p>
            <a:endParaRPr lang="ru-RU" dirty="0"/>
          </a:p>
        </p:txBody>
      </p:sp>
      <p:pic>
        <p:nvPicPr>
          <p:cNvPr id="7" name="Объект 3">
            <a:extLst>
              <a:ext uri="{FF2B5EF4-FFF2-40B4-BE49-F238E27FC236}">
                <a16:creationId xmlns:a16="http://schemas.microsoft.com/office/drawing/2014/main" xmlns="" id="{54519B11-F6B5-4332-AC4E-D33DAD43EB0E}"/>
              </a:ext>
            </a:extLst>
          </p:cNvPr>
          <p:cNvPicPr>
            <a:picLocks noGrp="1" noChangeAspect="1"/>
          </p:cNvPicPr>
          <p:nvPr>
            <p:ph sz="quarter" idx="2"/>
          </p:nvPr>
        </p:nvPicPr>
        <p:blipFill rotWithShape="1">
          <a:blip r:embed="rId2"/>
          <a:srcRect l="11468" r="7911"/>
          <a:stretch/>
        </p:blipFill>
        <p:spPr>
          <a:xfrm>
            <a:off x="4067944" y="1412776"/>
            <a:ext cx="4391843" cy="49685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86473608"/>
      </p:ext>
    </p:extLst>
  </p:cSld>
  <p:clrMapOvr>
    <a:masterClrMapping/>
  </p:clrMapOvr>
  <p:transition spd="med">
    <p:wheel spokes="3"/>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6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6_Трек">
      <a:majorFont>
        <a:latin typeface=""/>
        <a:ea typeface=""/>
        <a:cs typeface=""/>
      </a:majorFont>
      <a:minorFont>
        <a:latin typeface=""/>
        <a:ea typeface=""/>
        <a:cs typeface=""/>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1242</TotalTime>
  <Words>837</Words>
  <Application>Microsoft Office PowerPoint</Application>
  <PresentationFormat>Экран (4:3)</PresentationFormat>
  <Paragraphs>44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6_Трек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Шăпăр – пузырный инструмент</vt:lpstr>
      <vt:lpstr>Глиняные свистульки – тăм шăхлич</vt:lpstr>
      <vt:lpstr>Гусли - кĕсле</vt:lpstr>
      <vt:lpstr>Колокольчик - шăнкăрав</vt:lpstr>
      <vt:lpstr>Презентация PowerPoint</vt:lpstr>
    </vt:vector>
  </TitlesOfParts>
  <Company>SEKTOR LTD Ink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Малинина А.В.</dc:title>
  <dc:creator>Пользователь User</dc:creator>
  <cp:lastModifiedBy>CROWN</cp:lastModifiedBy>
  <cp:revision>74</cp:revision>
  <dcterms:created xsi:type="dcterms:W3CDTF">2009-11-11T11:04:37Z</dcterms:created>
  <dcterms:modified xsi:type="dcterms:W3CDTF">2022-04-15T04:09:23Z</dcterms:modified>
</cp:coreProperties>
</file>