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64" r:id="rId4"/>
    <p:sldId id="258" r:id="rId5"/>
    <p:sldId id="260" r:id="rId6"/>
    <p:sldId id="261" r:id="rId7"/>
    <p:sldId id="262" r:id="rId8"/>
    <p:sldId id="263" r:id="rId9"/>
    <p:sldId id="265" r:id="rId10"/>
    <p:sldId id="267" r:id="rId11"/>
    <p:sldId id="266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«Инфекции. Инфекционные заболевания».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2855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Интересные факты о гриппе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41135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</a:t>
            </a:r>
            <a:r>
              <a:rPr lang="ru-RU" dirty="0"/>
              <a:t>. ГРИППА БЕЗ ВЫСОКОЙ ТЕМПЕРАТУРЫ НЕ БЫВАЕТ</a:t>
            </a:r>
            <a:br>
              <a:rPr lang="ru-RU" dirty="0"/>
            </a:br>
            <a:endParaRPr lang="ru-RU" dirty="0"/>
          </a:p>
        </p:txBody>
      </p:sp>
      <p:pic>
        <p:nvPicPr>
          <p:cNvPr id="8196" name="Picture 4" descr="Картинки градусник (50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36912"/>
            <a:ext cx="594066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31523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2. </a:t>
            </a:r>
            <a:r>
              <a:rPr lang="ru-RU" dirty="0"/>
              <a:t>ПРИ ГРИППЕ НЕ БЫВАЕТ НАСМОРКА</a:t>
            </a:r>
            <a:endParaRPr lang="ru-RU" dirty="0"/>
          </a:p>
        </p:txBody>
      </p:sp>
      <p:pic>
        <p:nvPicPr>
          <p:cNvPr id="9218" name="Picture 2" descr="Кому можно остаться дома на 3 дня без больничног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348880"/>
            <a:ext cx="6480720" cy="418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53969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3.ВИРУС </a:t>
            </a:r>
            <a:r>
              <a:rPr lang="ru-RU" dirty="0"/>
              <a:t>ГРИППА НЕ БОИТСЯ </a:t>
            </a:r>
            <a:r>
              <a:rPr lang="ru-RU" dirty="0" smtClean="0"/>
              <a:t>МОРОЗА</a:t>
            </a:r>
            <a:endParaRPr lang="ru-RU" dirty="0"/>
          </a:p>
        </p:txBody>
      </p:sp>
      <p:pic>
        <p:nvPicPr>
          <p:cNvPr id="10242" name="Picture 2" descr="У заболевших саратовцев начали выявлять вирус гриппа А | Новости Саратова и  области — Информационное агентство &quot;Взгляд-инфо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564904"/>
            <a:ext cx="6696744" cy="3766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46897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476672"/>
            <a:ext cx="9011344" cy="1268664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/>
              <a:t>4</a:t>
            </a:r>
            <a:r>
              <a:rPr lang="ru-RU" sz="3600" dirty="0"/>
              <a:t>. ТАБЛЕТКИ ОТ ТЕМПЕРАТУРЫ </a:t>
            </a:r>
            <a:r>
              <a:rPr lang="ru-RU" sz="3600" dirty="0" smtClean="0"/>
              <a:t>       ПОМОГАЮТ </a:t>
            </a:r>
            <a:r>
              <a:rPr lang="ru-RU" sz="3600" dirty="0"/>
              <a:t>ГРИППУ РАСПРОСТРАНЯТЬСЯ ПО ОРГАНИЗМУ</a:t>
            </a:r>
            <a:r>
              <a:rPr lang="ru-RU" sz="3600" dirty="0" smtClean="0"/>
              <a:t>.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11266" name="Picture 2" descr="https://admin.cgon.ru/storage/upload/medialibrary/1888518847c61320523a5db1737270d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780928"/>
            <a:ext cx="5317827" cy="370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64613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5</a:t>
            </a:r>
            <a:r>
              <a:rPr lang="ru-RU" dirty="0"/>
              <a:t>. ГРИПП НЕ ЛЕЧИТСЯ АНТИБИОТИКАМИ.</a:t>
            </a:r>
            <a:br>
              <a:rPr lang="ru-RU" dirty="0"/>
            </a:br>
            <a:endParaRPr lang="ru-RU" dirty="0"/>
          </a:p>
        </p:txBody>
      </p:sp>
      <p:pic>
        <p:nvPicPr>
          <p:cNvPr id="12290" name="Picture 2" descr="https://admin.cgon.ru/storage/upload/medialibrary/7534e16c6aaeaa430091ece50fcd125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924944"/>
            <a:ext cx="4464397" cy="3348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70177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2708920"/>
            <a:ext cx="7408333" cy="3744416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«Чума </a:t>
            </a:r>
            <a:r>
              <a:rPr lang="ru-RU" b="1" dirty="0" err="1">
                <a:solidFill>
                  <a:schemeClr val="tx1"/>
                </a:solidFill>
              </a:rPr>
              <a:t>Антонинов</a:t>
            </a:r>
            <a:r>
              <a:rPr lang="ru-RU" b="1" dirty="0">
                <a:solidFill>
                  <a:schemeClr val="tx1"/>
                </a:solidFill>
              </a:rPr>
              <a:t>» (III век н. э.) в средиземноморском мире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«</a:t>
            </a:r>
            <a:r>
              <a:rPr lang="ru-RU" b="1" dirty="0" err="1">
                <a:solidFill>
                  <a:schemeClr val="tx1"/>
                </a:solidFill>
              </a:rPr>
              <a:t>Юстинианова</a:t>
            </a:r>
            <a:r>
              <a:rPr lang="ru-RU" b="1" dirty="0">
                <a:solidFill>
                  <a:schemeClr val="tx1"/>
                </a:solidFill>
              </a:rPr>
              <a:t> чума» VI века н. э. на Ближнем </a:t>
            </a:r>
            <a:r>
              <a:rPr lang="ru-RU" b="1" dirty="0" smtClean="0">
                <a:solidFill>
                  <a:schemeClr val="tx1"/>
                </a:solidFill>
              </a:rPr>
              <a:t>Востоке</a:t>
            </a:r>
          </a:p>
          <a:p>
            <a:r>
              <a:rPr lang="ru-RU" b="1" dirty="0">
                <a:solidFill>
                  <a:schemeClr val="tx1"/>
                </a:solidFill>
              </a:rPr>
              <a:t>«Черная смерть» XIV </a:t>
            </a:r>
            <a:r>
              <a:rPr lang="ru-RU" b="1" dirty="0" smtClean="0">
                <a:solidFill>
                  <a:schemeClr val="tx1"/>
                </a:solidFill>
              </a:rPr>
              <a:t>века</a:t>
            </a:r>
          </a:p>
          <a:p>
            <a:r>
              <a:rPr lang="ru-RU" b="1" dirty="0">
                <a:solidFill>
                  <a:schemeClr val="tx1"/>
                </a:solidFill>
              </a:rPr>
              <a:t>Оспа и другие инфекции в Америке в XVI веке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Оспа в Европе, России и Северной Америке в XVIII </a:t>
            </a:r>
            <a:r>
              <a:rPr lang="ru-RU" b="1" dirty="0" smtClean="0">
                <a:solidFill>
                  <a:schemeClr val="tx1"/>
                </a:solidFill>
              </a:rPr>
              <a:t>веке</a:t>
            </a:r>
          </a:p>
          <a:p>
            <a:r>
              <a:rPr lang="ru-RU" b="1" dirty="0">
                <a:solidFill>
                  <a:schemeClr val="tx1"/>
                </a:solidFill>
              </a:rPr>
              <a:t>«Испанка» (пандемия гриппа 1918–1921 годов)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Важнейшие эпидемии в истории человечества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08274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12031" y="2420888"/>
            <a:ext cx="4270849" cy="4104456"/>
          </a:xfrm>
        </p:spPr>
        <p:txBody>
          <a:bodyPr>
            <a:normAutofit lnSpcReduction="10000"/>
          </a:bodyPr>
          <a:lstStyle/>
          <a:p>
            <a:pPr lvl="0"/>
            <a:r>
              <a:rPr lang="ru-RU" dirty="0">
                <a:solidFill>
                  <a:schemeClr val="tx1"/>
                </a:solidFill>
              </a:rPr>
              <a:t>соблюдение правил личной гигиены;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исключение беспорядочных половых связей;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применение специальных методов защиты при половых связях;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использование одноразовых шприцев;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стерилизация медицинских инструментов.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Правила защиты от инфекционных заболеваний</a:t>
            </a:r>
            <a:endParaRPr lang="ru-RU" dirty="0"/>
          </a:p>
        </p:txBody>
      </p:sp>
      <p:sp>
        <p:nvSpPr>
          <p:cNvPr id="4" name="AutoShape 2" descr="Руки вымыли? Но вы же не знаете, как правильно это делать! - BBC News  Русская служб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Руки вымыли? Но вы же не знаете, как правильно это делать! - BBC News  Русская служб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8" name="Picture 6" descr="Почему нужно мыть руки, выйдя из туалета? | Вопрос-ответ | АиФ Аргументы и  факты в Беларус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708919"/>
            <a:ext cx="4464496" cy="320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6977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076056" y="2852936"/>
            <a:ext cx="3672408" cy="335280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Инфекция </a:t>
            </a:r>
            <a:r>
              <a:rPr lang="ru-RU" sz="2000" dirty="0" smtClean="0">
                <a:solidFill>
                  <a:schemeClr val="tx1"/>
                </a:solidFill>
              </a:rPr>
              <a:t>— </a:t>
            </a:r>
            <a:r>
              <a:rPr lang="ru-RU" sz="2000" dirty="0">
                <a:solidFill>
                  <a:schemeClr val="tx1"/>
                </a:solidFill>
              </a:rPr>
              <a:t>заражение живого организма (включая микроорганизмы) инфекционным агентом, процесс его размножения или развития в организме, а также реакция организма на присутствие в тканях инфекционного агента и на выделяемые им токсины.</a:t>
            </a:r>
          </a:p>
          <a:p>
            <a:pPr marL="0" indent="0" algn="just">
              <a:buNone/>
            </a:pPr>
            <a:r>
              <a:rPr lang="ru-RU" sz="2000" dirty="0">
                <a:solidFill>
                  <a:schemeClr val="tx1"/>
                </a:solidFill>
              </a:rPr>
              <a:t> </a:t>
            </a:r>
          </a:p>
          <a:p>
            <a:pPr algn="just"/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Понятие об инфекции</a:t>
            </a:r>
            <a:endParaRPr lang="ru-RU" dirty="0"/>
          </a:p>
        </p:txBody>
      </p:sp>
      <p:pic>
        <p:nvPicPr>
          <p:cNvPr id="1026" name="Picture 2" descr="Острые кишечные инфек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52936"/>
            <a:ext cx="4476750" cy="335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3252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группы инфекционных заболеваний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1294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675466"/>
            <a:ext cx="3915957" cy="3705861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вирусные инфекции 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бактериальные инфекции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грибковые </a:t>
            </a:r>
            <a:r>
              <a:rPr lang="ru-RU" dirty="0" smtClean="0">
                <a:solidFill>
                  <a:schemeClr val="tx1"/>
                </a:solidFill>
              </a:rPr>
              <a:t>инфекции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err="1">
                <a:solidFill>
                  <a:schemeClr val="tx1"/>
                </a:solidFill>
              </a:rPr>
              <a:t>прионовые</a:t>
            </a:r>
            <a:r>
              <a:rPr lang="ru-RU" dirty="0">
                <a:solidFill>
                  <a:schemeClr val="tx1"/>
                </a:solidFill>
              </a:rPr>
              <a:t> инфекции 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инфекции, вызванные паразитами 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Виды инфекций</a:t>
            </a:r>
            <a:endParaRPr lang="ru-RU" dirty="0"/>
          </a:p>
        </p:txBody>
      </p:sp>
      <p:pic>
        <p:nvPicPr>
          <p:cNvPr id="2050" name="Picture 2" descr="Грипп, коронавирусная инфекция и другие острые респираторные вирусные  инфекции (ОРВИ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797" y="2132856"/>
            <a:ext cx="2165445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Бактериальные инфекции кревето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943" y="2924944"/>
            <a:ext cx="2337386" cy="140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Анализы на грибковые инфекции - сдать кровь, соскоб на грибок в СПб, цена в  СЗЦДМ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166" y="3789040"/>
            <a:ext cx="2195898" cy="137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Прионовые инфекции человек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7" y="4641132"/>
            <a:ext cx="2259152" cy="1236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ПАРАЗИТАРНЫЕ ИНФЕКЦИ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577" y="5373216"/>
            <a:ext cx="2160241" cy="129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95329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675467"/>
            <a:ext cx="8820472" cy="3450696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      </a:t>
            </a:r>
            <a:r>
              <a:rPr lang="ru-RU" b="1" dirty="0">
                <a:solidFill>
                  <a:schemeClr val="tx1"/>
                </a:solidFill>
              </a:rPr>
              <a:t>сальмонеллез</a:t>
            </a:r>
            <a:r>
              <a:rPr lang="ru-RU" b="1" dirty="0" smtClean="0">
                <a:solidFill>
                  <a:schemeClr val="tx1"/>
                </a:solidFill>
              </a:rPr>
              <a:t>                                                острые кишечные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                                    холера                      инфекции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кишечные инфекции</a:t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2" descr="Холера. Причины, симптомы и признаки, диагностика и лечение болезни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974279"/>
            <a:ext cx="3210640" cy="166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Сальмонеллез - симптомы и профилактик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2276871"/>
            <a:ext cx="3240360" cy="172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Профилактика острых кишечных инфекций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276872"/>
            <a:ext cx="3271028" cy="1733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6552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дыхательные инфекции </a:t>
            </a:r>
            <a:br>
              <a:rPr lang="ru-RU" dirty="0"/>
            </a:br>
            <a:endParaRPr lang="ru-RU" dirty="0"/>
          </a:p>
        </p:txBody>
      </p:sp>
      <p:pic>
        <p:nvPicPr>
          <p:cNvPr id="5122" name="Picture 2" descr="Дифтерия: причины и диагности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22568"/>
            <a:ext cx="2700300" cy="150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91680" y="3529091"/>
            <a:ext cx="15661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дифтерия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79712" y="6093296"/>
            <a:ext cx="9701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грипп</a:t>
            </a:r>
            <a:endParaRPr lang="ru-RU" sz="2400" b="1" dirty="0"/>
          </a:p>
        </p:txBody>
      </p:sp>
      <p:pic>
        <p:nvPicPr>
          <p:cNvPr id="5124" name="Picture 4" descr="Минздрав сообщил о параллельном распространении в Беларуси коронавируса и  гриппа — Бобруйский новостной портал Bobrlif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300014"/>
            <a:ext cx="2706830" cy="1680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166656" y="6102445"/>
            <a:ext cx="14729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ангина</a:t>
            </a:r>
            <a:endParaRPr lang="ru-RU" sz="2400" b="1" dirty="0"/>
          </a:p>
        </p:txBody>
      </p:sp>
      <p:pic>
        <p:nvPicPr>
          <p:cNvPr id="5126" name="Picture 6" descr="Летняя ангин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377852"/>
            <a:ext cx="2736304" cy="16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Почему в крови моноциты повышены, о чем это говорит?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937432"/>
            <a:ext cx="210502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876256" y="2698094"/>
            <a:ext cx="23102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инфекционный </a:t>
            </a:r>
            <a:endParaRPr lang="ru-RU" sz="2400" b="1" dirty="0" smtClean="0"/>
          </a:p>
          <a:p>
            <a:r>
              <a:rPr lang="ru-RU" sz="2400" b="1" dirty="0" smtClean="0"/>
              <a:t>мононуклеоз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2169798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кровяные инфекции  </a:t>
            </a:r>
            <a:br>
              <a:rPr lang="ru-RU" dirty="0"/>
            </a:br>
            <a:endParaRPr lang="ru-RU" dirty="0"/>
          </a:p>
        </p:txBody>
      </p:sp>
      <p:pic>
        <p:nvPicPr>
          <p:cNvPr id="6146" name="Picture 2" descr="Маляр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83995"/>
            <a:ext cx="3146569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74686" y="1871578"/>
            <a:ext cx="13628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малярия</a:t>
            </a:r>
            <a:endParaRPr lang="ru-RU" sz="2400" b="1" dirty="0"/>
          </a:p>
        </p:txBody>
      </p:sp>
      <p:pic>
        <p:nvPicPr>
          <p:cNvPr id="6148" name="Picture 4" descr="Сыпной тиф: леч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570" y="2421046"/>
            <a:ext cx="3511402" cy="1835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024190" y="1922330"/>
            <a:ext cx="17700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сыпной тиф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75773" y="4299454"/>
            <a:ext cx="24368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/>
              <a:t>возвратный тиф</a:t>
            </a:r>
            <a:endParaRPr lang="ru-RU" sz="2400" b="1" dirty="0"/>
          </a:p>
        </p:txBody>
      </p:sp>
      <p:pic>
        <p:nvPicPr>
          <p:cNvPr id="6150" name="Picture 6" descr="Возбудитель возвратного тифа: описание заболевания, причины, симптомы,  методы терапи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1119"/>
            <a:ext cx="3297120" cy="1806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Вспышка бубонной чумы в Китае. Как побеждали болезнь - YouTub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988" y="4761119"/>
            <a:ext cx="3212441" cy="1806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084168" y="4290304"/>
            <a:ext cx="8451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чума</a:t>
            </a:r>
          </a:p>
        </p:txBody>
      </p:sp>
    </p:spTree>
    <p:extLst>
      <p:ext uri="{BB962C8B-B14F-4D97-AF65-F5344CB8AC3E}">
        <p14:creationId xmlns:p14="http://schemas.microsoft.com/office/powerpoint/2010/main" val="39979301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инфекции наружных покровов </a:t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1628800"/>
            <a:ext cx="13099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гонорея</a:t>
            </a:r>
            <a:endParaRPr lang="ru-RU" sz="2400" b="1" dirty="0"/>
          </a:p>
        </p:txBody>
      </p:sp>
      <p:sp>
        <p:nvSpPr>
          <p:cNvPr id="5" name="AutoShape 2" descr="Гонорея - причины, признаки, диагностика, симптомы. Лечение гематом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Гонорея - причины, признаки, диагностика, симптомы. Лечение гематомы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Гонорея - причины, признаки, диагностика, симптомы. Лечение гематомы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 descr="Гонорея - причины, признаки, диагностика, симптомы. Лечение гематомы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0" descr="Гонорея - причины, признаки, диагностика, симптомы. Лечение гематомы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2" descr="Гонорея - причины, признаки, диагностика, симптомы. Лечение гематомы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14" descr="Гонорея - причины, признаки, диагностика, симптомы. Лечение гематомы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84" name="Picture 16" descr="ВОЗ предупреждает об угрозе распространения в мире неизлечимой гоноре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334" y="2132855"/>
            <a:ext cx="2824490" cy="1927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Сифилис постоянно меняет свои гены, чтобы заражать людей по нескольку раз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9337" y="2132856"/>
            <a:ext cx="2880320" cy="1927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098059" y="1628800"/>
            <a:ext cx="13628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ru-RU" sz="2400" b="1" dirty="0"/>
              <a:t>сифилис</a:t>
            </a: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60375" y="4060145"/>
            <a:ext cx="44839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/>
              <a:t>цитомегаловирусная</a:t>
            </a:r>
            <a:r>
              <a:rPr lang="ru-RU" sz="2400" b="1" dirty="0"/>
              <a:t> инфекция</a:t>
            </a:r>
            <a:endParaRPr lang="ru-RU" sz="2400" b="1" dirty="0"/>
          </a:p>
        </p:txBody>
      </p:sp>
      <p:pic>
        <p:nvPicPr>
          <p:cNvPr id="7188" name="Picture 20" descr="Цитомегаловирусная инфекция - симптомы, лечение, причины болезни, первые  признак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23" y="4638649"/>
            <a:ext cx="3221166" cy="1991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5695706" y="4060146"/>
            <a:ext cx="21675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ru-RU" sz="2400" b="1" dirty="0" err="1"/>
              <a:t>папилломатоз</a:t>
            </a:r>
            <a:endParaRPr lang="ru-RU" sz="2400" b="1" dirty="0"/>
          </a:p>
        </p:txBody>
      </p:sp>
      <p:pic>
        <p:nvPicPr>
          <p:cNvPr id="7190" name="Picture 22" descr="Вирус папилломы человека лечение, впч в Калининграде — Class Clini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313" y="4557429"/>
            <a:ext cx="3312368" cy="2030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2963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548680"/>
            <a:ext cx="7408333" cy="543346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chemeClr val="bg1"/>
                </a:solidFill>
              </a:rPr>
              <a:t>После начала размножения возможны три варианта развития событий</a:t>
            </a:r>
            <a:r>
              <a:rPr lang="ru-RU" sz="3200" b="1" dirty="0" smtClean="0">
                <a:solidFill>
                  <a:schemeClr val="bg1"/>
                </a:solidFill>
              </a:rPr>
              <a:t>:</a:t>
            </a:r>
          </a:p>
          <a:p>
            <a:pPr marL="0" indent="0">
              <a:buNone/>
            </a:pPr>
            <a:endParaRPr lang="ru-RU" sz="3200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  <a:p>
            <a:pPr lvl="0"/>
            <a:r>
              <a:rPr lang="ru-RU" dirty="0">
                <a:solidFill>
                  <a:schemeClr val="tx1"/>
                </a:solidFill>
              </a:rPr>
              <a:t>Микроорганизмы продолжают размножаться и поражают защитные механизмы организма человека.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Достигается состояние баланса, приводящее к хронической инфекции.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Организм человека (сам или с помощью лечения) уничтожает и устраняет проникший микроорганизм.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5538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156</TotalTime>
  <Words>267</Words>
  <Application>Microsoft Office PowerPoint</Application>
  <PresentationFormat>Экран (4:3)</PresentationFormat>
  <Paragraphs>65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Волна</vt:lpstr>
      <vt:lpstr>«Инфекции. Инфекционные заболевания».</vt:lpstr>
      <vt:lpstr>Понятие об инфекции</vt:lpstr>
      <vt:lpstr>Основные группы инфекционных заболеваний</vt:lpstr>
      <vt:lpstr>Виды инфекций</vt:lpstr>
      <vt:lpstr>кишечные инфекции </vt:lpstr>
      <vt:lpstr>дыхательные инфекции  </vt:lpstr>
      <vt:lpstr>кровяные инфекции   </vt:lpstr>
      <vt:lpstr>инфекции наружных покровов  </vt:lpstr>
      <vt:lpstr>Презентация PowerPoint</vt:lpstr>
      <vt:lpstr>Интересные факты о гриппе</vt:lpstr>
      <vt:lpstr> 1. ГРИППА БЕЗ ВЫСОКОЙ ТЕМПЕРАТУРЫ НЕ БЫВАЕТ </vt:lpstr>
      <vt:lpstr>2. ПРИ ГРИППЕ НЕ БЫВАЕТ НАСМОРКА</vt:lpstr>
      <vt:lpstr>3.ВИРУС ГРИППА НЕ БОИТСЯ МОРОЗА</vt:lpstr>
      <vt:lpstr>4. ТАБЛЕТКИ ОТ ТЕМПЕРАТУРЫ        ПОМОГАЮТ ГРИППУ РАСПРОСТРАНЯТЬСЯ ПО ОРГАНИЗМУ. </vt:lpstr>
      <vt:lpstr> 5. ГРИПП НЕ ЛЕЧИТСЯ АНТИБИОТИКАМИ. </vt:lpstr>
      <vt:lpstr>Важнейшие эпидемии в истории человечества</vt:lpstr>
      <vt:lpstr>Правила защиты от инфекционных заболеваний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«Инфекции. Инфекционные заболевания».</dc:title>
  <dc:creator>Лера</dc:creator>
  <cp:lastModifiedBy>Лера</cp:lastModifiedBy>
  <cp:revision>14</cp:revision>
  <dcterms:created xsi:type="dcterms:W3CDTF">2022-04-24T16:43:30Z</dcterms:created>
  <dcterms:modified xsi:type="dcterms:W3CDTF">2022-04-24T19:30:02Z</dcterms:modified>
</cp:coreProperties>
</file>