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68" r:id="rId4"/>
    <p:sldId id="270" r:id="rId5"/>
    <p:sldId id="267" r:id="rId6"/>
    <p:sldId id="261" r:id="rId7"/>
    <p:sldId id="262" r:id="rId8"/>
    <p:sldId id="263" r:id="rId9"/>
    <p:sldId id="264" r:id="rId10"/>
    <p:sldId id="266" r:id="rId11"/>
    <p:sldId id="265" r:id="rId12"/>
    <p:sldId id="26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22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E0DF-BC27-49A3-97BC-81165FD5DAC7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EB0051-9161-4949-8C08-1BDABD109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283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E0DF-BC27-49A3-97BC-81165FD5DAC7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EB0051-9161-4949-8C08-1BDABD109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80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E0DF-BC27-49A3-97BC-81165FD5DAC7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EB0051-9161-4949-8C08-1BDABD10989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Times New Roman" panose="02020603050405020304" pitchFamily="18" charset="0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Times New Roman" panose="02020603050405020304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37655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E0DF-BC27-49A3-97BC-81165FD5DAC7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EB0051-9161-4949-8C08-1BDABD109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624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E0DF-BC27-49A3-97BC-81165FD5DAC7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EB0051-9161-4949-8C08-1BDABD10989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Times New Roman" panose="02020603050405020304" pitchFamily="18" charset="0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Times New Roman" panose="02020603050405020304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65757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E0DF-BC27-49A3-97BC-81165FD5DAC7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EB0051-9161-4949-8C08-1BDABD109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5277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E0DF-BC27-49A3-97BC-81165FD5DAC7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B0051-9161-4949-8C08-1BDABD109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8918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E0DF-BC27-49A3-97BC-81165FD5DAC7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B0051-9161-4949-8C08-1BDABD109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33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E0DF-BC27-49A3-97BC-81165FD5DAC7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B0051-9161-4949-8C08-1BDABD109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935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E0DF-BC27-49A3-97BC-81165FD5DAC7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EB0051-9161-4949-8C08-1BDABD109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862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E0DF-BC27-49A3-97BC-81165FD5DAC7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EB0051-9161-4949-8C08-1BDABD109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08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E0DF-BC27-49A3-97BC-81165FD5DAC7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EB0051-9161-4949-8C08-1BDABD109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622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E0DF-BC27-49A3-97BC-81165FD5DAC7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B0051-9161-4949-8C08-1BDABD109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090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E0DF-BC27-49A3-97BC-81165FD5DAC7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B0051-9161-4949-8C08-1BDABD109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113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E0DF-BC27-49A3-97BC-81165FD5DAC7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B0051-9161-4949-8C08-1BDABD109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015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E0DF-BC27-49A3-97BC-81165FD5DAC7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EB0051-9161-4949-8C08-1BDABD109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08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fld id="{7D99E0DF-BC27-49A3-97BC-81165FD5DAC7}" type="datetimeFigureOut">
              <a:rPr lang="ru-RU" smtClean="0"/>
              <a:pPr/>
              <a:t>01.05.2022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  <a:latin typeface="Times New Roman" panose="02020603050405020304" pitchFamily="18" charset="0"/>
              </a:defRPr>
            </a:lvl1pPr>
          </a:lstStyle>
          <a:p>
            <a:fld id="{6DEB0051-9161-4949-8C08-1BDABD1098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1196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Times New Roman" panose="02020603050405020304" pitchFamily="18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pitchFamily="18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pitchFamily="18" charset="0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pitchFamily="18" charset="0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     ЕГЭ -2021. Задание 21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110343" y="1632857"/>
            <a:ext cx="10243456" cy="522514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«В вариантах единого государственного экзамена для анализа будут предложены тексты, пунктуационный анализ которых предполагает поиск конструкций с </a:t>
            </a:r>
            <a:r>
              <a:rPr lang="ru-RU" sz="3200" dirty="0" smtClean="0">
                <a:solidFill>
                  <a:srgbClr val="C00000"/>
                </a:solidFill>
              </a:rPr>
              <a:t>запятой, двоеточием, тире. </a:t>
            </a:r>
            <a:r>
              <a:rPr lang="ru-RU" sz="3200" dirty="0" smtClean="0"/>
              <a:t>Количество верных ответов в задании ограничивается только количеством предложений в тексте. Следует обратить внимание на то, что содержание этого задания определяется кодификатором элементов содержания и требований к уровню подготовки для проведения единого государственного экзамена по русскому языку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3447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8090" y="365126"/>
            <a:ext cx="10295709" cy="745218"/>
          </a:xfrm>
        </p:spPr>
        <p:txBody>
          <a:bodyPr/>
          <a:lstStyle/>
          <a:p>
            <a:r>
              <a:rPr lang="ru-RU" dirty="0" smtClean="0"/>
              <a:t>                       Точка с запятой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5809" y="982980"/>
            <a:ext cx="11130183" cy="519398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2800" dirty="0" smtClean="0"/>
              <a:t>1) В бессоюзном сложном предложении :  Берёзы, тополя, черёмуха распускали свои клейкие и пахучие листья; липы надували лопавшиеся почки (Л. Толстой).</a:t>
            </a:r>
          </a:p>
          <a:p>
            <a:r>
              <a:rPr lang="ru-RU" sz="2800" dirty="0" smtClean="0"/>
              <a:t>2) В простом предложении с однородными членами :  Но куклы даже в эти годы Татьяна в руки не брала; про вести города, про моды беседы с нею не вела (Пушкин).</a:t>
            </a:r>
          </a:p>
          <a:p>
            <a:r>
              <a:rPr lang="ru-RU" sz="2800" dirty="0" smtClean="0"/>
              <a:t>3) В сложноподчинённом предложении: Давыдову становилось чуточку грустно оттого, что там теперь многое изменилось; что он теперь уже не сможет ночи напролёт просиживать за чертежами; что теперь о нём, видимо, забыли (Шолохов).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975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54" y="0"/>
            <a:ext cx="118256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16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97180"/>
            <a:ext cx="11134578" cy="1197512"/>
          </a:xfrm>
        </p:spPr>
        <p:txBody>
          <a:bodyPr>
            <a:noAutofit/>
          </a:bodyPr>
          <a:lstStyle/>
          <a:p>
            <a:pPr marL="342900" lvl="0" indent="238125">
              <a:lnSpc>
                <a:spcPct val="107000"/>
              </a:lnSpc>
              <a:spcBef>
                <a:spcPts val="1000"/>
              </a:spcBef>
            </a:pPr>
            <a:r>
              <a:rPr lang="ru-RU" sz="24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Задание: найдите </a:t>
            </a:r>
            <a:r>
              <a:rPr lang="ru-RU" sz="24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предложения, в которых запятая ставится в соответствии с одним и тем же правилом пунктуации. Запишите номера этих предложений.</a:t>
            </a: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800" dirty="0"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5790" y="1274885"/>
            <a:ext cx="11351748" cy="5433646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07000"/>
              </a:lnSpc>
            </a:pP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8125" algn="just">
              <a:lnSpc>
                <a:spcPct val="107000"/>
              </a:lnSpc>
            </a:pP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Мы предполагали выехать рано, но что-то нас задержало</a:t>
            </a:r>
            <a:r>
              <a:rPr lang="ru-RU" sz="2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38125" algn="just">
              <a:lnSpc>
                <a:spcPct val="107000"/>
              </a:lnSpc>
            </a:pPr>
            <a:r>
              <a:rPr lang="ru-RU" sz="2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2) Вдоль </a:t>
            </a:r>
            <a:r>
              <a:rPr lang="ru-RU" sz="2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дороги, </a:t>
            </a:r>
            <a:r>
              <a:rPr lang="ru-RU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кроме кустарниковой </a:t>
            </a:r>
            <a:r>
              <a:rPr lang="ru-RU" sz="2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поросли, </a:t>
            </a:r>
            <a:r>
              <a:rPr lang="ru-RU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не было видно другой растительности. </a:t>
            </a:r>
            <a:endParaRPr lang="ru-RU" sz="2800" dirty="0" smtClean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38125" algn="just">
              <a:lnSpc>
                <a:spcPct val="107000"/>
              </a:lnSpc>
            </a:pPr>
            <a:r>
              <a:rPr lang="ru-RU" sz="2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 Вот и тополь распустил пух в семенах, чтобы только дождаться легких порывов ветра. </a:t>
            </a:r>
            <a:endParaRPr lang="ru-RU" sz="2800" dirty="0" smtClean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38125" algn="just">
              <a:lnSpc>
                <a:spcPct val="107000"/>
              </a:lnSpc>
            </a:pPr>
            <a:r>
              <a:rPr lang="ru-RU" sz="2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 В лесу, в </a:t>
            </a:r>
            <a:r>
              <a:rPr lang="ru-RU" sz="2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оврагах </a:t>
            </a:r>
            <a:r>
              <a:rPr lang="ru-RU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 водоемах — всюду разносился запах пряностей, уже не цветочный, а сладкий травный. </a:t>
            </a:r>
            <a:endParaRPr lang="ru-RU" sz="2800" dirty="0" smtClean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38125" algn="just">
              <a:lnSpc>
                <a:spcPct val="107000"/>
              </a:lnSpc>
            </a:pPr>
            <a:r>
              <a:rPr lang="ru-RU" sz="2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 В полдень мы расположились на отдых у озера, заросшего </a:t>
            </a:r>
            <a:r>
              <a:rPr lang="ru-RU" sz="2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камышом.</a:t>
            </a:r>
          </a:p>
          <a:p>
            <a:pPr indent="238125" algn="just">
              <a:lnSpc>
                <a:spcPct val="107000"/>
              </a:lnSpc>
            </a:pPr>
            <a:r>
              <a:rPr lang="ru-RU" sz="2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6) Солнце пекло так, что к песку нельзя было прикоснуться. </a:t>
            </a:r>
            <a:endParaRPr lang="ru-RU" sz="2800" dirty="0" smtClean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38125" algn="just">
              <a:lnSpc>
                <a:spcPct val="107000"/>
              </a:lnSpc>
            </a:pPr>
            <a:r>
              <a:rPr lang="ru-RU" sz="2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 В лучах ярко-желтого солнца озеро блестело, как зеркало.</a:t>
            </a:r>
            <a:endParaRPr lang="ru-RU" sz="4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41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954" y="143691"/>
            <a:ext cx="10739845" cy="653143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     Пунктуация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0346" y="628650"/>
            <a:ext cx="10216662" cy="6124848"/>
          </a:xfrm>
        </p:spPr>
        <p:txBody>
          <a:bodyPr>
            <a:noAutofit/>
          </a:bodyPr>
          <a:lstStyle/>
          <a:p>
            <a:r>
              <a:rPr lang="ru-RU" sz="1500" dirty="0" smtClean="0"/>
              <a:t>7.1 Знаки препинания между подлежащим и сказуемым</a:t>
            </a:r>
          </a:p>
          <a:p>
            <a:r>
              <a:rPr lang="ru-RU" sz="1500" dirty="0" smtClean="0"/>
              <a:t>7.2 Знаки препинания в простом осложненном предложении</a:t>
            </a:r>
          </a:p>
          <a:p>
            <a:r>
              <a:rPr lang="ru-RU" sz="1500" dirty="0" smtClean="0"/>
              <a:t>7.3 Знаки препинания при обособленных определениях</a:t>
            </a:r>
          </a:p>
          <a:p>
            <a:r>
              <a:rPr lang="ru-RU" sz="1500" dirty="0" smtClean="0"/>
              <a:t>7.4 Знаки препинания при обособленных обстоятельствах</a:t>
            </a:r>
          </a:p>
          <a:p>
            <a:r>
              <a:rPr lang="ru-RU" sz="1500" dirty="0" smtClean="0"/>
              <a:t>7.5 Знаки препинания при сравнительных оборотах</a:t>
            </a:r>
          </a:p>
          <a:p>
            <a:r>
              <a:rPr lang="ru-RU" sz="1500" dirty="0" smtClean="0"/>
              <a:t>7.6 Знаки препинания при уточняющих членах предложения</a:t>
            </a:r>
          </a:p>
          <a:p>
            <a:r>
              <a:rPr lang="ru-RU" sz="1500" dirty="0" smtClean="0"/>
              <a:t>7.7 Знаки препинания при обособленных членах предложения (обобщение)</a:t>
            </a:r>
          </a:p>
          <a:p>
            <a:r>
              <a:rPr lang="ru-RU" sz="1500" dirty="0" smtClean="0"/>
              <a:t>7.8 Знаки препинания в предложениях со словами , грамматически не связанными с  членами предложения</a:t>
            </a:r>
          </a:p>
          <a:p>
            <a:r>
              <a:rPr lang="ru-RU" sz="1500" dirty="0" smtClean="0"/>
              <a:t>7.9 Знаки препинания в осложненном предложении (обобщение)</a:t>
            </a:r>
          </a:p>
          <a:p>
            <a:r>
              <a:rPr lang="ru-RU" sz="1500" dirty="0" smtClean="0"/>
              <a:t>7.10 Знаки препинания при прямой речи, цитировании</a:t>
            </a:r>
          </a:p>
          <a:p>
            <a:r>
              <a:rPr lang="ru-RU" sz="1500" dirty="0" smtClean="0"/>
              <a:t>7.11 Знаки препинания в сложносочиненном предложении</a:t>
            </a:r>
          </a:p>
          <a:p>
            <a:r>
              <a:rPr lang="ru-RU" sz="1500" dirty="0" smtClean="0"/>
              <a:t>7.12 Знаки препинания в сложноподчиненном предложении</a:t>
            </a:r>
          </a:p>
          <a:p>
            <a:r>
              <a:rPr lang="ru-RU" sz="1500" dirty="0" smtClean="0"/>
              <a:t>7.13 Знаки препинания в сложном предложении с разными видами связи</a:t>
            </a:r>
          </a:p>
          <a:p>
            <a:r>
              <a:rPr lang="ru-RU" sz="1500" dirty="0" smtClean="0"/>
              <a:t>7.14 Знаки препинания в бессоюзном сложном предложении</a:t>
            </a:r>
          </a:p>
          <a:p>
            <a:r>
              <a:rPr lang="ru-RU" sz="1500" dirty="0" smtClean="0"/>
              <a:t>7.15 Знаки препинания в сложном предложении с союзной и бессоюзной связью</a:t>
            </a:r>
          </a:p>
          <a:p>
            <a:r>
              <a:rPr lang="ru-RU" sz="1500" dirty="0" smtClean="0"/>
              <a:t>7.16 Тире в простом и сложном предложениях</a:t>
            </a:r>
          </a:p>
          <a:p>
            <a:r>
              <a:rPr lang="ru-RU" sz="1500" dirty="0" smtClean="0"/>
              <a:t>7.17 Двоеточие в простом и сложном предложениях</a:t>
            </a:r>
          </a:p>
          <a:p>
            <a:r>
              <a:rPr lang="ru-RU" sz="1500" dirty="0" smtClean="0"/>
              <a:t>7.18 Пунктуация в простом и сложном предложениях»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8682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4293" y="88113"/>
            <a:ext cx="9759662" cy="662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35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8537" y="300447"/>
            <a:ext cx="10450286" cy="888274"/>
          </a:xfrm>
        </p:spPr>
        <p:txBody>
          <a:bodyPr>
            <a:noAutofit/>
          </a:bodyPr>
          <a:lstStyle/>
          <a:p>
            <a:pPr marL="228600" lvl="0" indent="-228600">
              <a:spcBef>
                <a:spcPts val="1000"/>
              </a:spcBef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Запятая (две запятых) ставится, если в предложении есть:</a:t>
            </a:r>
            <a:b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1" y="1031966"/>
            <a:ext cx="11560628" cy="557784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обособленное определение: Красный бант, завязанный в её ореховых переливающихся волосах, делал её особенно соблазнительной. (И. Бунин);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обособленное обстоятельство: А под стеной леса стоят, багрово серея, три больших волка. (И. Бунин);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обособленное приложение: Григорий пришел в Ягодное, имение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Листницких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часов в восемь утра. (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М.Шолохов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4)обособленные уточняющие члены: В Сочельник, под Рождество, до звезды не ели. 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И.Шмелев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/>
          </a:p>
        </p:txBody>
      </p:sp>
    </p:spTree>
    <p:extLst>
      <p:ext uri="{BB962C8B-B14F-4D97-AF65-F5344CB8AC3E}">
        <p14:creationId xmlns:p14="http://schemas.microsoft.com/office/powerpoint/2010/main" val="18414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8170" y="365125"/>
            <a:ext cx="10254344" cy="1241605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Запятая (две запятых) ставится, если в       предложении есть: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3851" y="1750424"/>
            <a:ext cx="10398035" cy="4940522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междометие: </a:t>
            </a:r>
            <a:r>
              <a:rPr lang="ru-RU" sz="2800" dirty="0">
                <a:cs typeface="Times New Roman" panose="02020603050405020304" pitchFamily="18" charset="0"/>
              </a:rPr>
              <a:t>Ах, как приятно вас видеть здесь среди этой серой </a:t>
            </a:r>
            <a:r>
              <a:rPr lang="ru-RU" sz="2800" dirty="0" smtClean="0">
                <a:cs typeface="Times New Roman" panose="02020603050405020304" pitchFamily="18" charset="0"/>
              </a:rPr>
              <a:t>повседневности!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 вводные слова, словосочетания, предложения: </a:t>
            </a:r>
            <a:r>
              <a:rPr lang="ru-RU" sz="2800" dirty="0">
                <a:cs typeface="Times New Roman" panose="02020603050405020304" pitchFamily="18" charset="0"/>
              </a:rPr>
              <a:t>Горный воздух, без всякого сомнения, действует благотворно на здоровье человека (И. С. Тургенев</a:t>
            </a:r>
            <a:r>
              <a:rPr lang="ru-RU" sz="2800" dirty="0" smtClean="0">
                <a:cs typeface="Times New Roman" panose="02020603050405020304" pitchFamily="18" charset="0"/>
              </a:rPr>
              <a:t>).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Казак, я думаю, он неплохой. (М. Шолохов);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7) обращение: Возьми же себя в руки, милая моя Иринка! (М. Шолохов);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8) сравнительный оборот: Маленький дом стоит, как последний маяк, на краю туманной бездны. (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К.Паустовский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74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5401"/>
          </a:xfrm>
        </p:spPr>
        <p:txBody>
          <a:bodyPr/>
          <a:lstStyle/>
          <a:p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+mn-cs"/>
              </a:rPr>
              <a:t>                         Тире 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+mn-cs"/>
              </a:rPr>
              <a:t>(два тире) ставится, если в предложении есть: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8640" y="1136469"/>
            <a:ext cx="11456126" cy="504049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обобщающее слово после однородных членов предложения: Осколки битой посуды, изорванные бумаги, книги, залитые мёдом клочки суконной материи, детские игрушки, старая мебель, рассыпанная мука — всё это в ужасающем беспорядке валяюсь на полу, вопило о разгроме.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2) приложение: На маяке жил только сторож — старый глухой швед, бывший шкипер (К. Паустовский). Степь — бесконечная равнина — всегда была мила его сердцу.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800" dirty="0" smtClean="0">
                <a:cs typeface="Times New Roman" panose="02020603050405020304" pitchFamily="18" charset="0"/>
              </a:rPr>
              <a:t>вставные конструкции: Однажды </a:t>
            </a:r>
            <a:r>
              <a:rPr lang="ru-RU" sz="2800" dirty="0">
                <a:cs typeface="Times New Roman" panose="02020603050405020304" pitchFamily="18" charset="0"/>
              </a:rPr>
              <a:t>— не помню почему — спектакля не было (А. Куприн).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3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9348" y="365125"/>
            <a:ext cx="10034451" cy="431709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+mn-cs"/>
              </a:rPr>
              <a:t>                                           Запятая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4162" y="796834"/>
            <a:ext cx="10295792" cy="5380129"/>
          </a:xfrm>
        </p:spPr>
        <p:txBody>
          <a:bodyPr>
            <a:normAutofit/>
          </a:bodyPr>
          <a:lstStyle/>
          <a:p>
            <a:r>
              <a:rPr lang="ru-RU" sz="3200" dirty="0" smtClean="0"/>
              <a:t>1)при однородных членах: В пойме реки, на лугопастбищных просторах спокон веку пасутся небольшие, но грозные африканские буйволы. (Н. Гумилев);</a:t>
            </a:r>
          </a:p>
          <a:p>
            <a:r>
              <a:rPr lang="ru-RU" sz="3200" dirty="0" smtClean="0"/>
              <a:t> 2) в сложном предложении: Мы знали, что лев убегает только если ранен очень тяжело или не ранен совершенно. (Н. Гумилев); </a:t>
            </a:r>
          </a:p>
          <a:p>
            <a:r>
              <a:rPr lang="ru-RU" sz="3200" dirty="0" smtClean="0"/>
              <a:t>3)после прямой речи перед словами автора: «Идем пить чай с постными пирогами», —говорит отец. (И. Шмелев)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4794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6286" y="365125"/>
            <a:ext cx="10047514" cy="30108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       Тире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6286" y="1248507"/>
            <a:ext cx="10047514" cy="4928455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/>
              <a:t>1) в бессоюзном сложном предложении: Взошла луна — появился трус дикобраз, который к чему-то принюхивался и рыл под нашим деревом. (Н. Гумилев);</a:t>
            </a:r>
          </a:p>
          <a:p>
            <a:r>
              <a:rPr lang="ru-RU" sz="3600" dirty="0" smtClean="0"/>
              <a:t>2) между подлежащим и сказуемым: Убить льва — затаённая мечта всякого белого. (Н. Гумилев);</a:t>
            </a:r>
          </a:p>
          <a:p>
            <a:r>
              <a:rPr lang="ru-RU" sz="3600" dirty="0" smtClean="0"/>
              <a:t>3) в неполном предложении: Ночи стали </a:t>
            </a:r>
            <a:r>
              <a:rPr lang="ru-RU" sz="3600" dirty="0" err="1" smtClean="0"/>
              <a:t>чернее</a:t>
            </a:r>
            <a:r>
              <a:rPr lang="ru-RU" sz="3600" dirty="0" smtClean="0"/>
              <a:t>, дни — пасмурнее.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55923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27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</a:t>
            </a:r>
            <a:r>
              <a:rPr lang="en-US" dirty="0" smtClean="0"/>
              <a:t>             </a:t>
            </a:r>
            <a:r>
              <a:rPr lang="ru-RU" dirty="0" smtClean="0"/>
              <a:t>Двоеточие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45029"/>
            <a:ext cx="10515600" cy="5131934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в бессоюзном сложном предложении: Печален я: со мною друга нет (Пушкин).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обобщающее слово перед однородными членами: Приметы осени связаны со всем: с цветом неба, с росой и туманами, с криком птиц и яркостью звёздного неба (Паустовский).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если прямая речь стоит после авторских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слов: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Чехов отмечал: «Язык должен быть прост и изящен».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104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244</TotalTime>
  <Words>885</Words>
  <Application>Microsoft Office PowerPoint</Application>
  <PresentationFormat>Широкоэкранный</PresentationFormat>
  <Paragraphs>61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</vt:lpstr>
      <vt:lpstr>Times New Roman</vt:lpstr>
      <vt:lpstr>Verdana</vt:lpstr>
      <vt:lpstr>Wingdings 3</vt:lpstr>
      <vt:lpstr>Легкий дым</vt:lpstr>
      <vt:lpstr>     ЕГЭ -2021. Задание 21</vt:lpstr>
      <vt:lpstr>                              Пунктуация</vt:lpstr>
      <vt:lpstr>Презентация PowerPoint</vt:lpstr>
      <vt:lpstr>Запятая (две запятых) ставится, если в предложении есть: </vt:lpstr>
      <vt:lpstr>          Запятая (две запятых) ставится, если в       предложении есть: </vt:lpstr>
      <vt:lpstr>                         Тире (два тире) ставится, если в предложении есть:</vt:lpstr>
      <vt:lpstr>                                           Запятая</vt:lpstr>
      <vt:lpstr>                                     Тире </vt:lpstr>
      <vt:lpstr>                                           Двоеточие </vt:lpstr>
      <vt:lpstr>                       Точка с запятой </vt:lpstr>
      <vt:lpstr>Презентация PowerPoint</vt:lpstr>
      <vt:lpstr>Задание: найдите предложения, в которых запятая ставится в соответствии с одним и тем же правилом пунктуации. Запишите номера этих предложений.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ЕГЭ -2019 Задание 21</dc:title>
  <dc:creator>Lena</dc:creator>
  <cp:lastModifiedBy>Elena</cp:lastModifiedBy>
  <cp:revision>22</cp:revision>
  <dcterms:created xsi:type="dcterms:W3CDTF">2019-04-22T14:40:56Z</dcterms:created>
  <dcterms:modified xsi:type="dcterms:W3CDTF">2022-05-01T14:54:53Z</dcterms:modified>
</cp:coreProperties>
</file>