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66" r:id="rId5"/>
    <p:sldId id="259" r:id="rId6"/>
    <p:sldId id="260" r:id="rId7"/>
    <p:sldId id="263" r:id="rId8"/>
    <p:sldId id="262" r:id="rId9"/>
    <p:sldId id="264" r:id="rId10"/>
    <p:sldId id="265" r:id="rId11"/>
    <p:sldId id="267"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ru-RU" smtClean="0"/>
              <a:t>Образец заголовка</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6E6B345-7C9D-40D6-A6BB-9453E6C8C62C}" type="datetimeFigureOut">
              <a:rPr lang="ru-RU" smtClean="0"/>
              <a:t>01.05.2022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E3F5005A-B467-486E-9D11-A9FA2AA2FF02}" type="slidenum">
              <a:rPr lang="ru-RU" smtClean="0"/>
              <a:t>‹#›</a:t>
            </a:fld>
            <a:endParaRPr lang="ru-RU"/>
          </a:p>
        </p:txBody>
      </p:sp>
    </p:spTree>
    <p:extLst>
      <p:ext uri="{BB962C8B-B14F-4D97-AF65-F5344CB8AC3E}">
        <p14:creationId xmlns:p14="http://schemas.microsoft.com/office/powerpoint/2010/main" val="1681397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6E6B345-7C9D-40D6-A6BB-9453E6C8C62C}" type="datetimeFigureOut">
              <a:rPr lang="ru-RU" smtClean="0"/>
              <a:t>01.05.2022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3F5005A-B467-486E-9D11-A9FA2AA2FF02}" type="slidenum">
              <a:rPr lang="ru-RU" smtClean="0"/>
              <a:t>‹#›</a:t>
            </a:fld>
            <a:endParaRPr lang="ru-RU"/>
          </a:p>
        </p:txBody>
      </p:sp>
    </p:spTree>
    <p:extLst>
      <p:ext uri="{BB962C8B-B14F-4D97-AF65-F5344CB8AC3E}">
        <p14:creationId xmlns:p14="http://schemas.microsoft.com/office/powerpoint/2010/main" val="227092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6E6B345-7C9D-40D6-A6BB-9453E6C8C62C}" type="datetimeFigureOut">
              <a:rPr lang="ru-RU" smtClean="0"/>
              <a:t>01.05.2022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3F5005A-B467-486E-9D11-A9FA2AA2FF02}" type="slidenum">
              <a:rPr lang="ru-RU" smtClean="0"/>
              <a:t>‹#›</a:t>
            </a:fld>
            <a:endParaRPr lang="ru-RU"/>
          </a:p>
        </p:txBody>
      </p:sp>
    </p:spTree>
    <p:extLst>
      <p:ext uri="{BB962C8B-B14F-4D97-AF65-F5344CB8AC3E}">
        <p14:creationId xmlns:p14="http://schemas.microsoft.com/office/powerpoint/2010/main" val="3482033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6E6B345-7C9D-40D6-A6BB-9453E6C8C62C}" type="datetimeFigureOut">
              <a:rPr lang="ru-RU" smtClean="0"/>
              <a:t>01.05.2022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3F5005A-B467-486E-9D11-A9FA2AA2FF02}" type="slidenum">
              <a:rPr lang="ru-RU" smtClean="0"/>
              <a:t>‹#›</a:t>
            </a:fld>
            <a:endParaRPr lang="ru-RU"/>
          </a:p>
        </p:txBody>
      </p:sp>
    </p:spTree>
    <p:extLst>
      <p:ext uri="{BB962C8B-B14F-4D97-AF65-F5344CB8AC3E}">
        <p14:creationId xmlns:p14="http://schemas.microsoft.com/office/powerpoint/2010/main" val="2379657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ru-RU" smtClean="0"/>
              <a:t>Образец заголовка</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8593667" y="6272784"/>
            <a:ext cx="2644309" cy="365125"/>
          </a:xfrm>
        </p:spPr>
        <p:txBody>
          <a:bodyPr/>
          <a:lstStyle/>
          <a:p>
            <a:fld id="{06E6B345-7C9D-40D6-A6BB-9453E6C8C62C}" type="datetimeFigureOut">
              <a:rPr lang="ru-RU" smtClean="0"/>
              <a:t>01.05.2022</a:t>
            </a:fld>
            <a:endParaRPr lang="ru-RU"/>
          </a:p>
        </p:txBody>
      </p:sp>
      <p:sp>
        <p:nvSpPr>
          <p:cNvPr id="5" name="Footer Placeholder 4"/>
          <p:cNvSpPr>
            <a:spLocks noGrp="1"/>
          </p:cNvSpPr>
          <p:nvPr>
            <p:ph type="ftr" sz="quarter" idx="11"/>
          </p:nvPr>
        </p:nvSpPr>
        <p:spPr>
          <a:xfrm>
            <a:off x="2182708" y="6272784"/>
            <a:ext cx="6327648" cy="365125"/>
          </a:xfrm>
        </p:spPr>
        <p:txBody>
          <a:bodyPr/>
          <a:lstStyle/>
          <a:p>
            <a:endParaRPr lang="ru-RU"/>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E3F5005A-B467-486E-9D11-A9FA2AA2FF02}" type="slidenum">
              <a:rPr lang="ru-RU" smtClean="0"/>
              <a:t>‹#›</a:t>
            </a:fld>
            <a:endParaRPr lang="ru-RU"/>
          </a:p>
        </p:txBody>
      </p:sp>
    </p:spTree>
    <p:extLst>
      <p:ext uri="{BB962C8B-B14F-4D97-AF65-F5344CB8AC3E}">
        <p14:creationId xmlns:p14="http://schemas.microsoft.com/office/powerpoint/2010/main" val="3981226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6E6B345-7C9D-40D6-A6BB-9453E6C8C62C}" type="datetimeFigureOut">
              <a:rPr lang="ru-RU" smtClean="0"/>
              <a:t>01.05.2022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3F5005A-B467-486E-9D11-A9FA2AA2FF02}" type="slidenum">
              <a:rPr lang="ru-RU" smtClean="0"/>
              <a:t>‹#›</a:t>
            </a:fld>
            <a:endParaRPr lang="ru-RU"/>
          </a:p>
        </p:txBody>
      </p:sp>
    </p:spTree>
    <p:extLst>
      <p:ext uri="{BB962C8B-B14F-4D97-AF65-F5344CB8AC3E}">
        <p14:creationId xmlns:p14="http://schemas.microsoft.com/office/powerpoint/2010/main" val="3088422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6E6B345-7C9D-40D6-A6BB-9453E6C8C62C}" type="datetimeFigureOut">
              <a:rPr lang="ru-RU" smtClean="0"/>
              <a:t>01.05.2022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3F5005A-B467-486E-9D11-A9FA2AA2FF02}" type="slidenum">
              <a:rPr lang="ru-RU" smtClean="0"/>
              <a:t>‹#›</a:t>
            </a:fld>
            <a:endParaRPr lang="ru-RU"/>
          </a:p>
        </p:txBody>
      </p:sp>
    </p:spTree>
    <p:extLst>
      <p:ext uri="{BB962C8B-B14F-4D97-AF65-F5344CB8AC3E}">
        <p14:creationId xmlns:p14="http://schemas.microsoft.com/office/powerpoint/2010/main" val="2395197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6E6B345-7C9D-40D6-A6BB-9453E6C8C62C}" type="datetimeFigureOut">
              <a:rPr lang="ru-RU" smtClean="0"/>
              <a:t>01.05.2022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3F5005A-B467-486E-9D11-A9FA2AA2FF02}" type="slidenum">
              <a:rPr lang="ru-RU" smtClean="0"/>
              <a:t>‹#›</a:t>
            </a:fld>
            <a:endParaRPr lang="ru-RU"/>
          </a:p>
        </p:txBody>
      </p:sp>
    </p:spTree>
    <p:extLst>
      <p:ext uri="{BB962C8B-B14F-4D97-AF65-F5344CB8AC3E}">
        <p14:creationId xmlns:p14="http://schemas.microsoft.com/office/powerpoint/2010/main" val="394451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6B345-7C9D-40D6-A6BB-9453E6C8C62C}" type="datetimeFigureOut">
              <a:rPr lang="ru-RU" smtClean="0"/>
              <a:t>01.05.2022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3F5005A-B467-486E-9D11-A9FA2AA2FF02}" type="slidenum">
              <a:rPr lang="ru-RU" smtClean="0"/>
              <a:t>‹#›</a:t>
            </a:fld>
            <a:endParaRPr lang="ru-RU"/>
          </a:p>
        </p:txBody>
      </p:sp>
    </p:spTree>
    <p:extLst>
      <p:ext uri="{BB962C8B-B14F-4D97-AF65-F5344CB8AC3E}">
        <p14:creationId xmlns:p14="http://schemas.microsoft.com/office/powerpoint/2010/main" val="1770448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smtClean="0"/>
              <a:t>Образец заголовка</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6E6B345-7C9D-40D6-A6BB-9453E6C8C62C}" type="datetimeFigureOut">
              <a:rPr lang="ru-RU" smtClean="0"/>
              <a:t>01.05.2022</a:t>
            </a:fld>
            <a:endParaRPr lang="ru-RU"/>
          </a:p>
        </p:txBody>
      </p:sp>
      <p:sp>
        <p:nvSpPr>
          <p:cNvPr id="6" name="Footer Placeholder 5"/>
          <p:cNvSpPr>
            <a:spLocks noGrp="1"/>
          </p:cNvSpPr>
          <p:nvPr>
            <p:ph type="ftr" sz="quarter" idx="11"/>
          </p:nvPr>
        </p:nvSpPr>
        <p:spPr/>
        <p:txBody>
          <a:bodyPr/>
          <a:lstStyle/>
          <a:p>
            <a:endParaRPr lang="ru-RU"/>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3F5005A-B467-486E-9D11-A9FA2AA2FF02}" type="slidenum">
              <a:rPr lang="ru-RU" smtClean="0"/>
              <a:t>‹#›</a:t>
            </a:fld>
            <a:endParaRPr lang="ru-RU"/>
          </a:p>
        </p:txBody>
      </p:sp>
    </p:spTree>
    <p:extLst>
      <p:ext uri="{BB962C8B-B14F-4D97-AF65-F5344CB8AC3E}">
        <p14:creationId xmlns:p14="http://schemas.microsoft.com/office/powerpoint/2010/main" val="366651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6E6B345-7C9D-40D6-A6BB-9453E6C8C62C}" type="datetimeFigureOut">
              <a:rPr lang="ru-RU" smtClean="0"/>
              <a:t>01.05.2022</a:t>
            </a:fld>
            <a:endParaRPr lang="ru-RU"/>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3F5005A-B467-486E-9D11-A9FA2AA2FF02}" type="slidenum">
              <a:rPr lang="ru-RU" smtClean="0"/>
              <a:t>‹#›</a:t>
            </a:fld>
            <a:endParaRPr lang="ru-RU"/>
          </a:p>
        </p:txBody>
      </p:sp>
    </p:spTree>
    <p:extLst>
      <p:ext uri="{BB962C8B-B14F-4D97-AF65-F5344CB8AC3E}">
        <p14:creationId xmlns:p14="http://schemas.microsoft.com/office/powerpoint/2010/main" val="3115366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06E6B345-7C9D-40D6-A6BB-9453E6C8C62C}" type="datetimeFigureOut">
              <a:rPr lang="ru-RU" smtClean="0"/>
              <a:t>01.05.2022</a:t>
            </a:fld>
            <a:endParaRPr lang="ru-RU"/>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ru-RU"/>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E3F5005A-B467-486E-9D11-A9FA2AA2FF02}" type="slidenum">
              <a:rPr lang="ru-RU" smtClean="0"/>
              <a:t>‹#›</a:t>
            </a:fld>
            <a:endParaRPr lang="ru-RU"/>
          </a:p>
        </p:txBody>
      </p:sp>
    </p:spTree>
    <p:extLst>
      <p:ext uri="{BB962C8B-B14F-4D97-AF65-F5344CB8AC3E}">
        <p14:creationId xmlns:p14="http://schemas.microsoft.com/office/powerpoint/2010/main" val="3528592575"/>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31894" y="202046"/>
            <a:ext cx="8574622" cy="2616199"/>
          </a:xfrm>
          <a:effectLst>
            <a:innerShdw blurRad="63500" dist="50800" dir="18900000">
              <a:prstClr val="black">
                <a:alpha val="50000"/>
              </a:prstClr>
            </a:innerShdw>
          </a:effectLst>
        </p:spPr>
        <p:txBody>
          <a:bodyPr>
            <a:noAutofit/>
          </a:bodyPr>
          <a:lstStyle/>
          <a:p>
            <a:pPr algn="ctr"/>
            <a:r>
              <a:rPr lang="ru-RU" sz="4400" b="1" i="1" dirty="0">
                <a:latin typeface="Times New Roman" panose="02020603050405020304" pitchFamily="18" charset="0"/>
                <a:cs typeface="Times New Roman" panose="02020603050405020304" pitchFamily="18" charset="0"/>
              </a:rPr>
              <a:t>Финансовая грамотность </a:t>
            </a:r>
            <a:r>
              <a:rPr lang="ru-RU" sz="4400" b="1" i="1" dirty="0" smtClean="0">
                <a:latin typeface="Times New Roman" panose="02020603050405020304" pitchFamily="18" charset="0"/>
                <a:cs typeface="Times New Roman" panose="02020603050405020304" pitchFamily="18" charset="0"/>
              </a:rPr>
              <a:t>дошкольников</a:t>
            </a:r>
            <a:r>
              <a:rPr lang="en-US" sz="4400" b="1" dirty="0">
                <a:latin typeface="Times New Roman" panose="02020603050405020304" pitchFamily="18" charset="0"/>
                <a:cs typeface="Times New Roman" panose="02020603050405020304" pitchFamily="18" charset="0"/>
              </a:rPr>
              <a:t/>
            </a:r>
            <a:br>
              <a:rPr lang="en-US" sz="4400" b="1" dirty="0">
                <a:latin typeface="Times New Roman" panose="02020603050405020304" pitchFamily="18" charset="0"/>
                <a:cs typeface="Times New Roman" panose="02020603050405020304" pitchFamily="18" charset="0"/>
              </a:rPr>
            </a:br>
            <a:endParaRPr lang="ru-RU" sz="44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2792652" y="1925557"/>
            <a:ext cx="6600730" cy="5131451"/>
          </a:xfrm>
          <a:prstGeom prst="ellipse">
            <a:avLst/>
          </a:prstGeom>
          <a:ln>
            <a:noFill/>
          </a:ln>
          <a:effectLst>
            <a:softEdge rad="112500"/>
          </a:effectLst>
        </p:spPr>
      </p:pic>
    </p:spTree>
    <p:extLst>
      <p:ext uri="{BB962C8B-B14F-4D97-AF65-F5344CB8AC3E}">
        <p14:creationId xmlns:p14="http://schemas.microsoft.com/office/powerpoint/2010/main" val="13318233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69847" y="581891"/>
            <a:ext cx="10526407" cy="6276109"/>
          </a:xfrm>
        </p:spPr>
        <p:txBody>
          <a:bodyPr>
            <a:normAutofit/>
          </a:bodyPr>
          <a:lstStyle/>
          <a:p>
            <a:r>
              <a:rPr lang="ru-RU" sz="2400" b="1" i="1" dirty="0">
                <a:latin typeface="Times New Roman" panose="02020603050405020304" pitchFamily="18" charset="0"/>
                <a:cs typeface="Times New Roman" panose="02020603050405020304" pitchFamily="18" charset="0"/>
              </a:rPr>
              <a:t>Подготовительная группа</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«Фабрика изготовления денег», «Школа», «Салон красоты», «Цирк», «Супермаркет», «Мебельная фабрика», «Банк».</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Металлические устаревшие деньги</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Альбом «Эволюция денег»</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Кроссворд</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-Дидактические игры «Дорого – дешево», «Потребность – возможность», «Бюджет» и другие</a:t>
            </a:r>
            <a:r>
              <a:rPr lang="ru-RU" sz="2400" dirty="0" smtClean="0">
                <a:latin typeface="Times New Roman" panose="02020603050405020304" pitchFamily="18" charset="0"/>
                <a:cs typeface="Times New Roman" panose="02020603050405020304" pitchFamily="18" charset="0"/>
              </a:rPr>
              <a:t>.</a:t>
            </a:r>
          </a:p>
          <a:p>
            <a:endParaRPr lang="ru-RU" sz="2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4083194" y="3255817"/>
            <a:ext cx="4617461" cy="3602183"/>
          </a:xfrm>
          <a:prstGeom prst="rect">
            <a:avLst/>
          </a:prstGeom>
          <a:ln>
            <a:noFill/>
          </a:ln>
          <a:effectLst>
            <a:softEdge rad="112500"/>
          </a:effectLst>
        </p:spPr>
      </p:pic>
    </p:spTree>
    <p:extLst>
      <p:ext uri="{BB962C8B-B14F-4D97-AF65-F5344CB8AC3E}">
        <p14:creationId xmlns:p14="http://schemas.microsoft.com/office/powerpoint/2010/main" val="1044604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81380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60419" y="768926"/>
            <a:ext cx="9197544" cy="997529"/>
          </a:xfrm>
          <a:solidFill>
            <a:srgbClr val="FFFF00"/>
          </a:solidFill>
          <a:ln>
            <a:solidFill>
              <a:srgbClr val="FFFF00"/>
            </a:solidFill>
          </a:ln>
        </p:spPr>
        <p:txBody>
          <a:bodyPr>
            <a:normAutofit fontScale="90000"/>
          </a:bodyPr>
          <a:lstStyle/>
          <a:p>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Финансовая </a:t>
            </a:r>
            <a:r>
              <a:rPr lang="ru-RU" dirty="0">
                <a:latin typeface="Times New Roman" panose="02020603050405020304" pitchFamily="18" charset="0"/>
                <a:cs typeface="Times New Roman" panose="02020603050405020304" pitchFamily="18" charset="0"/>
              </a:rPr>
              <a:t>грамотность – что это?</a:t>
            </a:r>
            <a:r>
              <a:rPr lang="ru-RU" dirty="0"/>
              <a:t/>
            </a:r>
            <a:br>
              <a:rPr lang="ru-RU" dirty="0"/>
            </a:br>
            <a:endParaRPr lang="ru-RU" dirty="0"/>
          </a:p>
        </p:txBody>
      </p:sp>
      <p:sp>
        <p:nvSpPr>
          <p:cNvPr id="3" name="Объект 2"/>
          <p:cNvSpPr>
            <a:spLocks noGrp="1"/>
          </p:cNvSpPr>
          <p:nvPr>
            <p:ph idx="1"/>
          </p:nvPr>
        </p:nvSpPr>
        <p:spPr>
          <a:xfrm>
            <a:off x="1794164" y="2043546"/>
            <a:ext cx="10018713" cy="2237509"/>
          </a:xfrm>
        </p:spPr>
        <p:txBody>
          <a:bodyPr>
            <a:normAutofit/>
          </a:bodyPr>
          <a:lstStyle/>
          <a:p>
            <a:r>
              <a:rPr lang="ru-RU" sz="2800" dirty="0">
                <a:latin typeface="Times New Roman" panose="02020603050405020304" pitchFamily="18" charset="0"/>
                <a:cs typeface="Times New Roman" panose="02020603050405020304" pitchFamily="18" charset="0"/>
              </a:rPr>
              <a:t>Знания и навыки, необходимые для принятия обоснованных (рациональных) и ответственных решений для достижения финансового </a:t>
            </a:r>
            <a:r>
              <a:rPr lang="ru-RU" sz="2800" dirty="0" smtClean="0">
                <a:latin typeface="Times New Roman" panose="02020603050405020304" pitchFamily="18" charset="0"/>
                <a:cs typeface="Times New Roman" panose="02020603050405020304" pitchFamily="18" charset="0"/>
              </a:rPr>
              <a:t>благополучия.</a:t>
            </a:r>
          </a:p>
          <a:p>
            <a:endParaRPr lang="ru-RU" sz="28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3255819" y="3574472"/>
            <a:ext cx="5403272" cy="31726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54407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72237" y="1059871"/>
            <a:ext cx="10018713" cy="3124201"/>
          </a:xfrm>
        </p:spPr>
        <p:txBody>
          <a:bodyPr/>
          <a:lstStyle/>
          <a:p>
            <a:r>
              <a:rPr lang="ru-RU" sz="2800" i="1" dirty="0">
                <a:latin typeface="Times New Roman" panose="02020603050405020304" pitchFamily="18" charset="0"/>
                <a:cs typeface="Times New Roman" panose="02020603050405020304" pitchFamily="18" charset="0"/>
              </a:rPr>
              <a:t>Актуальность </a:t>
            </a:r>
            <a:r>
              <a:rPr lang="ru-RU" sz="2800" dirty="0">
                <a:latin typeface="Times New Roman" panose="02020603050405020304" pitchFamily="18" charset="0"/>
                <a:cs typeface="Times New Roman" panose="02020603050405020304" pitchFamily="18" charset="0"/>
              </a:rPr>
              <a:t> заключается в формировании полезных привычек в сфере финансов, начиная с раннего возраста, это поможет избежать детям многих ошибок по мере взросления и приобретения финансовой самостоятельности, а также заложит основу финансовой безопасности и благополучия на протяжении </a:t>
            </a:r>
            <a:r>
              <a:rPr lang="ru-RU" sz="2800" dirty="0" smtClean="0">
                <a:latin typeface="Times New Roman" panose="02020603050405020304" pitchFamily="18" charset="0"/>
                <a:cs typeface="Times New Roman" panose="02020603050405020304" pitchFamily="18" charset="0"/>
              </a:rPr>
              <a:t>жизни.</a:t>
            </a:r>
            <a:endParaRPr lang="ru-RU" sz="2800" dirty="0">
              <a:latin typeface="Times New Roman" panose="02020603050405020304" pitchFamily="18" charset="0"/>
              <a:cs typeface="Times New Roman" panose="02020603050405020304" pitchFamily="18" charset="0"/>
            </a:endParaRPr>
          </a:p>
          <a:p>
            <a:endParaRPr lang="ru-RU" dirty="0"/>
          </a:p>
        </p:txBody>
      </p:sp>
      <p:pic>
        <p:nvPicPr>
          <p:cNvPr id="5" name="Рисунок 4"/>
          <p:cNvPicPr>
            <a:picLocks noChangeAspect="1"/>
          </p:cNvPicPr>
          <p:nvPr/>
        </p:nvPicPr>
        <p:blipFill>
          <a:blip r:embed="rId2"/>
          <a:stretch>
            <a:fillRect/>
          </a:stretch>
        </p:blipFill>
        <p:spPr>
          <a:xfrm rot="10800000" flipV="1">
            <a:off x="4447308" y="3398233"/>
            <a:ext cx="5458691" cy="3459767"/>
          </a:xfrm>
          <a:prstGeom prst="rect">
            <a:avLst/>
          </a:prstGeom>
          <a:ln>
            <a:noFill/>
          </a:ln>
          <a:effectLst>
            <a:softEdge rad="112500"/>
          </a:effectLst>
        </p:spPr>
      </p:pic>
    </p:spTree>
    <p:extLst>
      <p:ext uri="{BB962C8B-B14F-4D97-AF65-F5344CB8AC3E}">
        <p14:creationId xmlns:p14="http://schemas.microsoft.com/office/powerpoint/2010/main" val="4131139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77091" y="112499"/>
            <a:ext cx="11914909" cy="4334810"/>
          </a:xfrm>
        </p:spPr>
        <p:txBody>
          <a:bodyPr>
            <a:noAutofit/>
          </a:bodyPr>
          <a:lstStyle/>
          <a:p>
            <a:r>
              <a:rPr lang="ru-RU" sz="2400" b="1" i="1" dirty="0">
                <a:latin typeface="Times New Roman" panose="02020603050405020304" pitchFamily="18" charset="0"/>
                <a:cs typeface="Times New Roman" panose="02020603050405020304" pitchFamily="18" charset="0"/>
              </a:rPr>
              <a:t>Цель:</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не только расширять экономический кругозор дошкольника, но и дать представление о таких экономических качествах, как трудолюбие, бережливость, хозяйственность, экономность. Помочь дошкольнику осознать, что достичь экономических благ можно лишь упорным трудом, причем труд следует понимать не только, как средство достижения этих самих благ, но и как созидание, как творческий процесс, приносящий радость и удовлетворения.</a:t>
            </a:r>
            <a:br>
              <a:rPr lang="ru-RU" sz="2400" dirty="0">
                <a:latin typeface="Times New Roman" panose="02020603050405020304" pitchFamily="18" charset="0"/>
                <a:cs typeface="Times New Roman" panose="02020603050405020304" pitchFamily="18" charset="0"/>
              </a:rPr>
            </a:br>
            <a:r>
              <a:rPr lang="ru-RU" sz="2400" b="1" i="1" dirty="0">
                <a:latin typeface="Times New Roman" panose="02020603050405020304" pitchFamily="18" charset="0"/>
                <a:cs typeface="Times New Roman" panose="02020603050405020304" pitchFamily="18" charset="0"/>
              </a:rPr>
              <a:t>Задачи:</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1. Создать условия для формирования элементарных экономических знаний у детей.</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2. Научить понимать и ценить окружающий предметный мир (как результат труда людей, видеть красоту человеческого творения и относиться к нему с уважением.</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3. Развить эмоциональную сферу детей, умение понимать свое эмоциональное состояние, регулировать собственное поведение, формировать положительную самооценку, способность распознать чувства других людей.</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4. Развить у детей навыки и привычки речевого этикета, культурного поведения в быту (вести себя правильно в реальных жизненных ситуациях с разумными потребностями).</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5. Формировать правильное отношение к деньгам как предмету жизненной необходимости.</a:t>
            </a:r>
          </a:p>
        </p:txBody>
      </p:sp>
    </p:spTree>
    <p:extLst>
      <p:ext uri="{BB962C8B-B14F-4D97-AF65-F5344CB8AC3E}">
        <p14:creationId xmlns:p14="http://schemas.microsoft.com/office/powerpoint/2010/main" val="157456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31820" y="1898072"/>
            <a:ext cx="9213271" cy="3532909"/>
          </a:xfrm>
          <a:ln>
            <a:noFill/>
          </a:ln>
          <a:effectLst>
            <a:glow rad="228600">
              <a:srgbClr val="FFFF00">
                <a:alpha val="40000"/>
              </a:srgbClr>
            </a:glow>
          </a:effectLst>
        </p:spPr>
        <p:txBody>
          <a:bodyPr>
            <a:noAutofit/>
          </a:bodyPr>
          <a:lstStyle/>
          <a:p>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                                         </a:t>
            </a:r>
            <a:r>
              <a:rPr lang="ru-RU" sz="2400" b="1" i="1" dirty="0" smtClean="0">
                <a:latin typeface="Times New Roman" panose="02020603050405020304" pitchFamily="18" charset="0"/>
                <a:cs typeface="Times New Roman" panose="02020603050405020304" pitchFamily="18" charset="0"/>
              </a:rPr>
              <a:t>ФГОС </a:t>
            </a:r>
            <a:r>
              <a:rPr lang="ru-RU" sz="2400" b="1" i="1" dirty="0">
                <a:latin typeface="Times New Roman" panose="02020603050405020304" pitchFamily="18" charset="0"/>
                <a:cs typeface="Times New Roman" panose="02020603050405020304" pitchFamily="18" charset="0"/>
              </a:rPr>
              <a:t>ДО</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Федеральный государственный образовательный стандарт дошкольного</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образования ставит задачу формирования общей культуры личности детей.</a:t>
            </a:r>
            <a:br>
              <a:rPr lang="ru-RU" sz="2400" dirty="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Экономическая культура личности дошкольника характеризуется наличием</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первичных представлений об экономических категориях, интеллектуальных</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и нравственных качествах (бережливость, рачительность, смекалка,</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трудолюбие, умение планировать дела, осуждение жадности и</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расточительности). Без сформированных первичных экономических</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представлений невозможно формирование финансовой грамотности</a:t>
            </a:r>
            <a:r>
              <a:rPr lang="ru-RU"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2915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360218" y="0"/>
            <a:ext cx="11665527" cy="6858000"/>
          </a:xfrm>
          <a:prstGeom prst="rect">
            <a:avLst/>
          </a:prstGeom>
          <a:ln>
            <a:noFill/>
          </a:ln>
          <a:effectLst>
            <a:softEdge rad="112500"/>
          </a:effectLst>
        </p:spPr>
      </p:pic>
    </p:spTree>
    <p:extLst>
      <p:ext uri="{BB962C8B-B14F-4D97-AF65-F5344CB8AC3E}">
        <p14:creationId xmlns:p14="http://schemas.microsoft.com/office/powerpoint/2010/main" val="427284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71068" y="160627"/>
            <a:ext cx="11177587" cy="7343775"/>
          </a:xfrm>
        </p:spPr>
        <p:txBody>
          <a:bodyPr>
            <a:normAutofit/>
          </a:bodyPr>
          <a:lstStyle/>
          <a:p>
            <a:r>
              <a:rPr lang="ru-RU" sz="2400" b="1" dirty="0">
                <a:latin typeface="Times New Roman" panose="02020603050405020304" pitchFamily="18" charset="0"/>
                <a:cs typeface="Times New Roman" panose="02020603050405020304" pitchFamily="18" charset="0"/>
              </a:rPr>
              <a:t>Варианты создания условий по развитию финансовой грамотности по возрастам</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b="1" i="1" dirty="0">
                <a:latin typeface="Times New Roman" panose="02020603050405020304" pitchFamily="18" charset="0"/>
                <a:cs typeface="Times New Roman" panose="02020603050405020304" pitchFamily="18" charset="0"/>
              </a:rPr>
              <a:t>Младшая группа</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«Магазин овощи и фрукты», «Автобус»</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Деньги, нарисованные детьми</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Альбомы об одной профессии</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Ненастоящие деньги</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Сказки</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Медиатека</a:t>
            </a:r>
            <a:r>
              <a:rPr lang="ru-RU" sz="2400" dirty="0">
                <a:latin typeface="Times New Roman" panose="02020603050405020304" pitchFamily="18" charset="0"/>
                <a:cs typeface="Times New Roman" panose="02020603050405020304" pitchFamily="18" charset="0"/>
              </a:rPr>
              <a:t> мультфильмов</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Дидактические игры «Давай поменяемся», «Все по полочкам», «Что забыли положить в корзинку и другие</a:t>
            </a:r>
            <a:r>
              <a:rPr lang="ru-RU" sz="2400" dirty="0" smtClean="0">
                <a:latin typeface="Times New Roman" panose="02020603050405020304" pitchFamily="18" charset="0"/>
                <a:cs typeface="Times New Roman" panose="02020603050405020304" pitchFamily="18" charset="0"/>
              </a:rPr>
              <a:t>.</a:t>
            </a:r>
          </a:p>
          <a:p>
            <a:endParaRPr lang="ru-RU" sz="2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2463463" y="3971925"/>
            <a:ext cx="6494800" cy="2773968"/>
          </a:xfrm>
          <a:prstGeom prst="rect">
            <a:avLst/>
          </a:prstGeom>
          <a:ln>
            <a:noFill/>
          </a:ln>
          <a:effectLst>
            <a:softEdge rad="112500"/>
          </a:effectLst>
        </p:spPr>
      </p:pic>
    </p:spTree>
    <p:extLst>
      <p:ext uri="{BB962C8B-B14F-4D97-AF65-F5344CB8AC3E}">
        <p14:creationId xmlns:p14="http://schemas.microsoft.com/office/powerpoint/2010/main" val="1228503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36072" y="540326"/>
            <a:ext cx="11055927" cy="6206837"/>
          </a:xfrm>
        </p:spPr>
        <p:txBody>
          <a:bodyPr>
            <a:normAutofit/>
          </a:bodyPr>
          <a:lstStyle/>
          <a:p>
            <a:r>
              <a:rPr lang="ru-RU" sz="2400" b="1" i="1" dirty="0">
                <a:latin typeface="Times New Roman" panose="02020603050405020304" pitchFamily="18" charset="0"/>
                <a:cs typeface="Times New Roman" panose="02020603050405020304" pitchFamily="18" charset="0"/>
              </a:rPr>
              <a:t>Средняя группа</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«Парикмахерская», «Зоопарк», «Почта», «Больница»</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Атрибуты для сюжетно-ролевых игр</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Деньги, нарисованные детьми</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Картотека загадок</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Книги художественные и научно-популярные, </a:t>
            </a:r>
            <a:r>
              <a:rPr lang="ru-RU" sz="2400" dirty="0" smtClean="0">
                <a:latin typeface="Times New Roman" panose="02020603050405020304" pitchFamily="18" charset="0"/>
                <a:cs typeface="Times New Roman" panose="02020603050405020304" pitchFamily="18" charset="0"/>
              </a:rPr>
              <a:t>комиксы</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Альбом пословицы и поговорки в картинках</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Альбомы об одной профессии или нескольких схожих профессиях</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Карточки о профессиях</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Дидактические игры «Что продается в магазине», «Что сколько стоит», «Деньги» и другие</a:t>
            </a:r>
            <a:r>
              <a:rPr lang="ru-RU" sz="2400" dirty="0" smtClean="0">
                <a:latin typeface="Times New Roman" panose="02020603050405020304" pitchFamily="18" charset="0"/>
                <a:cs typeface="Times New Roman" panose="02020603050405020304" pitchFamily="18" charset="0"/>
              </a:rPr>
              <a:t>.</a:t>
            </a:r>
          </a:p>
          <a:p>
            <a:pPr algn="ctr"/>
            <a:endParaRPr lang="ru-RU" sz="2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4571873" y="3958312"/>
            <a:ext cx="4943602" cy="2788851"/>
          </a:xfrm>
          <a:prstGeom prst="rect">
            <a:avLst/>
          </a:prstGeom>
          <a:ln>
            <a:noFill/>
          </a:ln>
          <a:effectLst>
            <a:softEdge rad="112500"/>
          </a:effectLst>
        </p:spPr>
      </p:pic>
    </p:spTree>
    <p:extLst>
      <p:ext uri="{BB962C8B-B14F-4D97-AF65-F5344CB8AC3E}">
        <p14:creationId xmlns:p14="http://schemas.microsoft.com/office/powerpoint/2010/main" val="3512601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69818" y="457200"/>
            <a:ext cx="11222182" cy="6636327"/>
          </a:xfrm>
        </p:spPr>
        <p:txBody>
          <a:bodyPr>
            <a:normAutofit/>
          </a:bodyPr>
          <a:lstStyle/>
          <a:p>
            <a:r>
              <a:rPr lang="ru-RU" sz="2400" b="1" i="1" dirty="0">
                <a:latin typeface="Times New Roman" panose="02020603050405020304" pitchFamily="18" charset="0"/>
                <a:cs typeface="Times New Roman" panose="02020603050405020304" pitchFamily="18" charset="0"/>
              </a:rPr>
              <a:t>Старшая группа</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«Банк», «Аптека», «Семья», «Ветеринарная лечебница»</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Медиатека</a:t>
            </a:r>
            <a:r>
              <a:rPr lang="ru-RU" sz="2400" dirty="0">
                <a:latin typeface="Times New Roman" panose="02020603050405020304" pitchFamily="18" charset="0"/>
                <a:cs typeface="Times New Roman" panose="02020603050405020304" pitchFamily="18" charset="0"/>
              </a:rPr>
              <a:t> из презентаций</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Медиатека</a:t>
            </a:r>
            <a:r>
              <a:rPr lang="ru-RU" sz="2400" dirty="0">
                <a:latin typeface="Times New Roman" panose="02020603050405020304" pitchFamily="18" charset="0"/>
                <a:cs typeface="Times New Roman" panose="02020603050405020304" pitchFamily="18" charset="0"/>
              </a:rPr>
              <a:t> интерактивных игр</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Ребусы</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Лабиринты тематические</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Игры-путешествия</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Банковские карты</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Ненастоящие деньги</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Банкомат</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Дидактические игры «Какой товар лишний?», «Что угодно для души», «Деньги» и другие.</a:t>
            </a:r>
            <a:r>
              <a:rPr lang="ru-RU" dirty="0"/>
              <a:t/>
            </a:r>
            <a:br>
              <a:rPr lang="ru-RU" dirty="0"/>
            </a:br>
            <a:endParaRPr lang="ru-RU" dirty="0"/>
          </a:p>
        </p:txBody>
      </p:sp>
      <p:pic>
        <p:nvPicPr>
          <p:cNvPr id="4" name="Рисунок 3"/>
          <p:cNvPicPr>
            <a:picLocks noChangeAspect="1"/>
          </p:cNvPicPr>
          <p:nvPr/>
        </p:nvPicPr>
        <p:blipFill>
          <a:blip r:embed="rId2"/>
          <a:stretch>
            <a:fillRect/>
          </a:stretch>
        </p:blipFill>
        <p:spPr>
          <a:xfrm>
            <a:off x="3842925" y="4184073"/>
            <a:ext cx="5425766" cy="2673927"/>
          </a:xfrm>
          <a:prstGeom prst="rect">
            <a:avLst/>
          </a:prstGeom>
          <a:ln>
            <a:noFill/>
          </a:ln>
          <a:effectLst>
            <a:softEdge rad="112500"/>
          </a:effectLst>
        </p:spPr>
      </p:pic>
    </p:spTree>
    <p:extLst>
      <p:ext uri="{BB962C8B-B14F-4D97-AF65-F5344CB8AC3E}">
        <p14:creationId xmlns:p14="http://schemas.microsoft.com/office/powerpoint/2010/main" val="76265106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Дерево">
  <a:themeElements>
    <a:clrScheme name="Дерево">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Дерево">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Дерево">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Дерево</Template>
  <TotalTime>258</TotalTime>
  <Words>80</Words>
  <Application>Microsoft Office PowerPoint</Application>
  <PresentationFormat>Широкоэкранный</PresentationFormat>
  <Paragraphs>10</Paragraphs>
  <Slides>11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11</vt:i4>
      </vt:variant>
    </vt:vector>
  </HeadingPairs>
  <TitlesOfParts>
    <vt:vector size="17" baseType="lpstr">
      <vt:lpstr>Cambria</vt:lpstr>
      <vt:lpstr>Rockwell</vt:lpstr>
      <vt:lpstr>Rockwell Condensed</vt:lpstr>
      <vt:lpstr>Times New Roman</vt:lpstr>
      <vt:lpstr>Wingdings</vt:lpstr>
      <vt:lpstr>Дерево</vt:lpstr>
      <vt:lpstr>Финансовая грамотность дошкольников </vt:lpstr>
      <vt:lpstr> Финансовая грамотность – что это? </vt:lpstr>
      <vt:lpstr>Презентация PowerPoint</vt:lpstr>
      <vt:lpstr>Презентация PowerPoint</vt:lpstr>
      <vt:lpstr>                                          ФГОС ДО Федеральный государственный образовательный стандарт дошкольного образования ставит задачу формирования общей культуры личности детей. Экономическая культура личности дошкольника характеризуется наличием первичных представлений об экономических категориях, интеллектуальных и нравственных качествах (бережливость, рачительность, смекалка, трудолюбие, умение планировать дела, осуждение жадности и расточительности). Без сформированных первичных экономических представлений невозможно формирование финансовой грамотности.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Формирование основ финансовой грамотности детей дошкольного возраста.</dc:title>
  <dc:creator>Пользователь Windows</dc:creator>
  <cp:lastModifiedBy>Пользователь Windows</cp:lastModifiedBy>
  <cp:revision>11</cp:revision>
  <dcterms:created xsi:type="dcterms:W3CDTF">2021-08-29T13:01:42Z</dcterms:created>
  <dcterms:modified xsi:type="dcterms:W3CDTF">2022-05-01T15:16:07Z</dcterms:modified>
</cp:coreProperties>
</file>