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7" r:id="rId4"/>
    <p:sldId id="268" r:id="rId5"/>
    <p:sldId id="269" r:id="rId6"/>
    <p:sldId id="266" r:id="rId7"/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D62ACF-C0A7-4B01-B2F5-A6C36EEF0387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D5A6B33-D01D-407A-B26A-DF7E97B0B6B2}">
      <dgm:prSet phldrT="[Текст]"/>
      <dgm:spPr/>
      <dgm:t>
        <a:bodyPr/>
        <a:lstStyle/>
        <a:p>
          <a:r>
            <a:rPr lang="ru-RU" dirty="0" smtClean="0"/>
            <a:t>Обучение</a:t>
          </a:r>
          <a:endParaRPr lang="uk-UA" dirty="0"/>
        </a:p>
      </dgm:t>
    </dgm:pt>
    <dgm:pt modelId="{659835B5-D2EE-48BE-83AB-AAA5DBA0862F}" type="parTrans" cxnId="{9FBE6665-A703-4801-B05C-F74389EA8BCF}">
      <dgm:prSet/>
      <dgm:spPr/>
      <dgm:t>
        <a:bodyPr/>
        <a:lstStyle/>
        <a:p>
          <a:endParaRPr lang="uk-UA"/>
        </a:p>
      </dgm:t>
    </dgm:pt>
    <dgm:pt modelId="{1C54F134-3272-4DCB-9C2B-005007E197C0}" type="sibTrans" cxnId="{9FBE6665-A703-4801-B05C-F74389EA8BCF}">
      <dgm:prSet/>
      <dgm:spPr/>
      <dgm:t>
        <a:bodyPr/>
        <a:lstStyle/>
        <a:p>
          <a:endParaRPr lang="uk-UA"/>
        </a:p>
      </dgm:t>
    </dgm:pt>
    <dgm:pt modelId="{77B6D7CF-51FC-4BB1-81D5-AB03617374E0}">
      <dgm:prSet phldrT="[Текст]"/>
      <dgm:spPr/>
      <dgm:t>
        <a:bodyPr/>
        <a:lstStyle/>
        <a:p>
          <a:r>
            <a:rPr lang="ru-RU" dirty="0" smtClean="0"/>
            <a:t>Личный пример воспитателя и показ</a:t>
          </a:r>
          <a:endParaRPr lang="uk-UA" dirty="0"/>
        </a:p>
      </dgm:t>
    </dgm:pt>
    <dgm:pt modelId="{3304971B-DAC9-499E-A07A-C446360F75E2}" type="parTrans" cxnId="{F5C4951B-1B9D-46D1-A8A2-89770964BC02}">
      <dgm:prSet/>
      <dgm:spPr/>
      <dgm:t>
        <a:bodyPr/>
        <a:lstStyle/>
        <a:p>
          <a:endParaRPr lang="uk-UA"/>
        </a:p>
      </dgm:t>
    </dgm:pt>
    <dgm:pt modelId="{14568733-4DA9-4959-BBBF-6BD039D322B7}" type="sibTrans" cxnId="{F5C4951B-1B9D-46D1-A8A2-89770964BC02}">
      <dgm:prSet/>
      <dgm:spPr/>
      <dgm:t>
        <a:bodyPr/>
        <a:lstStyle/>
        <a:p>
          <a:endParaRPr lang="uk-UA"/>
        </a:p>
      </dgm:t>
    </dgm:pt>
    <dgm:pt modelId="{6F979762-5A6E-4155-B106-74C204E756A6}">
      <dgm:prSet phldrT="[Текст]"/>
      <dgm:spPr/>
      <dgm:t>
        <a:bodyPr/>
        <a:lstStyle/>
        <a:p>
          <a:r>
            <a:rPr lang="ru-RU" dirty="0" smtClean="0"/>
            <a:t>Самостоятельная деятельность</a:t>
          </a:r>
          <a:endParaRPr lang="uk-UA" dirty="0"/>
        </a:p>
      </dgm:t>
    </dgm:pt>
    <dgm:pt modelId="{10D4CE50-2286-4D77-950D-2A485ADE06C0}" type="parTrans" cxnId="{A69FD81D-C885-4D89-8AA8-30D50BBC4DA9}">
      <dgm:prSet/>
      <dgm:spPr/>
      <dgm:t>
        <a:bodyPr/>
        <a:lstStyle/>
        <a:p>
          <a:endParaRPr lang="uk-UA"/>
        </a:p>
      </dgm:t>
    </dgm:pt>
    <dgm:pt modelId="{191F33D1-0BC8-40A5-8C4D-5B6AE4035C7D}" type="sibTrans" cxnId="{A69FD81D-C885-4D89-8AA8-30D50BBC4DA9}">
      <dgm:prSet/>
      <dgm:spPr/>
      <dgm:t>
        <a:bodyPr/>
        <a:lstStyle/>
        <a:p>
          <a:endParaRPr lang="uk-UA"/>
        </a:p>
      </dgm:t>
    </dgm:pt>
    <dgm:pt modelId="{01441968-DBD9-4364-B9C0-FFF60954D962}">
      <dgm:prSet/>
      <dgm:spPr/>
      <dgm:t>
        <a:bodyPr/>
        <a:lstStyle/>
        <a:p>
          <a:r>
            <a:rPr lang="ru-RU" dirty="0" smtClean="0"/>
            <a:t>Совместная деятельность</a:t>
          </a:r>
          <a:endParaRPr lang="uk-UA" dirty="0"/>
        </a:p>
      </dgm:t>
    </dgm:pt>
    <dgm:pt modelId="{66158C9F-943F-4F7D-AF91-D0D99424CAF8}" type="parTrans" cxnId="{212D86A3-965C-40C7-838D-10B3822F05DC}">
      <dgm:prSet/>
      <dgm:spPr/>
      <dgm:t>
        <a:bodyPr/>
        <a:lstStyle/>
        <a:p>
          <a:endParaRPr lang="ru-RU"/>
        </a:p>
      </dgm:t>
    </dgm:pt>
    <dgm:pt modelId="{75244722-FC86-4824-960C-7208E80F1D34}" type="sibTrans" cxnId="{212D86A3-965C-40C7-838D-10B3822F05DC}">
      <dgm:prSet/>
      <dgm:spPr/>
      <dgm:t>
        <a:bodyPr/>
        <a:lstStyle/>
        <a:p>
          <a:endParaRPr lang="ru-RU"/>
        </a:p>
      </dgm:t>
    </dgm:pt>
    <dgm:pt modelId="{BAA6A80C-543A-42DC-9C71-8EE7B3AAC450}" type="pres">
      <dgm:prSet presAssocID="{D3D62ACF-C0A7-4B01-B2F5-A6C36EEF03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D9183B1-D08F-49FC-A8F2-93AE26082117}" type="pres">
      <dgm:prSet presAssocID="{6F979762-5A6E-4155-B106-74C204E756A6}" presName="boxAndChildren" presStyleCnt="0"/>
      <dgm:spPr/>
    </dgm:pt>
    <dgm:pt modelId="{9A221507-9A85-4585-91B0-661198061C4D}" type="pres">
      <dgm:prSet presAssocID="{6F979762-5A6E-4155-B106-74C204E756A6}" presName="parentTextBox" presStyleLbl="node1" presStyleIdx="0" presStyleCnt="4"/>
      <dgm:spPr/>
      <dgm:t>
        <a:bodyPr/>
        <a:lstStyle/>
        <a:p>
          <a:endParaRPr lang="uk-UA"/>
        </a:p>
      </dgm:t>
    </dgm:pt>
    <dgm:pt modelId="{0438DBF8-9E23-49D7-AA79-5FD13D8711A2}" type="pres">
      <dgm:prSet presAssocID="{75244722-FC86-4824-960C-7208E80F1D34}" presName="sp" presStyleCnt="0"/>
      <dgm:spPr/>
    </dgm:pt>
    <dgm:pt modelId="{1336F6BE-F765-4976-8375-96A51BB593F6}" type="pres">
      <dgm:prSet presAssocID="{01441968-DBD9-4364-B9C0-FFF60954D962}" presName="arrowAndChildren" presStyleCnt="0"/>
      <dgm:spPr/>
    </dgm:pt>
    <dgm:pt modelId="{AE7FEF04-8182-4628-9CC7-E9526280EF2F}" type="pres">
      <dgm:prSet presAssocID="{01441968-DBD9-4364-B9C0-FFF60954D962}" presName="parentTextArrow" presStyleLbl="node1" presStyleIdx="1" presStyleCnt="4"/>
      <dgm:spPr/>
      <dgm:t>
        <a:bodyPr/>
        <a:lstStyle/>
        <a:p>
          <a:endParaRPr lang="uk-UA"/>
        </a:p>
      </dgm:t>
    </dgm:pt>
    <dgm:pt modelId="{BCE08FA3-C3E3-470B-9A3C-68F1B1878148}" type="pres">
      <dgm:prSet presAssocID="{14568733-4DA9-4959-BBBF-6BD039D322B7}" presName="sp" presStyleCnt="0"/>
      <dgm:spPr/>
    </dgm:pt>
    <dgm:pt modelId="{9D50CE26-876A-4EE6-A36D-25B7FC2FB37E}" type="pres">
      <dgm:prSet presAssocID="{77B6D7CF-51FC-4BB1-81D5-AB03617374E0}" presName="arrowAndChildren" presStyleCnt="0"/>
      <dgm:spPr/>
    </dgm:pt>
    <dgm:pt modelId="{82E8AADC-E1CB-4E75-B796-2084A59B6E10}" type="pres">
      <dgm:prSet presAssocID="{77B6D7CF-51FC-4BB1-81D5-AB03617374E0}" presName="parentTextArrow" presStyleLbl="node1" presStyleIdx="2" presStyleCnt="4" custLinFactNeighborX="126" custLinFactNeighborY="-13828"/>
      <dgm:spPr/>
      <dgm:t>
        <a:bodyPr/>
        <a:lstStyle/>
        <a:p>
          <a:endParaRPr lang="uk-UA"/>
        </a:p>
      </dgm:t>
    </dgm:pt>
    <dgm:pt modelId="{11D566C5-0FFE-403E-93CA-239F66D1DC02}" type="pres">
      <dgm:prSet presAssocID="{1C54F134-3272-4DCB-9C2B-005007E197C0}" presName="sp" presStyleCnt="0"/>
      <dgm:spPr/>
    </dgm:pt>
    <dgm:pt modelId="{442D5824-8EE4-43B0-B119-B4665D85C665}" type="pres">
      <dgm:prSet presAssocID="{3D5A6B33-D01D-407A-B26A-DF7E97B0B6B2}" presName="arrowAndChildren" presStyleCnt="0"/>
      <dgm:spPr/>
    </dgm:pt>
    <dgm:pt modelId="{D87E997C-8FF2-4E32-ADCC-FE5820AD3D0B}" type="pres">
      <dgm:prSet presAssocID="{3D5A6B33-D01D-407A-B26A-DF7E97B0B6B2}" presName="parentTextArrow" presStyleLbl="node1" presStyleIdx="3" presStyleCnt="4"/>
      <dgm:spPr/>
      <dgm:t>
        <a:bodyPr/>
        <a:lstStyle/>
        <a:p>
          <a:endParaRPr lang="uk-UA"/>
        </a:p>
      </dgm:t>
    </dgm:pt>
  </dgm:ptLst>
  <dgm:cxnLst>
    <dgm:cxn modelId="{D207EBE9-198C-4767-9A58-01BB42359EC8}" type="presOf" srcId="{01441968-DBD9-4364-B9C0-FFF60954D962}" destId="{AE7FEF04-8182-4628-9CC7-E9526280EF2F}" srcOrd="0" destOrd="0" presId="urn:microsoft.com/office/officeart/2005/8/layout/process4"/>
    <dgm:cxn modelId="{A2AA0678-A6B6-427F-AA84-C5EFCAECF2E0}" type="presOf" srcId="{77B6D7CF-51FC-4BB1-81D5-AB03617374E0}" destId="{82E8AADC-E1CB-4E75-B796-2084A59B6E10}" srcOrd="0" destOrd="0" presId="urn:microsoft.com/office/officeart/2005/8/layout/process4"/>
    <dgm:cxn modelId="{80DFD68C-3BC4-4079-831D-30381BC7ACBE}" type="presOf" srcId="{3D5A6B33-D01D-407A-B26A-DF7E97B0B6B2}" destId="{D87E997C-8FF2-4E32-ADCC-FE5820AD3D0B}" srcOrd="0" destOrd="0" presId="urn:microsoft.com/office/officeart/2005/8/layout/process4"/>
    <dgm:cxn modelId="{F5C4951B-1B9D-46D1-A8A2-89770964BC02}" srcId="{D3D62ACF-C0A7-4B01-B2F5-A6C36EEF0387}" destId="{77B6D7CF-51FC-4BB1-81D5-AB03617374E0}" srcOrd="1" destOrd="0" parTransId="{3304971B-DAC9-499E-A07A-C446360F75E2}" sibTransId="{14568733-4DA9-4959-BBBF-6BD039D322B7}"/>
    <dgm:cxn modelId="{A69FD81D-C885-4D89-8AA8-30D50BBC4DA9}" srcId="{D3D62ACF-C0A7-4B01-B2F5-A6C36EEF0387}" destId="{6F979762-5A6E-4155-B106-74C204E756A6}" srcOrd="3" destOrd="0" parTransId="{10D4CE50-2286-4D77-950D-2A485ADE06C0}" sibTransId="{191F33D1-0BC8-40A5-8C4D-5B6AE4035C7D}"/>
    <dgm:cxn modelId="{212D86A3-965C-40C7-838D-10B3822F05DC}" srcId="{D3D62ACF-C0A7-4B01-B2F5-A6C36EEF0387}" destId="{01441968-DBD9-4364-B9C0-FFF60954D962}" srcOrd="2" destOrd="0" parTransId="{66158C9F-943F-4F7D-AF91-D0D99424CAF8}" sibTransId="{75244722-FC86-4824-960C-7208E80F1D34}"/>
    <dgm:cxn modelId="{9FBE6665-A703-4801-B05C-F74389EA8BCF}" srcId="{D3D62ACF-C0A7-4B01-B2F5-A6C36EEF0387}" destId="{3D5A6B33-D01D-407A-B26A-DF7E97B0B6B2}" srcOrd="0" destOrd="0" parTransId="{659835B5-D2EE-48BE-83AB-AAA5DBA0862F}" sibTransId="{1C54F134-3272-4DCB-9C2B-005007E197C0}"/>
    <dgm:cxn modelId="{41EFE93E-659F-45CA-8F30-27C9C573A4D8}" type="presOf" srcId="{6F979762-5A6E-4155-B106-74C204E756A6}" destId="{9A221507-9A85-4585-91B0-661198061C4D}" srcOrd="0" destOrd="0" presId="urn:microsoft.com/office/officeart/2005/8/layout/process4"/>
    <dgm:cxn modelId="{9E134F8A-DEB6-4678-A47A-113B4BB45FE6}" type="presOf" srcId="{D3D62ACF-C0A7-4B01-B2F5-A6C36EEF0387}" destId="{BAA6A80C-543A-42DC-9C71-8EE7B3AAC450}" srcOrd="0" destOrd="0" presId="urn:microsoft.com/office/officeart/2005/8/layout/process4"/>
    <dgm:cxn modelId="{EE21D38B-EBEB-4F72-A143-D7981EAA9E26}" type="presParOf" srcId="{BAA6A80C-543A-42DC-9C71-8EE7B3AAC450}" destId="{CD9183B1-D08F-49FC-A8F2-93AE26082117}" srcOrd="0" destOrd="0" presId="urn:microsoft.com/office/officeart/2005/8/layout/process4"/>
    <dgm:cxn modelId="{B844D6BD-7EE5-4C69-934D-2FA4CC9DCDE6}" type="presParOf" srcId="{CD9183B1-D08F-49FC-A8F2-93AE26082117}" destId="{9A221507-9A85-4585-91B0-661198061C4D}" srcOrd="0" destOrd="0" presId="urn:microsoft.com/office/officeart/2005/8/layout/process4"/>
    <dgm:cxn modelId="{81B4DC9C-156D-4608-890D-64E93C1CFFB1}" type="presParOf" srcId="{BAA6A80C-543A-42DC-9C71-8EE7B3AAC450}" destId="{0438DBF8-9E23-49D7-AA79-5FD13D8711A2}" srcOrd="1" destOrd="0" presId="urn:microsoft.com/office/officeart/2005/8/layout/process4"/>
    <dgm:cxn modelId="{9DAD99B0-16FC-411C-9BB1-0781B631F311}" type="presParOf" srcId="{BAA6A80C-543A-42DC-9C71-8EE7B3AAC450}" destId="{1336F6BE-F765-4976-8375-96A51BB593F6}" srcOrd="2" destOrd="0" presId="urn:microsoft.com/office/officeart/2005/8/layout/process4"/>
    <dgm:cxn modelId="{E6A8D92C-E64F-4E3C-8ECD-CA21CA0D84F7}" type="presParOf" srcId="{1336F6BE-F765-4976-8375-96A51BB593F6}" destId="{AE7FEF04-8182-4628-9CC7-E9526280EF2F}" srcOrd="0" destOrd="0" presId="urn:microsoft.com/office/officeart/2005/8/layout/process4"/>
    <dgm:cxn modelId="{112561F7-37DD-46B8-A397-BD152B54B703}" type="presParOf" srcId="{BAA6A80C-543A-42DC-9C71-8EE7B3AAC450}" destId="{BCE08FA3-C3E3-470B-9A3C-68F1B1878148}" srcOrd="3" destOrd="0" presId="urn:microsoft.com/office/officeart/2005/8/layout/process4"/>
    <dgm:cxn modelId="{69569C0A-1F30-4F31-A8FC-36C6C9187437}" type="presParOf" srcId="{BAA6A80C-543A-42DC-9C71-8EE7B3AAC450}" destId="{9D50CE26-876A-4EE6-A36D-25B7FC2FB37E}" srcOrd="4" destOrd="0" presId="urn:microsoft.com/office/officeart/2005/8/layout/process4"/>
    <dgm:cxn modelId="{39B1AF5E-2605-44C3-AAF5-BEFB469744B4}" type="presParOf" srcId="{9D50CE26-876A-4EE6-A36D-25B7FC2FB37E}" destId="{82E8AADC-E1CB-4E75-B796-2084A59B6E10}" srcOrd="0" destOrd="0" presId="urn:microsoft.com/office/officeart/2005/8/layout/process4"/>
    <dgm:cxn modelId="{C589DC87-2815-4FBD-9D44-7A323818FC15}" type="presParOf" srcId="{BAA6A80C-543A-42DC-9C71-8EE7B3AAC450}" destId="{11D566C5-0FFE-403E-93CA-239F66D1DC02}" srcOrd="5" destOrd="0" presId="urn:microsoft.com/office/officeart/2005/8/layout/process4"/>
    <dgm:cxn modelId="{FA6C5277-9497-4214-974B-0B2D00566BBF}" type="presParOf" srcId="{BAA6A80C-543A-42DC-9C71-8EE7B3AAC450}" destId="{442D5824-8EE4-43B0-B119-B4665D85C665}" srcOrd="6" destOrd="0" presId="urn:microsoft.com/office/officeart/2005/8/layout/process4"/>
    <dgm:cxn modelId="{EF642BF6-ED1A-4070-A960-B55E2D7EC058}" type="presParOf" srcId="{442D5824-8EE4-43B0-B119-B4665D85C665}" destId="{D87E997C-8FF2-4E32-ADCC-FE5820AD3D0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221507-9A85-4585-91B0-661198061C4D}">
      <dsp:nvSpPr>
        <dsp:cNvPr id="0" name=""/>
        <dsp:cNvSpPr/>
      </dsp:nvSpPr>
      <dsp:spPr>
        <a:xfrm>
          <a:off x="0" y="3469632"/>
          <a:ext cx="8229600" cy="7590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Самостоятельная деятельность</a:t>
          </a:r>
          <a:endParaRPr lang="uk-UA" sz="2600" kern="1200" dirty="0"/>
        </a:p>
      </dsp:txBody>
      <dsp:txXfrm>
        <a:off x="0" y="3469632"/>
        <a:ext cx="8229600" cy="759070"/>
      </dsp:txXfrm>
    </dsp:sp>
    <dsp:sp modelId="{AE7FEF04-8182-4628-9CC7-E9526280EF2F}">
      <dsp:nvSpPr>
        <dsp:cNvPr id="0" name=""/>
        <dsp:cNvSpPr/>
      </dsp:nvSpPr>
      <dsp:spPr>
        <a:xfrm rot="10800000">
          <a:off x="0" y="2313567"/>
          <a:ext cx="8229600" cy="116745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Совместная деятельность</a:t>
          </a:r>
          <a:endParaRPr lang="uk-UA" sz="2600" kern="1200" dirty="0"/>
        </a:p>
      </dsp:txBody>
      <dsp:txXfrm rot="10800000">
        <a:off x="0" y="2313567"/>
        <a:ext cx="8229600" cy="758574"/>
      </dsp:txXfrm>
    </dsp:sp>
    <dsp:sp modelId="{82E8AADC-E1CB-4E75-B796-2084A59B6E10}">
      <dsp:nvSpPr>
        <dsp:cNvPr id="0" name=""/>
        <dsp:cNvSpPr/>
      </dsp:nvSpPr>
      <dsp:spPr>
        <a:xfrm rot="10800000">
          <a:off x="0" y="996067"/>
          <a:ext cx="8229600" cy="116745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Личный пример воспитателя и показ</a:t>
          </a:r>
          <a:endParaRPr lang="uk-UA" sz="2600" kern="1200" dirty="0"/>
        </a:p>
      </dsp:txBody>
      <dsp:txXfrm rot="10800000">
        <a:off x="0" y="996067"/>
        <a:ext cx="8229600" cy="758574"/>
      </dsp:txXfrm>
    </dsp:sp>
    <dsp:sp modelId="{D87E997C-8FF2-4E32-ADCC-FE5820AD3D0B}">
      <dsp:nvSpPr>
        <dsp:cNvPr id="0" name=""/>
        <dsp:cNvSpPr/>
      </dsp:nvSpPr>
      <dsp:spPr>
        <a:xfrm rot="10800000">
          <a:off x="0" y="1438"/>
          <a:ext cx="8229600" cy="116745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Обучение</a:t>
          </a:r>
          <a:endParaRPr lang="uk-UA" sz="2600" kern="1200" dirty="0"/>
        </a:p>
      </dsp:txBody>
      <dsp:txXfrm rot="10800000">
        <a:off x="0" y="1438"/>
        <a:ext cx="8229600" cy="758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00E2-4BCE-448E-B6FC-41ABAAEC2F27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E48C2-16C4-43D5-B984-600E3734C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49816/46021c89-41ec-41e0-8752-adc0489e60ca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5879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самостоятельной деятельности детей раннего возраста.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 как детям раннего возраста еще сложно самостоятельно включаться в игры со сверстниками, педагог целенаправленно организует игровую деятельность.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66659" y="2443741"/>
            <a:ext cx="4054706" cy="478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0925" y="2159122"/>
            <a:ext cx="5452322" cy="4074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2656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Предметно-игровая деятельность с составными и динамическими игрушками является основной в формировании познавательной активности, в развитии наглядно-действенного и наглядно-образного мышления детей.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69" y="1960120"/>
            <a:ext cx="3693756" cy="4925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7397" y="1844824"/>
            <a:ext cx="4338634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260648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Кроме организации подвижных игр и упражнений педагогом должны быть созданы условия для развития самостоятельной двигательной активности детей.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2" y="1515643"/>
            <a:ext cx="4896544" cy="4820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45" y="2546277"/>
            <a:ext cx="4224504" cy="431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образом, при организации взаимодействия педагога с детьми раннего возраста необходимо: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включать несколько различных видов деятельности, которые последовательно сменяют друг друга;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организовать деятельность так, чтобы избежать возникновения переутомления у малышей;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обогащать личный опыт детей в бытовых и игровых процессах.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2677356"/>
            <a:ext cx="5616624" cy="4180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3556" name="Picture 4" descr="http://tapenik.ru/dizain/deti_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267744" cy="1568193"/>
          </a:xfrm>
          <a:prstGeom prst="rect">
            <a:avLst/>
          </a:prstGeom>
          <a:noFill/>
        </p:spPr>
      </p:pic>
      <p:graphicFrame>
        <p:nvGraphicFramePr>
          <p:cNvPr id="6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891035"/>
              </p:ext>
            </p:extLst>
          </p:nvPr>
        </p:nvGraphicFramePr>
        <p:xfrm>
          <a:off x="0" y="1621201"/>
          <a:ext cx="9144000" cy="5236800"/>
        </p:xfrm>
        <a:graphic>
          <a:graphicData uri="http://schemas.openxmlformats.org/drawingml/2006/table">
            <a:tbl>
              <a:tblPr firstRow="1" bandRow="1"/>
              <a:tblGrid>
                <a:gridCol w="1979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7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46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9pPr>
                    </a:lstStyle>
                    <a:p>
                      <a:r>
                        <a:rPr lang="ru-RU" dirty="0" smtClean="0"/>
                        <a:t>   </a:t>
                      </a:r>
                      <a:r>
                        <a:rPr lang="ru-RU" sz="2800" dirty="0" smtClean="0"/>
                        <a:t>Цель</a:t>
                      </a:r>
                      <a:endParaRPr lang="uk-UA" sz="2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9pPr>
                    </a:lstStyle>
                    <a:p>
                      <a:r>
                        <a:rPr lang="ru-RU" sz="2800" dirty="0" smtClean="0"/>
                        <a:t>Позиция ребенка</a:t>
                      </a:r>
                      <a:endParaRPr lang="uk-UA" sz="2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nstantia"/>
                        </a:defRPr>
                      </a:lvl9pPr>
                    </a:lstStyle>
                    <a:p>
                      <a:r>
                        <a:rPr lang="ru-RU" sz="2800" dirty="0" smtClean="0"/>
                        <a:t>Позиция  педагога</a:t>
                      </a:r>
                      <a:endParaRPr lang="uk-UA" sz="2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21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r>
                        <a:rPr lang="ru-RU" sz="2000" dirty="0" smtClean="0"/>
                        <a:t>Организация самостоятельных</a:t>
                      </a:r>
                      <a:r>
                        <a:rPr lang="ru-RU" sz="2000" baseline="0" dirty="0" smtClean="0"/>
                        <a:t> действий</a:t>
                      </a:r>
                    </a:p>
                    <a:p>
                      <a:r>
                        <a:rPr lang="ru-RU" sz="2000" dirty="0" smtClean="0"/>
                        <a:t>ребенка</a:t>
                      </a:r>
                      <a:endParaRPr lang="uk-UA" sz="20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Ребенок самостоятельно </a:t>
                      </a:r>
                      <a:endParaRPr kumimoji="0" lang="en-US" sz="2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выбирает вариант использования задания, </a:t>
                      </a:r>
                      <a:endParaRPr kumimoji="0" lang="en-US" sz="2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свои действия ребенок </a:t>
                      </a:r>
                      <a:endParaRPr kumimoji="0" lang="en-US" sz="2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может согласовывать  </a:t>
                      </a:r>
                      <a:endParaRPr kumimoji="0" lang="en-US" sz="20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со взрослыми</a:t>
                      </a:r>
                      <a:endParaRPr lang="uk-UA" sz="20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Взрослый находится за кругом детской деятельности, обеспечивает предметно </a:t>
                      </a:r>
                      <a:r>
                        <a:rPr kumimoji="0" lang="en-US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развивающую  среду, изменяет и дополняет ее соответственно детскими интересам.  </a:t>
                      </a:r>
                    </a:p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Взрослый может быть "потенциальным"</a:t>
                      </a:r>
                      <a:r>
                        <a:rPr kumimoji="0" lang="ru-RU" sz="20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партнером  (при условиях изложенной ребенком просьбы о помощи). </a:t>
                      </a:r>
                      <a:r>
                        <a:rPr lang="ru-RU" sz="2000" dirty="0" smtClean="0"/>
                        <a:t/>
                      </a:r>
                      <a:br>
                        <a:rPr lang="ru-RU" sz="2000" dirty="0" smtClean="0"/>
                      </a:b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Позиция  "рядом",  то есть </a:t>
                      </a:r>
                    </a:p>
                    <a:p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 "сделай лучше, чем я"</a:t>
                      </a:r>
                      <a:endParaRPr lang="uk-UA" sz="20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554309"/>
            <a:ext cx="6768752" cy="1066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17" y="660758"/>
            <a:ext cx="8370533" cy="514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8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476672"/>
            <a:ext cx="813690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Constantia"/>
              </a:rPr>
              <a:t>Самостоятельная деятельность детей </a:t>
            </a:r>
            <a:r>
              <a:rPr lang="uk-UA" sz="3200" dirty="0" err="1" smtClean="0">
                <a:solidFill>
                  <a:srgbClr val="C00000"/>
                </a:solidFill>
                <a:latin typeface="Constantia"/>
              </a:rPr>
              <a:t>раннего</a:t>
            </a:r>
            <a:r>
              <a:rPr lang="uk-UA" sz="3200" dirty="0" smtClean="0">
                <a:solidFill>
                  <a:srgbClr val="C00000"/>
                </a:solidFill>
                <a:latin typeface="Constantia"/>
              </a:rPr>
              <a:t> </a:t>
            </a:r>
            <a:r>
              <a:rPr lang="uk-UA" sz="3200" dirty="0" err="1" smtClean="0">
                <a:solidFill>
                  <a:srgbClr val="C00000"/>
                </a:solidFill>
                <a:latin typeface="Constantia"/>
              </a:rPr>
              <a:t>возраста</a:t>
            </a:r>
            <a:r>
              <a:rPr lang="ru-RU" sz="3200" dirty="0" smtClean="0">
                <a:solidFill>
                  <a:srgbClr val="C00000"/>
                </a:solidFill>
                <a:latin typeface="Constantia"/>
              </a:rPr>
              <a:t> включает разные виды игр :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сюжетные, подвижные, дидактические, со строительными материалами, игры-забавы;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самостоятельную ходьбу, бег, лазанье;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рассматривание книг, картинок;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наблюдения за окружающим;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общение со взрослыми, с детьми;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 элементарные практические (трудовые) действия;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prstClr val="black"/>
                </a:solidFill>
                <a:latin typeface="Constantia"/>
              </a:rPr>
              <a:t>первые попытки изобразительной деятельности.</a:t>
            </a:r>
            <a:endParaRPr lang="uk-UA" sz="2800" dirty="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4711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Этапы формирования самостоятельной деятельности:</a:t>
            </a:r>
            <a:endParaRPr kumimoji="0" lang="uk-UA" sz="5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0274645"/>
              </p:ext>
            </p:extLst>
          </p:nvPr>
        </p:nvGraphicFramePr>
        <p:xfrm>
          <a:off x="457200" y="2060848"/>
          <a:ext cx="8229600" cy="4230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326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Учитывая возрастные и психологические особенности детей раннего возраста, организуемая деятельность должна быть: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событийная (связана с каким-либо событием из личного опыта);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ритмичная  (двигательная и умственная деятельность должны чередоваться);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процессуальная (развитие навыков в бытовых и игровых процессах).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413460"/>
            <a:ext cx="6552728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Особое значение в восприятии детей раннего возраста имеет наглядность. Поэтому чтение, рассказывание, слушание музыки сопровождается показом картинок, картин и игрушек.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459577" y="752890"/>
            <a:ext cx="4404867" cy="6588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11560" y="332656"/>
            <a:ext cx="76757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Знакомство со свойствами предметов происходит в практической исследовательской деятельности методом проб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 показывать правильные способы действий, а также предоставлять возможность для самостоятельного исследования.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2132856"/>
            <a:ext cx="4355976" cy="472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49" y="2312116"/>
            <a:ext cx="4366623" cy="4366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nplus.com/files/resources/original/57823137079ca155d4903ef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Общение – это важнейшее событие в раннем возрасте и основная форма воспитания. Для развития общения используются вопросы, словесные поручения, создание проблемно-речевых ситуаций, ролевые и коммуникативные игры, чтение стихотворений и сказок, опыты, драматизации, наблюдения.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" y="2475590"/>
            <a:ext cx="4564213" cy="4498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3" y="2124535"/>
            <a:ext cx="4283968" cy="4463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202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Constantia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17</cp:revision>
  <dcterms:created xsi:type="dcterms:W3CDTF">2018-11-09T00:50:34Z</dcterms:created>
  <dcterms:modified xsi:type="dcterms:W3CDTF">2021-11-11T18:27:06Z</dcterms:modified>
</cp:coreProperties>
</file>