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76" r:id="rId6"/>
    <p:sldId id="260" r:id="rId7"/>
    <p:sldId id="261" r:id="rId8"/>
    <p:sldId id="262" r:id="rId9"/>
    <p:sldId id="263" r:id="rId10"/>
    <p:sldId id="264" r:id="rId11"/>
    <p:sldId id="268" r:id="rId12"/>
    <p:sldId id="269" r:id="rId13"/>
    <p:sldId id="265" r:id="rId14"/>
    <p:sldId id="270" r:id="rId15"/>
    <p:sldId id="271" r:id="rId16"/>
    <p:sldId id="272" r:id="rId17"/>
    <p:sldId id="266" r:id="rId18"/>
    <p:sldId id="267" r:id="rId19"/>
    <p:sldId id="275" r:id="rId20"/>
    <p:sldId id="273" r:id="rId21"/>
    <p:sldId id="274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231" autoAdjust="0"/>
  </p:normalViewPr>
  <p:slideViewPr>
    <p:cSldViewPr>
      <p:cViewPr>
        <p:scale>
          <a:sx n="50" d="100"/>
          <a:sy n="50" d="100"/>
        </p:scale>
        <p:origin x="-72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B0CBB-9954-4B2F-ADB5-78B31AA69A5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0E068-2ACF-42B0-910C-A6E9932814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555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Эффективная и результативная работа всей компании в наибольшей степени зависит от грамотного использования всей совокупности методов управления своими сотрудниками. Персонал является одним из наиболее сложных объектов управления в организации, поскольку в отличие от материальных факторов а персонал обладает возможностью принимать решения и критически оценивать предъявляемые к ним требования. Персонал также имеет субъективные интересы и чрезвычайно чувствителен к управленческим воздействиям, реакция на которые не определена.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Актуальность темы работы обусловлена тем, что теоретические и практические исследования в области управления персоналом свидетельствует об определяющем значении человеческого труда в достижении поставленных целей каждой организации. Именно человек является самым ценным и важным ресурсом каждой организации, без которого её существование просто невозможно.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764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Управление образовательной организацией включает в себя проведение</a:t>
            </a:r>
            <a:r>
              <a:rPr lang="ru-RU" baseline="0" dirty="0" smtClean="0"/>
              <a:t> мероприятий,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оснащение школы,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разработка и утверждение программы развития школы,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разработка программ в соответствии с требованиями ФГОС,  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внутришкольный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контроль,  отражение информации о достижениях на официальном сайте школы, координация работы методических объединений в соответствии с программой развития школы, разработка и реализация комплексной программы работы с кадрами школы,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координация работы педагогов в соответствии с программой развития школы, контроль самообразования  педагогических работников,  контроль взаимодействия педагогов и учащихся при внедрении ИКТ в образовательный процесс, обсуждение важнейших проблем на этапах  развития школы, принятие решений , повышение квалификации, развитие системы непрерывной подготовки и повышения квалификации учителей самоподготовка в области профессионального и информационного образования,  отбор материалов для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медиатеки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 создание собственных сайтов для взаимодействия с учащимися в условиях открытого образовательного пространства,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корректировка программ по предметам с учётом индивидуальных особенностей учащихся и новых информационных технологий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через работу системы дополнительного образования организовать занятия с применением ИКТ в начальной школе.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85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Предполагаемые результаты кадровой политики: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создание системы повышения и совершенствования педагогического мастерства на различных уровнях: внешкольном, </a:t>
            </a:r>
            <a:r>
              <a:rPr lang="ru-RU" sz="120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внутришкольном</a:t>
            </a:r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самообразования для подтверждения квалификации при аттестации педагогов с 2018 года;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создание </a:t>
            </a:r>
            <a:r>
              <a:rPr lang="ru-RU" sz="120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медиатеки</a:t>
            </a:r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подробным каталогом, охватывающей все стороны образовательного процесса и доступную всем участникам образовательного процесса;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разработка и создание школьного сайта в направлении помощи педагогам и учащимся в повышении информационно-коммуникационной технологической компетентности, создание сайтов педагогов;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формирование и организация творческой группы для обсуждения вопросов внедрения ИКТ в учебный процесс и экстренной помощи педагогам в работе с ИКТ.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Информационные технологии должны являться естественным элементом образовательной среды: необходимо создать виртуальное образовательное пространство (виртуальное общение, оперативно обновляемый, яркий, удобно организованный сайт, массовые видеоконференции, виртуальные образовательные программы, экскурсии и лаборатории, электронный документооборот, электронные дневники, автоматизированные системы учета достижений учеников и родителей). Это должна быть в прямом смысле Умная школа (обеспечение современным оборудованием и систематическое повышение уровня квалификации педагогов).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33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Наиболее частые проблемы в управлении персоналом в средней общеобразовательной школе: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Недостаточная</a:t>
            </a:r>
            <a:r>
              <a:rPr lang="ru-RU" sz="120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квалификация сотрудников</a:t>
            </a:r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Нехватка молодых кадров;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Низкий потенциал материального и нематериального стимулирования;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сотрудников  образовательных учреждений практически не ведётся планирование карьеры;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Устаревшая</a:t>
            </a:r>
            <a:r>
              <a:rPr lang="ru-RU" sz="120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материальная база.</a:t>
            </a:r>
            <a:endParaRPr lang="ru-RU" sz="120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силу этих причин, назревает необходимость совершенствования системы управления кадрами.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054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ru-RU" dirty="0" smtClean="0"/>
              <a:t>повышение уровня мотивации у сотрудников образовательного учреждения; </a:t>
            </a:r>
          </a:p>
          <a:p>
            <a:pPr lvl="0" fontAlgn="base"/>
            <a:r>
              <a:rPr lang="ru-RU" dirty="0" smtClean="0"/>
              <a:t>повышение привлекательности образовательного учреждения путем совершенствования адаптационных процессов и материальным стимулированием молодых специалистов и вновь пришедших работников;  </a:t>
            </a:r>
          </a:p>
          <a:p>
            <a:pPr lvl="0" fontAlgn="base"/>
            <a:r>
              <a:rPr lang="ru-RU" dirty="0" smtClean="0"/>
              <a:t>внедрение 	новых 	моделей 	повышения 	квалификации и стимулирование процесса повышения уровня образования у работников образовательного учреждения; </a:t>
            </a:r>
          </a:p>
          <a:p>
            <a:r>
              <a:rPr lang="ru-RU" dirty="0" smtClean="0"/>
              <a:t> развитие сети платных услуг 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Несомненно, что мероприятия, направленные на повышение уровня мотивации у сотрудников образовательного учреждения в значительной степени поднимут престиж образовательного учреждения, однако мы считаем более целесообразным уделить особое внимание условиям адаптационного процесса вновь приходящих работников и материальному стимулированию трудовой деятельности молодых специалистов.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Ни для кого не секрет, что при устройстве на новую работу самым сложным этапом в трудовой деятельности является прохождение испытательного срока и адаптация к новой рабочей среде. Особенно тяжело приходится сотрудникам, не имеющим значительного опыта в своей специальности. К таким относятся как молодые специалисты либо недавно закончившие обучение, либо еще его проходящее, так и сотрудники, пришедшие в образовательное учреждение не имеющие абсолютно никакого опыта работы в сфере школьного образования, в силу того, что предыдущий профессиональный опыт относился к категории других специальностей. 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1515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Сущность управления персоналом в образовательной организации – это системная, планомерная организация воздействия с помощью различных взаимосвязанных организационно-экономических и социальных мер на процесс формирования, распределения, перераспределения рабочей силы всех сотрудников на уровне предприятия, на создание новых условий для более эффективного использования трудовых качеств работника в целях обеспечения эффективной и результативной деятельности и всестороннего развития трудового потенциала каждой организационной единицы компании. Система управления персоналом –  это совокупность приемов, методов, технологий организации работы с персоналом.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сегодняшний день многие образовательные организации не в полной мере осознают степень важности процесса совершенствования и развития системы управления персоналом. По этой причине изменяются отношения не только между руководителями и подчиненными. Без сомнения, в образовательных организациях возникает проблема необходимости разработок и применения новых систем и иных механизмов управления персоналом, которые будут соответствовать новым реалиям рыночной экономики, что делает данную тему еще более актуальной.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114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457200">
              <a:buFont typeface="+mj-lt"/>
              <a:buAutoNum type="arabicPeriod"/>
            </a:pPr>
            <a:r>
              <a:rPr lang="ru-RU" dirty="0" smtClean="0"/>
              <a:t>Комплексное понятие, охватывающее широкий спектр вопросов: от разработки концепции кадрового менеджмента и мотивации работников до организационно-практических подходов к формированию механизма ее реализации в конкретной организации, это…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Управление персоналом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Маркетинг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Кадровый резерв</a:t>
            </a:r>
          </a:p>
          <a:p>
            <a:pPr marL="571500" indent="-457200">
              <a:buFont typeface="+mj-lt"/>
              <a:buAutoNum type="arabicPeriod"/>
            </a:pPr>
            <a:r>
              <a:rPr lang="ru-RU" dirty="0" smtClean="0"/>
              <a:t>Система, реализующая функции управления персоналом – это…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ИКТ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Система управления персоналом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Менеджмент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762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Поиск необходимых сотрудников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Улучшение материально-технической базы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Повышение престижа школы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Организация труда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Мотивация сотрудников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444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Понятия и задачи управления персоналом. Управление персоналом – понятие комплексное, охватывающее широкий спектр вопросов: от разработки концепции кадрового менеджмента и мотивации работников до организационно-практических подходов к формированию механизма ее реализации в конкретной организации.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Сущность управления персоналом заключается в рациональном формировании системы управления персоналом, грамотном отборе и подборе кадров и в целом планировании кадровой работы, проведении маркетинга персонала, а также определении кадрового потенциала и потребности организации в персонале.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502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Представленные подходы обладают определенными преимуществами, однако, несмотря на это они не создают достаточных условий для максимального использования потенциала, свойственного работникам компании. Такой подход характеризуется односторонним решением проблем, что не позволяет в полном объеме устранять их и не допускать повторного возникновения.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Таким образом, управление персоналом организации – целенаправленная деятельность руководящего состава организации, руководителей и специалистов подразделений системы управления персоналом, включающая разработку концепции и стратегии кадровой политики, принципов и методов управления персоналом организации и выражающаяся в совокупности различных методов, способов, процедур и технологий работы с кадрами, которые задействованы в конкретной организации.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701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Управление персоналом преследует множество целей: создание результативных мотиваций; помощь фирме в достижении общих целей; эффективное использование мастерства и возможностей работников; обеспечение фирмы высококвалифицированными и заинтересованными служащими; стремление к наиболее полному удовлетворению работников своей работой, к их наиболее полному самовыражению, что делает желанной работу в данной организации.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569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ходе руководства сотрудниками должна быть выработана четкая система управления персоналом, организация и последующее планирование работы кадров, проведение маркетинговой политики в области персонала, а также определение потенциала каждого сотрудника и потребность его в организации. Структура управления персоналом включает множество элементов реализации практической деятельности.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898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Главная цель системы управления персоналом – это обеспечение организации 	персоналом с необходимым уровнем образования, его эффективное использование, а также профессиональное и социальное развитие.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Итак, управление персоналом – это система, которая имеет объект и субъект управления, между ними существуют организационные и управленческие отношения, а также функции управления, которые реализуются через систему определенных методов. Система управления персоналом организации – система, в которой реализуются функции управления персоналом. Она включает в себя подсистему линейного руководства, а также ряд функциональных подсистем, специализирующихся на выполнении однородных функций. Система управления персоналом несет в себе совокупность методов, технологий, приемов и процедур работы с кадрами.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959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Модернизация российского образования, в том числе переход на Федеральные Государственные  Образовательные Стандарты второго поколения (далее ФГОС II) ставит  перед образовательными учреждениями задачу повышения качества обучения и воспитания школьников.  Выполнение указанной задачи напрямую зависит от эффективности взаимодействия всех его участников (прежде всего, администрации и педагогического персонала) [11].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Педагогический персонал трудового коллектива образовательного учреждения состоит из: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учителей;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социальных педагогов;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педагогов-психологов;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воспитателей;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классных руководителей;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педагогов дополнительного образования;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других педагогических специалистов;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администрации школы. </a:t>
            </a:r>
          </a:p>
          <a:p>
            <a:pPr lvl="0" fontAlgn="base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Специфика функционирования образовательной системы обусловливает необходимость сочетания как традиционных подходов к управлению персоналом, так и особенных, которые объясняются педагогическими функциями, реализуемыми школой (учить, воспитывать, подавать личный пример и другие) и влияющими на характеристику и поведение его членов.</a:t>
            </a:r>
            <a:endParaRPr lang="ru-RU" sz="120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682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Модель управления педагогическим персоналом образовательного учреждения включает в себя 3 компонента: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организационно-содержательный компонент (на первом месте стоит цель, как системообразующий фактор, являющийся основанием для планирования деятельности и определяющий организационные формы, основное содержание деятельности, объекты управления, средства и способы выполнения запланированных мероприятий; контроль и оценка результатов; критерии эффективности; корректировка педагогического процесса);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 технологический компонент (форма; средства; методы; стиль управления, оптимальные условий качественного образовательного процесса; система работы с кадрами; а также педагогические условия управления персоналом школы);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профессионально-кадровый (специфические цели, конкретизирующие общие цели применительно к руководителям и подчиненным, формирование личных и профессиональных потребностей, самооценка профессиональных качеств и притязаний управленцев; профессиональное целеполагание; выработка программы действий, ее реализация, анализ и коррекция, повышение квалификации управленцев и педагогов).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Основные сферы кадровой политики школы: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подбор и расстановка кадров,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система обучения педагогов,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информационная поддержка педагогов,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система стимулирования педагогов, </a:t>
            </a:r>
          </a:p>
          <a:p>
            <a:pPr lvl="0" fontAlgn="base"/>
            <a:r>
              <a:rPr lang="ru-RU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условия и формы вовлечения педагогов в управление школой.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Любые преобразования, происходящие в школе, находятся в прямой зависимости от уровня профессиональной компетентности, самостоятельности и инициативы учителя. Сегодня к учителю предъявляются особые требования, поскольку  выпускникам школы предстоит работать в условиях инновационной экономики, ориентированной  на умение не воспроизводить известное, а создавать принципиально новое. </a:t>
            </a:r>
          </a:p>
          <a:p>
            <a:pPr lvl="0" fontAlgn="base"/>
            <a:endParaRPr lang="ru-RU" sz="120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866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Каждому учителю-предметнику, работающему в контексте федерального государственного образовательного стандарта второго поколения, необходимо продумать стратегию и тактику нового подхода к преподаванию своего предмета, а также вынести часть материалов из учебника в информационное и онлайновое пространство.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это направлены и требования к результатам, структуре и условиям освоения основной образовательной программы общего образования,  которые учитывают возрастные и индивидуальные особенности обучающихся, а также образовательные потребности детей, в том числе детей с ограниченными возможностями здоровья.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Федеральный государственный образовательный стандарт предусматривает расширение возможностей для реализации права выбора педагогическими работниками методик обучения и воспитания, методов оценки знаний обучающихся, воспитанников, использования различных форм образовательной деятельности обучающихся, развития культуры образовательной среды образовательного учреждения, которые будут способствовать эффективной реализации и освоения обучающимися основной образовательной программы, а также обеспечивать условия для индивидуального развития всех обучающихся.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0E068-2ACF-42B0-910C-A6E99328143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744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C271A9-508E-4173-AEC4-E0F8957F601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FEB2ADA-809F-4B8D-BEBD-DCF7ACC590D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212976"/>
            <a:ext cx="6629400" cy="1219201"/>
          </a:xfrm>
        </p:spPr>
        <p:txBody>
          <a:bodyPr/>
          <a:lstStyle/>
          <a:p>
            <a:pPr algn="l"/>
            <a:r>
              <a:rPr lang="ru-RU" sz="2800" dirty="0" smtClean="0"/>
              <a:t>Управление персоналом в общеобразовательной средней школе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85900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Модель управления педагогическими кадрами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организационно-содержательный компонент;</a:t>
            </a:r>
          </a:p>
          <a:p>
            <a:r>
              <a:rPr lang="ru-RU" dirty="0" smtClean="0"/>
              <a:t>технологический компонент; </a:t>
            </a:r>
          </a:p>
          <a:p>
            <a:r>
              <a:rPr lang="ru-RU" dirty="0" smtClean="0"/>
              <a:t>профессионально-кадровый. </a:t>
            </a:r>
            <a:endParaRPr lang="ru-RU" dirty="0"/>
          </a:p>
          <a:p>
            <a:endParaRPr lang="ru-RU" dirty="0" smtClean="0"/>
          </a:p>
          <a:p>
            <a:pPr marL="114300" indent="0">
              <a:buNone/>
            </a:pPr>
            <a:r>
              <a:rPr lang="ru-RU" b="1" dirty="0"/>
              <a:t>Основные сферы кадровой политики школы: </a:t>
            </a:r>
          </a:p>
          <a:p>
            <a:pPr lvl="0" fontAlgn="base"/>
            <a:r>
              <a:rPr lang="ru-RU" dirty="0"/>
              <a:t>подбор и расстановка кадров, </a:t>
            </a:r>
          </a:p>
          <a:p>
            <a:pPr lvl="0" fontAlgn="base"/>
            <a:r>
              <a:rPr lang="ru-RU" dirty="0"/>
              <a:t>система обучения педагогов, </a:t>
            </a:r>
          </a:p>
          <a:p>
            <a:pPr lvl="0" fontAlgn="base"/>
            <a:r>
              <a:rPr lang="ru-RU" dirty="0"/>
              <a:t>информационная поддержка педагогов, </a:t>
            </a:r>
          </a:p>
          <a:p>
            <a:pPr lvl="0" fontAlgn="base"/>
            <a:r>
              <a:rPr lang="ru-RU" dirty="0"/>
              <a:t>система стимулирования педагогов, </a:t>
            </a:r>
          </a:p>
          <a:p>
            <a:pPr lvl="0" fontAlgn="base"/>
            <a:r>
              <a:rPr lang="ru-RU" dirty="0"/>
              <a:t>условия и формы вовлечения педагогов в управление школой.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368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ФГОС </a:t>
            </a:r>
            <a:r>
              <a:rPr lang="en-US" dirty="0" smtClean="0"/>
              <a:t>II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Каждый учитель-предметник продумывает </a:t>
            </a:r>
            <a:r>
              <a:rPr lang="ru-RU" dirty="0"/>
              <a:t>стратегию и тактику нового подхода к преподаванию своего предмета, а также </a:t>
            </a:r>
            <a:r>
              <a:rPr lang="ru-RU" dirty="0" smtClean="0"/>
              <a:t>выносит </a:t>
            </a:r>
            <a:r>
              <a:rPr lang="ru-RU" dirty="0"/>
              <a:t>часть материалов из учебника в информационное и </a:t>
            </a:r>
            <a:r>
              <a:rPr lang="ru-RU" dirty="0" smtClean="0"/>
              <a:t>онлайн </a:t>
            </a:r>
            <a:r>
              <a:rPr lang="ru-RU" dirty="0"/>
              <a:t>пространство.  </a:t>
            </a:r>
          </a:p>
          <a:p>
            <a:r>
              <a:rPr lang="ru-RU" dirty="0" smtClean="0"/>
              <a:t>Учёт индивидуальных особенностей, а также потребностей детей </a:t>
            </a:r>
            <a:endParaRPr lang="ru-RU" dirty="0"/>
          </a:p>
          <a:p>
            <a:r>
              <a:rPr lang="ru-RU" dirty="0" smtClean="0"/>
              <a:t>Возможность реализации </a:t>
            </a:r>
            <a:r>
              <a:rPr lang="ru-RU" dirty="0"/>
              <a:t>права выбора педагогическими работниками методик обучения и воспитания, методов оценки знаний обучающихся, воспитанников, использования различных форм образовательной деятельности обучающихся, развития культуры образовательной среды образовательного </a:t>
            </a:r>
            <a:r>
              <a:rPr lang="ru-RU" dirty="0" smtClean="0"/>
              <a:t>учреждения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3680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Управление </a:t>
            </a:r>
            <a:r>
              <a:rPr lang="ru-RU" dirty="0" err="1" smtClean="0"/>
              <a:t>оО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Мероприятия</a:t>
            </a:r>
          </a:p>
          <a:p>
            <a:r>
              <a:rPr lang="ru-RU" dirty="0" smtClean="0"/>
              <a:t>Оснащение школы</a:t>
            </a:r>
          </a:p>
          <a:p>
            <a:r>
              <a:rPr lang="ru-RU" dirty="0" smtClean="0"/>
              <a:t>Программа развития школы</a:t>
            </a:r>
          </a:p>
          <a:p>
            <a:r>
              <a:rPr lang="ru-RU" dirty="0" err="1" smtClean="0"/>
              <a:t>Внутришкольный</a:t>
            </a:r>
            <a:r>
              <a:rPr lang="ru-RU" dirty="0" smtClean="0"/>
              <a:t> контроль</a:t>
            </a:r>
          </a:p>
          <a:p>
            <a:r>
              <a:rPr lang="ru-RU" dirty="0" smtClean="0"/>
              <a:t>Координация работы методических объединений</a:t>
            </a:r>
          </a:p>
          <a:p>
            <a:r>
              <a:rPr lang="ru-RU" dirty="0" smtClean="0"/>
              <a:t>Контроль самообразования</a:t>
            </a:r>
          </a:p>
          <a:p>
            <a:r>
              <a:rPr lang="ru-RU" dirty="0" smtClean="0"/>
              <a:t>Принятие решений</a:t>
            </a:r>
          </a:p>
          <a:p>
            <a:r>
              <a:rPr lang="ru-RU" dirty="0" smtClean="0"/>
              <a:t>Повышение квалификации в системе непрерывной подготовки</a:t>
            </a:r>
          </a:p>
          <a:p>
            <a:r>
              <a:rPr lang="ru-RU" dirty="0" smtClean="0"/>
              <a:t>Внедрение ИКТ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7076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Предполагаемые результаты кадровой политики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fontAlgn="base"/>
            <a:r>
              <a:rPr lang="ru-RU" dirty="0"/>
              <a:t>создание системы повышения и совершенствования педагогического мастерства на различных </a:t>
            </a:r>
            <a:r>
              <a:rPr lang="ru-RU" dirty="0" smtClean="0"/>
              <a:t>уровнях; </a:t>
            </a:r>
            <a:endParaRPr lang="ru-RU" dirty="0"/>
          </a:p>
          <a:p>
            <a:pPr lvl="0" fontAlgn="base"/>
            <a:r>
              <a:rPr lang="ru-RU" dirty="0"/>
              <a:t>создание </a:t>
            </a:r>
            <a:r>
              <a:rPr lang="ru-RU" dirty="0" err="1"/>
              <a:t>медиатеки</a:t>
            </a:r>
            <a:r>
              <a:rPr lang="ru-RU" dirty="0"/>
              <a:t> с подробным каталогом, охватывающей все стороны образовательного процесса и доступную всем участникам образовательного процесса; </a:t>
            </a:r>
          </a:p>
          <a:p>
            <a:pPr lvl="0" fontAlgn="base"/>
            <a:r>
              <a:rPr lang="ru-RU" dirty="0"/>
              <a:t>разработка и создание школьного сайта в направлении помощи педагогам и учащимся в повышении информационно-коммуникационной технологической </a:t>
            </a:r>
            <a:r>
              <a:rPr lang="ru-RU" dirty="0" smtClean="0"/>
              <a:t>компетентности; </a:t>
            </a:r>
            <a:endParaRPr lang="ru-RU" dirty="0"/>
          </a:p>
          <a:p>
            <a:pPr lvl="0" fontAlgn="base"/>
            <a:r>
              <a:rPr lang="ru-RU" dirty="0"/>
              <a:t>формирование и организация творческой группы для обсуждения вопросов внедрения ИКТ в учебный </a:t>
            </a:r>
            <a:r>
              <a:rPr lang="ru-RU" dirty="0" smtClean="0"/>
              <a:t>процесс.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545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Проблемы управления персоналом в средней общеобразовательной школе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Квалификация сотрудников</a:t>
            </a:r>
          </a:p>
          <a:p>
            <a:r>
              <a:rPr lang="ru-RU" dirty="0"/>
              <a:t>Нехватка молодых специалистов</a:t>
            </a:r>
          </a:p>
          <a:p>
            <a:r>
              <a:rPr lang="ru-RU" dirty="0" smtClean="0"/>
              <a:t>Материальное стимулирование сотрудников</a:t>
            </a:r>
          </a:p>
          <a:p>
            <a:r>
              <a:rPr lang="ru-RU" dirty="0" smtClean="0"/>
              <a:t>Материальное оснащение</a:t>
            </a:r>
          </a:p>
        </p:txBody>
      </p:sp>
    </p:spTree>
    <p:extLst>
      <p:ext uri="{BB962C8B-B14F-4D97-AF65-F5344CB8AC3E}">
        <p14:creationId xmlns:p14="http://schemas.microsoft.com/office/powerpoint/2010/main" val="1397352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Возможные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dirty="0"/>
              <a:t>повышение уровня мотивации у сотрудников образовательного учреждения; </a:t>
            </a:r>
          </a:p>
          <a:p>
            <a:pPr lvl="0" fontAlgn="base"/>
            <a:r>
              <a:rPr lang="ru-RU" dirty="0"/>
              <a:t>повышение привлекательности ОУ путем совершенствования адаптационных процессов и материальным стимулированием молодых специалистов и вновь пришедших работников;  </a:t>
            </a:r>
          </a:p>
          <a:p>
            <a:pPr lvl="0" fontAlgn="base"/>
            <a:r>
              <a:rPr lang="ru-RU" dirty="0"/>
              <a:t>внедрение 	новых 	моделей </a:t>
            </a:r>
            <a:r>
              <a:rPr lang="ru-RU" dirty="0" smtClean="0"/>
              <a:t>повышения квалификации </a:t>
            </a:r>
            <a:r>
              <a:rPr lang="ru-RU" dirty="0"/>
              <a:t>и стимулирование процесса повышения уровня образования у работников ОУ; </a:t>
            </a:r>
          </a:p>
          <a:p>
            <a:r>
              <a:rPr lang="ru-RU" dirty="0"/>
              <a:t> развитие сети платных услуг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346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 </a:t>
            </a:r>
            <a:r>
              <a:rPr lang="ru-RU" dirty="0"/>
              <a:t>сегодняшний день многие образовательные организации не в полной мере осознают степень важности процесса совершенствования и развития системы управления персоналом. По этой причине изменяются отношения не только между руководителями и подчиненными. Без сомнения, в образовательных организациях возникает проблема необходимости разработок и применения новых систем и иных механизмов управления персоналом, которые будут соответствовать новым реалиям рыночной экономики, что делает данную тему еще более актуальной.</a:t>
            </a:r>
          </a:p>
        </p:txBody>
      </p:sp>
    </p:spTree>
    <p:extLst>
      <p:ext uri="{BB962C8B-B14F-4D97-AF65-F5344CB8AC3E}">
        <p14:creationId xmlns:p14="http://schemas.microsoft.com/office/powerpoint/2010/main" val="1907969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229600" cy="4373563"/>
          </a:xfrm>
        </p:spPr>
        <p:txBody>
          <a:bodyPr>
            <a:noAutofit/>
          </a:bodyPr>
          <a:lstStyle/>
          <a:p>
            <a:pPr marL="571500" lvl="0" indent="-457200">
              <a:buFont typeface="+mj-lt"/>
              <a:buAutoNum type="arabicPeriod"/>
            </a:pPr>
            <a:r>
              <a:rPr lang="ru-RU" sz="1400" dirty="0"/>
              <a:t>Архипова, Н.И. Управление персоналом организации. Краткий курс для бакалавров / Н.И. Архипова, О.Л. Седова. - М.: Проспект, 2016. - 224 </a:t>
            </a:r>
            <a:r>
              <a:rPr lang="en-US" sz="1400" dirty="0"/>
              <a:t>c</a:t>
            </a:r>
            <a:r>
              <a:rPr lang="ru-RU" sz="1400" dirty="0"/>
              <a:t>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1400" dirty="0"/>
              <a:t>Базаров, Т.Ю. Управление персоналом. Практикум: Учебное пособие / Т.Ю. Базаров. - М.: ЮНИТИ, 2014. - 239 </a:t>
            </a:r>
            <a:r>
              <a:rPr lang="en-US" sz="1400" dirty="0"/>
              <a:t>c</a:t>
            </a:r>
            <a:r>
              <a:rPr lang="ru-RU" sz="1400" dirty="0"/>
              <a:t>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1400" dirty="0"/>
              <a:t>Вершигора, Е.Е. Менеджмент: Учеб. пособие для учащихся сред. спец. учеб. заведений </a:t>
            </a:r>
            <a:r>
              <a:rPr lang="ru-RU" sz="1400" dirty="0" err="1"/>
              <a:t>экон</a:t>
            </a:r>
            <a:r>
              <a:rPr lang="ru-RU" sz="1400" dirty="0"/>
              <a:t>. профиля: Учеб. пособие / Е.Е. Вершигора. – 2-е изд. – М.: ИНФРА-М, 2013. – 282 с.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1400" dirty="0"/>
              <a:t> Волков В.Н. Проектирование процесса управление персонала // Директор школы. – 2012. – № 2. – С.33 – 39. 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1400" dirty="0"/>
              <a:t>Веснин, В.Р. Управление персоналом в схемах: Учебное пособие / В.Р. Веснин. - М.: Проспект, 2015. - 96 </a:t>
            </a:r>
            <a:r>
              <a:rPr lang="en-US" sz="1400" dirty="0"/>
              <a:t>c</a:t>
            </a:r>
            <a:r>
              <a:rPr lang="ru-RU" sz="1400" dirty="0"/>
              <a:t>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1400" dirty="0"/>
              <a:t>Выбираем образовательный маршрут повышения квалификации педагога: Сборник аннотаций образовательных программ профессиональной переподготовки и повышения квалификации педагогов / под общ. ред. С.В. </a:t>
            </a:r>
            <a:r>
              <a:rPr lang="ru-RU" sz="1400" dirty="0" err="1"/>
              <a:t>Жолована</a:t>
            </a:r>
            <a:r>
              <a:rPr lang="ru-RU" sz="1400" dirty="0"/>
              <a:t>, С.В. Алексеева; сост. Л.И. Гущина – СПб.: </a:t>
            </a:r>
            <a:r>
              <a:rPr lang="ru-RU" sz="1400" dirty="0" err="1"/>
              <a:t>СПбАППО</a:t>
            </a:r>
            <a:r>
              <a:rPr lang="ru-RU" sz="1400" dirty="0"/>
              <a:t>, 2010. – 263 с. 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1400" dirty="0"/>
              <a:t>Гончаров М.А. Основы менеджмента в образовании: учебное пособие / М.А, Гончаров. – 3-е </a:t>
            </a:r>
            <a:r>
              <a:rPr lang="ru-RU" sz="1400" dirty="0" err="1"/>
              <a:t>изд</a:t>
            </a:r>
            <a:r>
              <a:rPr lang="ru-RU" sz="1400" dirty="0"/>
              <a:t>, стереотип. – М.: КНОРУС, 2010. – 480 с. 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1400" dirty="0"/>
              <a:t>Дейнека, А.В. Управление персоналом организации: Учебник для бакалавров / А.В. Дейнека. - М.: Дашков и К, 2015. - 288 </a:t>
            </a:r>
            <a:r>
              <a:rPr lang="en-US" sz="1400" dirty="0"/>
              <a:t>c</a:t>
            </a:r>
            <a:r>
              <a:rPr lang="ru-RU" sz="1400" dirty="0"/>
              <a:t>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1400" dirty="0"/>
              <a:t>Исаева, О.М. Управление персоналом: Учебник и практикум для СПО / О.М. Исаева, Е.А. </a:t>
            </a:r>
            <a:r>
              <a:rPr lang="ru-RU" sz="1400" dirty="0" err="1"/>
              <a:t>Припорова</a:t>
            </a:r>
            <a:r>
              <a:rPr lang="ru-RU" sz="1400" dirty="0"/>
              <a:t>. - Люберцы: </a:t>
            </a:r>
            <a:r>
              <a:rPr lang="ru-RU" sz="1400" dirty="0" err="1"/>
              <a:t>Юрайт</a:t>
            </a:r>
            <a:r>
              <a:rPr lang="ru-RU" sz="1400" dirty="0"/>
              <a:t>, 2016. - 244 </a:t>
            </a:r>
            <a:r>
              <a:rPr lang="en-US" sz="1400" dirty="0"/>
              <a:t>c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744780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720142"/>
            <a:ext cx="8229600" cy="5105400"/>
          </a:xfrm>
        </p:spPr>
        <p:txBody>
          <a:bodyPr>
            <a:normAutofit fontScale="47500" lnSpcReduction="20000"/>
          </a:bodyPr>
          <a:lstStyle/>
          <a:p>
            <a:pPr marL="571500" lvl="0" indent="-457200">
              <a:buFont typeface="+mj-lt"/>
              <a:buAutoNum type="arabicPeriod"/>
            </a:pPr>
            <a:r>
              <a:rPr lang="ru-RU" sz="2900" dirty="0" err="1"/>
              <a:t>Корзенко</a:t>
            </a:r>
            <a:r>
              <a:rPr lang="ru-RU" sz="2900" dirty="0"/>
              <a:t> Н.И. Управление персоналом: учебное пособие / Н.И. </a:t>
            </a:r>
            <a:r>
              <a:rPr lang="ru-RU" sz="2900" dirty="0" err="1"/>
              <a:t>Корзенко</a:t>
            </a:r>
            <a:r>
              <a:rPr lang="ru-RU" sz="2900" dirty="0"/>
              <a:t>. Челябинск: </a:t>
            </a:r>
            <a:r>
              <a:rPr lang="ru-RU" sz="2900" dirty="0" err="1"/>
              <a:t>ЧеЛГУ</a:t>
            </a:r>
            <a:r>
              <a:rPr lang="ru-RU" sz="2900" dirty="0"/>
              <a:t>, 2017. – 205с.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2900" dirty="0"/>
              <a:t>Кабанов, А.Я. Управление персоналом: теория и практика. Организация профориентации и адаптации персонала: Учебно-практическое пособие / А.Я. Кабанов, Е.В. Каштанова. - М.: Проспект, 2015. - 56 </a:t>
            </a:r>
            <a:r>
              <a:rPr lang="en-US" sz="2900" dirty="0"/>
              <a:t>c</a:t>
            </a:r>
            <a:r>
              <a:rPr lang="ru-RU" sz="2900" dirty="0"/>
              <a:t>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2900" dirty="0"/>
              <a:t>Маслова, В.М. Управление персоналом: Учебник и практикум для СПО / В.М. Маслова. - Люберцы: </a:t>
            </a:r>
            <a:r>
              <a:rPr lang="ru-RU" sz="2900" dirty="0" err="1"/>
              <a:t>Юрайт</a:t>
            </a:r>
            <a:r>
              <a:rPr lang="ru-RU" sz="2900" dirty="0"/>
              <a:t>, 2015. - 492 </a:t>
            </a:r>
            <a:r>
              <a:rPr lang="en-US" sz="2900" dirty="0"/>
              <a:t>c</a:t>
            </a:r>
            <a:r>
              <a:rPr lang="ru-RU" sz="2900" dirty="0"/>
              <a:t>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2900" dirty="0"/>
              <a:t>Мотивация и стимулирование персонала / С.А. Шапиро. – М.: </a:t>
            </a:r>
            <a:r>
              <a:rPr lang="ru-RU" sz="2900" dirty="0" err="1"/>
              <a:t>ГроссМедиа</a:t>
            </a:r>
            <a:r>
              <a:rPr lang="ru-RU" sz="2900" dirty="0"/>
              <a:t>, 2015. – 224 с.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2900" dirty="0"/>
              <a:t>Михайлина, Г.И. Управление персоналом: Учебное пособие / Г.И. Михайлина, Л.В. </a:t>
            </a:r>
            <a:r>
              <a:rPr lang="ru-RU" sz="2900" dirty="0" err="1"/>
              <a:t>Матраева</a:t>
            </a:r>
            <a:r>
              <a:rPr lang="ru-RU" sz="2900" dirty="0"/>
              <a:t>. - М.: Дашков и К, 2016. - 280 </a:t>
            </a:r>
            <a:r>
              <a:rPr lang="en-US" sz="2900" dirty="0"/>
              <a:t>c</a:t>
            </a:r>
            <a:r>
              <a:rPr lang="ru-RU" sz="2900" dirty="0"/>
              <a:t>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2900" dirty="0"/>
              <a:t>Моргунов, Е.Б. Управление персоналом: исследование, оценка, обучение: Учебник для академического </a:t>
            </a:r>
            <a:r>
              <a:rPr lang="ru-RU" sz="2900" dirty="0" err="1"/>
              <a:t>бакалавриата</a:t>
            </a:r>
            <a:r>
              <a:rPr lang="ru-RU" sz="2900" dirty="0"/>
              <a:t> / Е.Б. Моргунов. - Люберцы: </a:t>
            </a:r>
            <a:r>
              <a:rPr lang="ru-RU" sz="2900" dirty="0" err="1"/>
              <a:t>Юрайт</a:t>
            </a:r>
            <a:r>
              <a:rPr lang="ru-RU" sz="2900" dirty="0"/>
              <a:t>, 2016. - 424 </a:t>
            </a:r>
            <a:r>
              <a:rPr lang="en-US" sz="2900" dirty="0"/>
              <a:t>c</a:t>
            </a:r>
            <a:r>
              <a:rPr lang="ru-RU" sz="2900" dirty="0"/>
              <a:t>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2900" dirty="0" err="1"/>
              <a:t>Одегов</a:t>
            </a:r>
            <a:r>
              <a:rPr lang="ru-RU" sz="2900" dirty="0"/>
              <a:t>, Ю.Г. Управление персоналом: Учебник для бакалавров / Ю.Г. </a:t>
            </a:r>
            <a:r>
              <a:rPr lang="ru-RU" sz="2900" dirty="0" err="1"/>
              <a:t>Одегов</a:t>
            </a:r>
            <a:r>
              <a:rPr lang="ru-RU" sz="2900" dirty="0"/>
              <a:t>, Г.Г. Руденко. - Люберцы: </a:t>
            </a:r>
            <a:r>
              <a:rPr lang="ru-RU" sz="2900" dirty="0" err="1"/>
              <a:t>Юрайт</a:t>
            </a:r>
            <a:r>
              <a:rPr lang="ru-RU" sz="2900" dirty="0"/>
              <a:t>, 2016. - 513 </a:t>
            </a:r>
            <a:r>
              <a:rPr lang="en-US" sz="2900" dirty="0"/>
              <a:t>c</a:t>
            </a:r>
            <a:endParaRPr lang="ru-RU" sz="2900" dirty="0"/>
          </a:p>
          <a:p>
            <a:pPr marL="571500" lvl="0" indent="-457200">
              <a:buFont typeface="+mj-lt"/>
              <a:buAutoNum type="arabicPeriod"/>
            </a:pPr>
            <a:r>
              <a:rPr lang="ru-RU" sz="2900" dirty="0"/>
              <a:t>Пономарева Г.М. Руководителю образовательного учреждения о работе с персоналом. – М.: Сентябрь, 2011. – 208 с. 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2900" dirty="0"/>
              <a:t>Потемкина Т.В. Результативность работы учителя и проблема ее оценки Стандарты и мониторинг в образовании. – 2011. – № 3. – С.44-48. 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2900" dirty="0"/>
              <a:t>Руднев Е.А. Кадровая политика: оценка, отбор, </a:t>
            </a:r>
            <a:r>
              <a:rPr lang="ru-RU" sz="2900" dirty="0" err="1"/>
              <a:t>найм</a:t>
            </a:r>
            <a:r>
              <a:rPr lang="ru-RU" sz="2900" dirty="0"/>
              <a:t> педагогического персонала // Народное образование. – 2012. – № 6. – С.135-141. 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2900" dirty="0"/>
              <a:t>Управление персоналом организации: Учебник / Под ред. А.Я.</a:t>
            </a:r>
            <a:r>
              <a:rPr lang="en-US" sz="2900" dirty="0"/>
              <a:t> </a:t>
            </a:r>
            <a:r>
              <a:rPr lang="ru-RU" sz="2900" dirty="0" err="1"/>
              <a:t>Кибанова</a:t>
            </a:r>
            <a:r>
              <a:rPr lang="ru-RU" sz="2900" dirty="0"/>
              <a:t>. – 4-е изд. – М.: Инфра-М, 2010. – 695 с.</a:t>
            </a:r>
          </a:p>
          <a:p>
            <a:pPr marL="571500" lvl="0" indent="-457200">
              <a:buFont typeface="+mj-lt"/>
              <a:buAutoNum type="arabicPeriod"/>
            </a:pPr>
            <a:r>
              <a:rPr lang="ru-RU" sz="2900" dirty="0"/>
              <a:t>Управление персоналом: учебно-практическое пособие / Под ред. А.Я. </a:t>
            </a:r>
            <a:r>
              <a:rPr lang="ru-RU" sz="2900" dirty="0" err="1"/>
              <a:t>Кибанова</a:t>
            </a:r>
            <a:r>
              <a:rPr lang="ru-RU" sz="2900" dirty="0"/>
              <a:t>, Л.В. Ивановской. – М.: ПРИОР, 2013. – 561 с. </a:t>
            </a:r>
          </a:p>
          <a:p>
            <a:endParaRPr lang="ru-RU" dirty="0"/>
          </a:p>
          <a:p>
            <a:pPr marL="5715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8444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71500" indent="-457200">
              <a:buFont typeface="+mj-lt"/>
              <a:buAutoNum type="arabicPeriod"/>
            </a:pPr>
            <a:r>
              <a:rPr lang="ru-RU" dirty="0" smtClean="0"/>
              <a:t>Комплексное понятие, </a:t>
            </a:r>
            <a:r>
              <a:rPr lang="ru-RU" dirty="0"/>
              <a:t>охватывающее широкий спектр вопросов: от разработки концепции кадрового менеджмента и мотивации работников до организационно-практических подходов к формированию механизма ее реализации в конкретной </a:t>
            </a:r>
            <a:r>
              <a:rPr lang="ru-RU" dirty="0" smtClean="0"/>
              <a:t>организации, это…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Управление персоналом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Маркетинг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Кадровый резерв</a:t>
            </a:r>
          </a:p>
          <a:p>
            <a:pPr marL="571500" indent="-457200">
              <a:buFont typeface="+mj-lt"/>
              <a:buAutoNum type="arabicPeriod"/>
            </a:pPr>
            <a:r>
              <a:rPr lang="ru-RU" dirty="0"/>
              <a:t>С</a:t>
            </a:r>
            <a:r>
              <a:rPr lang="ru-RU" dirty="0" smtClean="0"/>
              <a:t>истема</a:t>
            </a:r>
            <a:r>
              <a:rPr lang="ru-RU" dirty="0"/>
              <a:t>, реализующая функции управления </a:t>
            </a:r>
            <a:r>
              <a:rPr lang="ru-RU" dirty="0" smtClean="0"/>
              <a:t>персоналом – это…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ИКТ</a:t>
            </a:r>
            <a:endParaRPr lang="ru-RU" dirty="0"/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Система управления персоналом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Менеджмент</a:t>
            </a:r>
          </a:p>
        </p:txBody>
      </p:sp>
    </p:spTree>
    <p:extLst>
      <p:ext uri="{BB962C8B-B14F-4D97-AF65-F5344CB8AC3E}">
        <p14:creationId xmlns:p14="http://schemas.microsoft.com/office/powerpoint/2010/main" val="2409893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Теоретические аспекты управления персоналом в образовательных организациях (ОО)</a:t>
            </a:r>
          </a:p>
          <a:p>
            <a:r>
              <a:rPr lang="ru-RU" dirty="0" smtClean="0"/>
              <a:t>Понятие и задачи управления персоналом</a:t>
            </a:r>
          </a:p>
          <a:p>
            <a:r>
              <a:rPr lang="ru-RU" dirty="0" smtClean="0"/>
              <a:t>Особенности управления персоналом в ОО</a:t>
            </a:r>
          </a:p>
          <a:p>
            <a:r>
              <a:rPr lang="ru-RU" dirty="0" smtClean="0"/>
              <a:t>Управление персоналом в школе</a:t>
            </a:r>
          </a:p>
          <a:p>
            <a:r>
              <a:rPr lang="ru-RU" dirty="0" smtClean="0"/>
              <a:t>Проблемы управления персоналом в школе</a:t>
            </a:r>
          </a:p>
          <a:p>
            <a:r>
              <a:rPr lang="ru-RU" dirty="0" smtClean="0"/>
              <a:t>Возможные решения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60637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ru-RU" dirty="0" smtClean="0"/>
              <a:t>3. Какие задачи </a:t>
            </a:r>
            <a:r>
              <a:rPr lang="ru-RU" b="1" dirty="0" smtClean="0"/>
              <a:t>не</a:t>
            </a:r>
            <a:r>
              <a:rPr lang="ru-RU" dirty="0" smtClean="0"/>
              <a:t> выполняет система управления персоналом: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Поиск необходимых сотрудников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Улучшение материально-технической базы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Повышение престижа школы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Организация труда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Мотивация сотрудников</a:t>
            </a:r>
          </a:p>
          <a:p>
            <a:pPr marL="114300" indent="0">
              <a:buNone/>
            </a:pPr>
            <a:r>
              <a:rPr lang="ru-RU" dirty="0" smtClean="0"/>
              <a:t>4. Кто входит в персонал педагогического коллектива образовательного учреждения: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Учителя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Социальный педагог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Педагог-психолог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Педагог ДО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Администратор школы</a:t>
            </a:r>
          </a:p>
          <a:p>
            <a:pPr marL="868680" lvl="1" indent="-457200">
              <a:buFont typeface="+mj-lt"/>
              <a:buAutoNum type="alphaLcParenR"/>
            </a:pPr>
            <a:r>
              <a:rPr lang="ru-RU" dirty="0" smtClean="0"/>
              <a:t>Инженер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319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5</a:t>
            </a:r>
            <a:r>
              <a:rPr lang="ru-RU" sz="1600" dirty="0" smtClean="0"/>
              <a:t>. </a:t>
            </a:r>
            <a:r>
              <a:rPr lang="ru-RU" sz="1800" dirty="0" smtClean="0"/>
              <a:t>Соотнесите подход к определению термина «управление персоналом» и характеристику.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856498"/>
              </p:ext>
            </p:extLst>
          </p:nvPr>
        </p:nvGraphicFramePr>
        <p:xfrm>
          <a:off x="395536" y="2420888"/>
          <a:ext cx="8496944" cy="4226769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248472"/>
                <a:gridCol w="4248472"/>
              </a:tblGrid>
              <a:tr h="358558">
                <a:tc>
                  <a:txBody>
                    <a:bodyPr/>
                    <a:lstStyle/>
                    <a:p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1.Институциональный подход 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А. Данный подход основывается на выделении функций управления персоналом, его целей и задач функционирования в рамках организации, он показывает какие действия, процессы должны быть осуществлены для того, чтобы достичь этих целей» </a:t>
                      </a:r>
                      <a:endParaRPr lang="ru-RU" sz="1200" b="0" dirty="0"/>
                    </a:p>
                  </a:txBody>
                  <a:tcPr/>
                </a:tc>
              </a:tr>
              <a:tr h="1026369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Содержательный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(функциональный) подход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Б. Подход акцентирует внимание на «том, что должно дать управление персоналом для организации» </a:t>
                      </a:r>
                      <a:endParaRPr lang="ru-RU" sz="1200" dirty="0"/>
                    </a:p>
                  </a:txBody>
                  <a:tcPr/>
                </a:tc>
              </a:tr>
              <a:tr h="358558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Подход целенаправленного взаимодействия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В. «Комплекс взаимосвязанных экономических, организационных и социально-психологических методов, обеспечивающих эффективность трудовой деятельности и конкурентоспособность предприятий»</a:t>
                      </a:r>
                      <a:endParaRPr lang="ru-RU" sz="1200" dirty="0"/>
                    </a:p>
                  </a:txBody>
                  <a:tcPr/>
                </a:tc>
              </a:tr>
              <a:tr h="358558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Организационный подход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«Единство субъекта и объекта управления, которое достигается в результате не только саморегулирования в сложных социальных системах, но и целенаправленного воздействия объекта управления на субъект»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997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6. Определите уровни целей системы управления.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741900"/>
              </p:ext>
            </p:extLst>
          </p:nvPr>
        </p:nvGraphicFramePr>
        <p:xfrm>
          <a:off x="755576" y="2636912"/>
          <a:ext cx="7992888" cy="25958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16224"/>
                <a:gridCol w="597666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Первый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a.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ru-RU" b="0" dirty="0" smtClean="0"/>
                        <a:t>Обеспечение организации персоналом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Второй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b. </a:t>
                      </a:r>
                      <a:r>
                        <a:rPr lang="ru-RU" b="0" dirty="0" smtClean="0"/>
                        <a:t>Разработка стратегии управления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Третий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c.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ru-RU" b="0" dirty="0" smtClean="0"/>
                        <a:t>Анализ новых требований к специалистам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d. </a:t>
                      </a:r>
                      <a:r>
                        <a:rPr lang="ru-RU" b="0" dirty="0" smtClean="0"/>
                        <a:t>Прогнозирование</a:t>
                      </a:r>
                      <a:r>
                        <a:rPr lang="ru-RU" b="0" baseline="0" dirty="0" smtClean="0"/>
                        <a:t> персонала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e.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ru-RU" b="0" dirty="0" smtClean="0"/>
                        <a:t>Анализ динамики развития персонала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f.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ru-RU" b="0" dirty="0" smtClean="0"/>
                        <a:t>Построение системы мотивации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g. </a:t>
                      </a:r>
                      <a:r>
                        <a:rPr lang="ru-RU" b="0" dirty="0" smtClean="0"/>
                        <a:t>Анализ</a:t>
                      </a:r>
                      <a:r>
                        <a:rPr lang="ru-RU" b="0" baseline="0" dirty="0" smtClean="0"/>
                        <a:t> трудовых процессов</a:t>
                      </a:r>
                      <a:endParaRPr lang="ru-RU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463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457200">
              <a:buFont typeface="+mj-lt"/>
              <a:buAutoNum type="arabicPeriod"/>
            </a:pPr>
            <a:r>
              <a:rPr lang="en-US" dirty="0" smtClean="0"/>
              <a:t>a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b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b, c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a, b, c, d, e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1-b, 2-a, 3 – d, 4 – c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a - 1, b - 2, c - 3, d - 2,  e - 3, f - 2, g - 3</a:t>
            </a:r>
          </a:p>
          <a:p>
            <a:pPr marL="571500" indent="-457200">
              <a:buFont typeface="+mj-lt"/>
              <a:buAutoNum type="arabicPeriod"/>
            </a:pPr>
            <a:endParaRPr lang="en-US" dirty="0" smtClean="0"/>
          </a:p>
          <a:p>
            <a:pPr marL="571500" indent="-457200">
              <a:buFont typeface="+mj-lt"/>
              <a:buAutoNum type="arabicPeriod"/>
            </a:pPr>
            <a:endParaRPr lang="en-US" dirty="0" smtClean="0"/>
          </a:p>
          <a:p>
            <a:pPr marL="571500" indent="-457200">
              <a:buFont typeface="+mj-lt"/>
              <a:buAutoNum type="arabicPeriod"/>
            </a:pPr>
            <a:endParaRPr lang="en-US" dirty="0" smtClean="0"/>
          </a:p>
          <a:p>
            <a:pPr marL="571500" indent="-457200">
              <a:buFont typeface="+mj-lt"/>
              <a:buAutoNum type="arabicPeriod"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68787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Теоретические </a:t>
            </a:r>
            <a:r>
              <a:rPr lang="ru-RU" dirty="0"/>
              <a:t>и практические исследования в области управления персоналом свидетельствует об определяющем значении человеческого труда в достижении поставленных целей каждой организации. Именно человек является самым ценным и важным ресурсом каждой организации, без которого </a:t>
            </a:r>
            <a:r>
              <a:rPr lang="ru-RU" dirty="0" smtClean="0"/>
              <a:t>её </a:t>
            </a:r>
            <a:r>
              <a:rPr lang="ru-RU" dirty="0"/>
              <a:t>существование просто невозможно. </a:t>
            </a:r>
          </a:p>
        </p:txBody>
      </p:sp>
    </p:spTree>
    <p:extLst>
      <p:ext uri="{BB962C8B-B14F-4D97-AF65-F5344CB8AC3E}">
        <p14:creationId xmlns:p14="http://schemas.microsoft.com/office/powerpoint/2010/main" val="4292668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Понятия и задачи управления персоналом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Управление 	персоналом 	– 	понятие </a:t>
            </a:r>
            <a:r>
              <a:rPr lang="ru-RU" dirty="0" smtClean="0"/>
              <a:t>комплексное</a:t>
            </a:r>
            <a:r>
              <a:rPr lang="ru-RU" dirty="0"/>
              <a:t>, охватывающее широкий спектр вопросов: от разработки концепции кадрового менеджмента и мотивации работников до организационно-практических подходов к формированию механизма ее реализации в конкретной организации.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547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Подходы к определению термина «Управление персоналом»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4731201"/>
              </p:ext>
            </p:extLst>
          </p:nvPr>
        </p:nvGraphicFramePr>
        <p:xfrm>
          <a:off x="251520" y="1706981"/>
          <a:ext cx="8568952" cy="49623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9281"/>
                <a:gridCol w="6479671"/>
              </a:tblGrid>
              <a:tr h="25415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Подходы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485" marR="21693" marT="26738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Характеристика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485" marR="21693" marT="26738" marB="0"/>
                </a:tc>
              </a:tr>
              <a:tr h="144168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Институциональный подход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485" marR="21693" marT="26738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Управление персоналом – «это разнообразная деятельность различных субъектов (специализированные службы управления персоналом, линейных и высших руководителей, выполняющих функцию управления по отношению к своим подчиненным), направленная на реализацию целей развития организации и выполнение задач по наиболее эффективному использованию занятых на предприятии работников. Подход акцентирует внимание на «том, что должно дать управление персоналом для организации»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485" marR="21693" marT="26738" marB="0"/>
                </a:tc>
              </a:tr>
              <a:tr h="10888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Содержательный </a:t>
                      </a:r>
                      <a:endParaRPr lang="ru-RU" sz="9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(функциональный) подход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485" marR="21693" marT="26738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Управление персоналом – это «особый вид деятельности, это целостная система, имеющая свое специфическое содержание. Данный подход основывается на выделении функций управления персоналом, его целей и задач функционирования в рамках организации, он показывает какие действия, процессы должны быть осуществлены для того, чтобы достичь этих целей»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485" marR="21693" marT="26738" marB="0"/>
                </a:tc>
              </a:tr>
              <a:tr h="7360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Организационный подход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485" marR="21693" marT="26738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Управление персоналом – это «комплекс взаимосвязанных экономических, организационных и социально-психологических методов, обеспечивающих эффективность трудовой деятельности и конкурентоспособность предприятий»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485" marR="21693" marT="26738" marB="0"/>
                </a:tc>
              </a:tr>
              <a:tr h="144168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Подход целенаправленного взаимодействия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485" marR="21693" marT="26738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Управление персоналом – это «единство субъекта и объекта управления, которое достигается в результате не только саморегулирования в сложных социальных системах, но и целенаправленного воздействия объекта управления на субъект. При этом объектом управления выступают социальные отношения, процессы, группы, а также социальные ресурсы и сам человек, неизбежно вступающий в социальные отношения, участвующий в социальных процессах и группах, в реализации ресурсов» 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485" marR="21693" marT="26738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000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задачи управления персоналом </a:t>
            </a:r>
            <a:endParaRPr lang="ru-RU" dirty="0"/>
          </a:p>
        </p:txBody>
      </p:sp>
      <p:pic>
        <p:nvPicPr>
          <p:cNvPr id="1026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108781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477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Структура управления персоналом</a:t>
            </a:r>
            <a:endParaRPr lang="ru-RU" sz="2800" dirty="0"/>
          </a:p>
        </p:txBody>
      </p:sp>
      <p:pic>
        <p:nvPicPr>
          <p:cNvPr id="2050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56792"/>
            <a:ext cx="5466976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1513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Цели системы управления персоналом</a:t>
            </a:r>
            <a:endParaRPr lang="ru-RU" dirty="0"/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976" y="1628800"/>
            <a:ext cx="541632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440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управления персоналом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dirty="0" smtClean="0"/>
              <a:t>Педагогический </a:t>
            </a:r>
            <a:r>
              <a:rPr lang="ru-RU" dirty="0"/>
              <a:t>персонал трудового коллектива образовательного учреждения состоит из: </a:t>
            </a:r>
          </a:p>
          <a:p>
            <a:pPr lvl="0" fontAlgn="base"/>
            <a:r>
              <a:rPr lang="ru-RU" dirty="0"/>
              <a:t>учителей; </a:t>
            </a:r>
          </a:p>
          <a:p>
            <a:pPr lvl="0" fontAlgn="base"/>
            <a:r>
              <a:rPr lang="ru-RU" dirty="0"/>
              <a:t>социальных педагогов; </a:t>
            </a:r>
          </a:p>
          <a:p>
            <a:pPr lvl="0" fontAlgn="base"/>
            <a:r>
              <a:rPr lang="ru-RU" dirty="0"/>
              <a:t>педагогов-психологов; </a:t>
            </a:r>
          </a:p>
          <a:p>
            <a:pPr lvl="0" fontAlgn="base"/>
            <a:r>
              <a:rPr lang="ru-RU" dirty="0"/>
              <a:t>воспитателей; </a:t>
            </a:r>
          </a:p>
          <a:p>
            <a:pPr lvl="0" fontAlgn="base"/>
            <a:r>
              <a:rPr lang="ru-RU" dirty="0"/>
              <a:t>классных руководителей; </a:t>
            </a:r>
          </a:p>
          <a:p>
            <a:pPr lvl="0" fontAlgn="base"/>
            <a:r>
              <a:rPr lang="ru-RU" dirty="0"/>
              <a:t>педагогов дополнительного образования; </a:t>
            </a:r>
          </a:p>
          <a:p>
            <a:pPr lvl="0" fontAlgn="base"/>
            <a:r>
              <a:rPr lang="ru-RU" dirty="0"/>
              <a:t>других педагогических специалистов; </a:t>
            </a:r>
          </a:p>
          <a:p>
            <a:r>
              <a:rPr lang="ru-RU" dirty="0"/>
              <a:t>администрации школы.</a:t>
            </a:r>
          </a:p>
        </p:txBody>
      </p:sp>
    </p:spTree>
    <p:extLst>
      <p:ext uri="{BB962C8B-B14F-4D97-AF65-F5344CB8AC3E}">
        <p14:creationId xmlns:p14="http://schemas.microsoft.com/office/powerpoint/2010/main" val="42659858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140</TotalTime>
  <Words>3126</Words>
  <Application>Microsoft Office PowerPoint</Application>
  <PresentationFormat>Экран (4:3)</PresentationFormat>
  <Paragraphs>248</Paragraphs>
  <Slides>23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Аптека</vt:lpstr>
      <vt:lpstr>Управление персоналом в общеобразовательной средней школе</vt:lpstr>
      <vt:lpstr>содержание</vt:lpstr>
      <vt:lpstr>Актуальность</vt:lpstr>
      <vt:lpstr>Понятия и задачи управления персоналом</vt:lpstr>
      <vt:lpstr>Подходы к определению термина «Управление персоналом»</vt:lpstr>
      <vt:lpstr>Основные задачи управления персоналом </vt:lpstr>
      <vt:lpstr>Структура управления персоналом</vt:lpstr>
      <vt:lpstr>Цели системы управления персоналом</vt:lpstr>
      <vt:lpstr>Особенности управления персоналом</vt:lpstr>
      <vt:lpstr>Модель управления педагогическими кадрами</vt:lpstr>
      <vt:lpstr>ФГОС II</vt:lpstr>
      <vt:lpstr>Управление оО</vt:lpstr>
      <vt:lpstr>Предполагаемые результаты кадровой политики</vt:lpstr>
      <vt:lpstr>Проблемы управления персоналом в средней общеобразовательной школе</vt:lpstr>
      <vt:lpstr>Возможные решения</vt:lpstr>
      <vt:lpstr>вывод</vt:lpstr>
      <vt:lpstr>Список литературы</vt:lpstr>
      <vt:lpstr>Список литературы</vt:lpstr>
      <vt:lpstr>ТЕСТ</vt:lpstr>
      <vt:lpstr>ТЕСТ</vt:lpstr>
      <vt:lpstr>ТЕСТ</vt:lpstr>
      <vt:lpstr>ТЕСТ</vt:lpstr>
      <vt:lpstr>ОТВЕТЫ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персоналом в общеобразовательной средней школе</dc:title>
  <dc:creator>Пользователь</dc:creator>
  <cp:lastModifiedBy>Пользователь</cp:lastModifiedBy>
  <cp:revision>15</cp:revision>
  <dcterms:created xsi:type="dcterms:W3CDTF">2020-12-23T09:21:28Z</dcterms:created>
  <dcterms:modified xsi:type="dcterms:W3CDTF">2022-05-01T16:21:04Z</dcterms:modified>
</cp:coreProperties>
</file>