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79" r:id="rId4"/>
    <p:sldId id="292" r:id="rId5"/>
    <p:sldId id="281" r:id="rId6"/>
    <p:sldId id="293" r:id="rId7"/>
    <p:sldId id="294" r:id="rId8"/>
    <p:sldId id="282" r:id="rId9"/>
    <p:sldId id="295" r:id="rId10"/>
    <p:sldId id="283" r:id="rId11"/>
    <p:sldId id="284" r:id="rId12"/>
    <p:sldId id="296" r:id="rId13"/>
    <p:sldId id="285" r:id="rId14"/>
    <p:sldId id="286" r:id="rId15"/>
    <p:sldId id="300" r:id="rId16"/>
    <p:sldId id="259" r:id="rId17"/>
    <p:sldId id="258" r:id="rId18"/>
    <p:sldId id="302" r:id="rId19"/>
    <p:sldId id="260" r:id="rId20"/>
    <p:sldId id="265" r:id="rId21"/>
    <p:sldId id="264" r:id="rId22"/>
    <p:sldId id="271" r:id="rId23"/>
    <p:sldId id="289" r:id="rId24"/>
    <p:sldId id="297" r:id="rId25"/>
    <p:sldId id="288" r:id="rId26"/>
    <p:sldId id="290" r:id="rId27"/>
    <p:sldId id="262" r:id="rId28"/>
    <p:sldId id="263" r:id="rId29"/>
    <p:sldId id="266" r:id="rId30"/>
    <p:sldId id="275" r:id="rId31"/>
    <p:sldId id="268" r:id="rId32"/>
    <p:sldId id="270" r:id="rId33"/>
    <p:sldId id="272" r:id="rId34"/>
    <p:sldId id="273" r:id="rId35"/>
    <p:sldId id="274" r:id="rId36"/>
    <p:sldId id="276" r:id="rId37"/>
    <p:sldId id="277" r:id="rId38"/>
    <p:sldId id="303" r:id="rId39"/>
    <p:sldId id="278" r:id="rId40"/>
    <p:sldId id="298" r:id="rId41"/>
    <p:sldId id="299" r:id="rId4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9" autoAdjust="0"/>
    <p:restoredTop sz="94675" autoAdjust="0"/>
  </p:normalViewPr>
  <p:slideViewPr>
    <p:cSldViewPr>
      <p:cViewPr varScale="1">
        <p:scale>
          <a:sx n="103" d="100"/>
          <a:sy n="103" d="100"/>
        </p:scale>
        <p:origin x="-11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5D8763-C8E0-49B0-BBD6-0681C156423C}" type="datetimeFigureOut">
              <a:rPr lang="ru-RU" smtClean="0"/>
              <a:t>04.04.2014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A2282-28AA-44B4-BCD0-83EAD75C8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688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BA2282-28AA-44B4-BCD0-83EAD75C8B40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319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0600" y="457200"/>
            <a:ext cx="7620000" cy="1828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Русский по пятницам.</a:t>
            </a:r>
            <a:br>
              <a:rPr lang="ru-RU" sz="54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54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Урок  4.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352800"/>
            <a:ext cx="7620000" cy="2590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indent="450215">
              <a:buClr>
                <a:srgbClr val="31B6FD"/>
              </a:buClr>
              <a:buSzPct val="100000"/>
            </a:pPr>
            <a:r>
              <a:rPr lang="ru-RU" sz="3600" b="1" i="1" dirty="0">
                <a:solidFill>
                  <a:srgbClr val="FF0000"/>
                </a:solidFill>
                <a:latin typeface="Times New Roman"/>
                <a:ea typeface="Calibri"/>
              </a:rPr>
              <a:t>Непроизносимые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согласные.</a:t>
            </a:r>
          </a:p>
          <a:p>
            <a:pPr lvl="0" indent="450215">
              <a:buClr>
                <a:srgbClr val="31B6FD"/>
              </a:buClr>
              <a:buSzPct val="100000"/>
            </a:pPr>
            <a:r>
              <a:rPr lang="ru-RU" sz="36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Знаки </a:t>
            </a:r>
            <a:r>
              <a:rPr lang="ru-RU" sz="3600" b="1" i="1" dirty="0">
                <a:solidFill>
                  <a:srgbClr val="FF0000"/>
                </a:solidFill>
                <a:latin typeface="Times New Roman"/>
                <a:ea typeface="Calibri"/>
              </a:rPr>
              <a:t>препинания при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обособленных</a:t>
            </a:r>
            <a:endParaRPr lang="ru-RU" sz="3600" b="1" i="1" dirty="0">
              <a:solidFill>
                <a:srgbClr val="FF0000"/>
              </a:solidFill>
              <a:latin typeface="Times New Roman"/>
              <a:ea typeface="Calibri"/>
            </a:endParaRPr>
          </a:p>
          <a:p>
            <a:pPr lvl="0" indent="450215">
              <a:buClr>
                <a:srgbClr val="31B6FD"/>
              </a:buClr>
              <a:buSzPct val="100000"/>
            </a:pPr>
            <a:r>
              <a:rPr lang="ru-RU" sz="3600" b="1" i="1" dirty="0">
                <a:solidFill>
                  <a:srgbClr val="FF0000"/>
                </a:solidFill>
                <a:latin typeface="Times New Roman"/>
                <a:ea typeface="Calibri"/>
              </a:rPr>
              <a:t>членах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предложения.</a:t>
            </a:r>
            <a:endParaRPr lang="ru-RU" sz="3600" b="1" i="1" dirty="0">
              <a:solidFill>
                <a:srgbClr val="FF0000"/>
              </a:solidFill>
              <a:latin typeface="Times New Roman"/>
              <a:ea typeface="Calibri"/>
            </a:endParaRPr>
          </a:p>
          <a:p>
            <a:pPr lvl="0" indent="450215">
              <a:buClr>
                <a:srgbClr val="31B6FD"/>
              </a:buClr>
              <a:buSzPct val="100000"/>
            </a:pPr>
            <a:endParaRPr lang="ru-RU" sz="3600" b="1" i="1" dirty="0">
              <a:solidFill>
                <a:srgbClr val="FF0000"/>
              </a:solidFill>
              <a:latin typeface="Times New Roman"/>
              <a:ea typeface="Calibri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Например: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7385913"/>
              </p:ext>
            </p:extLst>
          </p:nvPr>
        </p:nvGraphicFramePr>
        <p:xfrm>
          <a:off x="457200" y="1524000"/>
          <a:ext cx="8382000" cy="3987455"/>
        </p:xfrm>
        <a:graphic>
          <a:graphicData uri="http://schemas.openxmlformats.org/drawingml/2006/table">
            <a:tbl>
              <a:tblPr firstRow="1" firstCol="1" bandRow="1"/>
              <a:tblGrid>
                <a:gridCol w="1905000"/>
                <a:gridCol w="2819400"/>
                <a:gridCol w="3657600"/>
              </a:tblGrid>
              <a:tr h="900695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НТСК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гига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32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ск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ий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гигант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695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kumimoji="0" lang="ru-RU" sz="3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НДС</a:t>
                      </a:r>
                      <a:r>
                        <a:rPr lang="ru-RU" sz="3200" i="1" dirty="0" smtClean="0">
                          <a:effectLst/>
                          <a:latin typeface="Times New Roman"/>
                          <a:ea typeface="Calibri"/>
                        </a:rPr>
                        <a:t>К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голла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3200" b="1" i="1" u="sng" dirty="0"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ск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ий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Голландия</a:t>
                      </a:r>
                      <a:r>
                        <a:rPr lang="ru-RU" sz="3200">
                          <a:effectLst/>
                          <a:latin typeface="Times New Roman"/>
                          <a:ea typeface="Calibri"/>
                        </a:rPr>
                        <a:t>,</a:t>
                      </a: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 голландец</a:t>
                      </a:r>
                      <a:endParaRPr lang="ru-RU" sz="3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700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НДЦ</a:t>
                      </a:r>
                      <a:endParaRPr lang="ru-RU" sz="3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голла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3200" b="1" i="1" u="sng" dirty="0"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ц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ы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Голландия</a:t>
                      </a:r>
                      <a:r>
                        <a:rPr lang="ru-RU" sz="3200" dirty="0">
                          <a:effectLst/>
                          <a:latin typeface="Times New Roman"/>
                          <a:ea typeface="Calibri"/>
                        </a:rPr>
                        <a:t>,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 голландец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700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НТСТ</a:t>
                      </a:r>
                      <a:endParaRPr lang="ru-RU" sz="3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аге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32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ст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во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агент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500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Например: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4344194"/>
              </p:ext>
            </p:extLst>
          </p:nvPr>
        </p:nvGraphicFramePr>
        <p:xfrm>
          <a:off x="457200" y="1752600"/>
          <a:ext cx="7946390" cy="4418588"/>
        </p:xfrm>
        <a:graphic>
          <a:graphicData uri="http://schemas.openxmlformats.org/drawingml/2006/table">
            <a:tbl>
              <a:tblPr firstRow="1" firstCol="1" bandRow="1"/>
              <a:tblGrid>
                <a:gridCol w="1981200"/>
                <a:gridCol w="3316174"/>
                <a:gridCol w="2649016"/>
              </a:tblGrid>
              <a:tr h="838200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СТСК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маркси</a:t>
                      </a:r>
                      <a:r>
                        <a:rPr lang="ru-RU" sz="3200" i="1" u="sng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3200" b="1" i="1" u="sng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3200" i="1" u="sng">
                          <a:effectLst/>
                          <a:latin typeface="Times New Roman"/>
                          <a:ea typeface="Calibri"/>
                        </a:rPr>
                        <a:t>ск</a:t>
                      </a: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ий</a:t>
                      </a:r>
                      <a:endParaRPr lang="ru-RU" sz="3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783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ЛНЦ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со</a:t>
                      </a:r>
                      <a:r>
                        <a:rPr lang="ru-RU" sz="3200" b="1" i="1" u="sng">
                          <a:effectLst/>
                          <a:latin typeface="Times New Roman"/>
                          <a:ea typeface="Calibri"/>
                        </a:rPr>
                        <a:t>л</a:t>
                      </a:r>
                      <a:r>
                        <a:rPr lang="ru-RU" sz="3200" i="1" u="sng">
                          <a:effectLst/>
                          <a:latin typeface="Times New Roman"/>
                          <a:ea typeface="Calibri"/>
                        </a:rPr>
                        <a:t>нц</a:t>
                      </a: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е</a:t>
                      </a:r>
                      <a:endParaRPr lang="ru-RU" sz="3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9217">
                <a:tc rowSpan="2"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ВСТВ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effectLst/>
                          <a:latin typeface="Times New Roman"/>
                          <a:ea typeface="Calibri"/>
                        </a:rPr>
                        <a:t>здра</a:t>
                      </a:r>
                      <a:r>
                        <a:rPr lang="ru-RU" sz="3200" b="1" i="1" u="sng" dirty="0" smtClean="0">
                          <a:effectLst/>
                          <a:latin typeface="Times New Roman"/>
                          <a:ea typeface="Calibri"/>
                        </a:rPr>
                        <a:t>в</a:t>
                      </a:r>
                      <a:r>
                        <a:rPr lang="ru-RU" sz="3200" i="1" u="sng" dirty="0" smtClean="0">
                          <a:effectLst/>
                          <a:latin typeface="Times New Roman"/>
                          <a:ea typeface="Calibri"/>
                        </a:rPr>
                        <a:t>ств</a:t>
                      </a:r>
                      <a:r>
                        <a:rPr lang="ru-RU" sz="3200" i="1" dirty="0" smtClean="0">
                          <a:effectLst/>
                          <a:latin typeface="Times New Roman"/>
                          <a:ea typeface="Calibri"/>
                        </a:rPr>
                        <a:t>овать здра</a:t>
                      </a:r>
                      <a:r>
                        <a:rPr lang="ru-RU" sz="3200" b="1" i="1" u="sng" dirty="0" smtClean="0">
                          <a:effectLst/>
                          <a:latin typeface="Times New Roman"/>
                          <a:ea typeface="Calibri"/>
                        </a:rPr>
                        <a:t>в</a:t>
                      </a:r>
                      <a:r>
                        <a:rPr lang="ru-RU" sz="3200" i="1" u="sng" dirty="0" smtClean="0">
                          <a:effectLst/>
                          <a:latin typeface="Times New Roman"/>
                          <a:ea typeface="Calibri"/>
                        </a:rPr>
                        <a:t>ств</a:t>
                      </a:r>
                      <a:r>
                        <a:rPr lang="ru-RU" sz="3200" i="1" dirty="0" smtClean="0">
                          <a:effectLst/>
                          <a:latin typeface="Times New Roman"/>
                          <a:ea typeface="Calibri"/>
                        </a:rPr>
                        <a:t>уй</a:t>
                      </a:r>
                    </a:p>
                    <a:p>
                      <a:pPr indent="450215" algn="just"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15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я</a:t>
                      </a:r>
                      <a:r>
                        <a:rPr lang="ru-RU" sz="3200" b="1" i="1" u="sng" dirty="0">
                          <a:effectLst/>
                          <a:latin typeface="Times New Roman"/>
                          <a:ea typeface="Calibri"/>
                        </a:rPr>
                        <a:t>в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ств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овать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223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Например: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9494022"/>
              </p:ext>
            </p:extLst>
          </p:nvPr>
        </p:nvGraphicFramePr>
        <p:xfrm>
          <a:off x="457200" y="1752600"/>
          <a:ext cx="7946390" cy="4418588"/>
        </p:xfrm>
        <a:graphic>
          <a:graphicData uri="http://schemas.openxmlformats.org/drawingml/2006/table">
            <a:tbl>
              <a:tblPr firstRow="1" firstCol="1" bandRow="1"/>
              <a:tblGrid>
                <a:gridCol w="1981200"/>
                <a:gridCol w="3316174"/>
                <a:gridCol w="2649016"/>
              </a:tblGrid>
              <a:tr h="838200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СТСК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маркси</a:t>
                      </a:r>
                      <a:r>
                        <a:rPr lang="ru-RU" sz="3200" i="1" u="sng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3200" b="1" i="1" u="sng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3200" i="1" u="sng">
                          <a:effectLst/>
                          <a:latin typeface="Times New Roman"/>
                          <a:ea typeface="Calibri"/>
                        </a:rPr>
                        <a:t>ск</a:t>
                      </a: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ий</a:t>
                      </a:r>
                      <a:endParaRPr lang="ru-RU" sz="3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марксист</a:t>
                      </a:r>
                      <a:endParaRPr lang="ru-RU" sz="3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783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ЛНЦ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со</a:t>
                      </a:r>
                      <a:r>
                        <a:rPr lang="ru-RU" sz="3200" b="1" i="1" u="sng" dirty="0">
                          <a:effectLst/>
                          <a:latin typeface="Times New Roman"/>
                          <a:ea typeface="Calibri"/>
                        </a:rPr>
                        <a:t>л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нц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е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солнечный</a:t>
                      </a:r>
                      <a:endParaRPr lang="ru-RU" sz="3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9217">
                <a:tc rowSpan="2"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ВСТВ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effectLst/>
                          <a:latin typeface="Times New Roman"/>
                          <a:ea typeface="Calibri"/>
                        </a:rPr>
                        <a:t>здра</a:t>
                      </a:r>
                      <a:r>
                        <a:rPr lang="ru-RU" sz="3200" b="1" i="1" u="sng" dirty="0" smtClean="0">
                          <a:effectLst/>
                          <a:latin typeface="Times New Roman"/>
                          <a:ea typeface="Calibri"/>
                        </a:rPr>
                        <a:t>в</a:t>
                      </a:r>
                      <a:r>
                        <a:rPr lang="ru-RU" sz="3200" i="1" u="sng" dirty="0" smtClean="0">
                          <a:effectLst/>
                          <a:latin typeface="Times New Roman"/>
                          <a:ea typeface="Calibri"/>
                        </a:rPr>
                        <a:t>ств</a:t>
                      </a:r>
                      <a:r>
                        <a:rPr lang="ru-RU" sz="3200" i="1" dirty="0" smtClean="0">
                          <a:effectLst/>
                          <a:latin typeface="Times New Roman"/>
                          <a:ea typeface="Calibri"/>
                        </a:rPr>
                        <a:t>овать здра</a:t>
                      </a:r>
                      <a:r>
                        <a:rPr lang="ru-RU" sz="3200" b="1" i="1" u="sng" dirty="0" smtClean="0">
                          <a:effectLst/>
                          <a:latin typeface="Times New Roman"/>
                          <a:ea typeface="Calibri"/>
                        </a:rPr>
                        <a:t>в</a:t>
                      </a:r>
                      <a:r>
                        <a:rPr lang="ru-RU" sz="3200" i="1" u="sng" dirty="0" smtClean="0">
                          <a:effectLst/>
                          <a:latin typeface="Times New Roman"/>
                          <a:ea typeface="Calibri"/>
                        </a:rPr>
                        <a:t>ств</a:t>
                      </a:r>
                      <a:r>
                        <a:rPr lang="ru-RU" sz="3200" i="1" dirty="0" smtClean="0">
                          <a:effectLst/>
                          <a:latin typeface="Times New Roman"/>
                          <a:ea typeface="Calibri"/>
                        </a:rPr>
                        <a:t>уй</a:t>
                      </a:r>
                    </a:p>
                    <a:p>
                      <a:pPr indent="450215" algn="just"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effectLst/>
                          <a:latin typeface="Times New Roman"/>
                          <a:ea typeface="Calibri"/>
                        </a:rPr>
                        <a:t>здравый 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здравие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15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я</a:t>
                      </a:r>
                      <a:r>
                        <a:rPr lang="ru-RU" sz="3200" b="1" i="1" u="sng" dirty="0">
                          <a:effectLst/>
                          <a:latin typeface="Times New Roman"/>
                          <a:ea typeface="Calibri"/>
                        </a:rPr>
                        <a:t>в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ств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овать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явный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42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indent="450215" algn="just">
              <a:spcAft>
                <a:spcPts val="0"/>
              </a:spcAft>
            </a:pPr>
            <a:r>
              <a:rPr lang="ru-RU" sz="3600" dirty="0" smtClean="0">
                <a:latin typeface="Times New Roman"/>
                <a:ea typeface="Calibri"/>
              </a:rPr>
              <a:t/>
            </a:r>
            <a:br>
              <a:rPr lang="ru-RU" sz="3600" dirty="0" smtClean="0">
                <a:latin typeface="Times New Roman"/>
                <a:ea typeface="Calibri"/>
              </a:rPr>
            </a:br>
            <a:r>
              <a:rPr lang="ru-RU" sz="3600" dirty="0">
                <a:latin typeface="Times New Roman"/>
                <a:ea typeface="Calibri"/>
              </a:rPr>
              <a:t/>
            </a:r>
            <a:br>
              <a:rPr lang="ru-RU" sz="3600" dirty="0">
                <a:latin typeface="Times New Roman"/>
                <a:ea typeface="Calibri"/>
              </a:rPr>
            </a:br>
            <a:r>
              <a:rPr lang="ru-RU" sz="3600" dirty="0" smtClean="0">
                <a:latin typeface="Times New Roman"/>
                <a:ea typeface="Calibri"/>
              </a:rPr>
              <a:t>Слова, не </a:t>
            </a:r>
            <a:r>
              <a:rPr lang="ru-RU" sz="3600" dirty="0">
                <a:latin typeface="Times New Roman"/>
                <a:ea typeface="Calibri"/>
              </a:rPr>
              <a:t>имеющие непроизносимых </a:t>
            </a:r>
            <a:r>
              <a:rPr lang="ru-RU" sz="3600" dirty="0" smtClean="0">
                <a:latin typeface="Times New Roman"/>
                <a:ea typeface="Calibri"/>
              </a:rPr>
              <a:t>согласных:</a:t>
            </a:r>
            <a:r>
              <a:rPr lang="ru-RU" sz="3600" i="1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/>
            </a:r>
            <a:br>
              <a:rPr lang="ru-RU" dirty="0">
                <a:latin typeface="Times New Roman"/>
                <a:ea typeface="Calibri"/>
              </a:rPr>
            </a:br>
            <a:r>
              <a:rPr lang="ru-RU" i="1" dirty="0">
                <a:latin typeface="Times New Roman"/>
                <a:ea typeface="Calibri"/>
              </a:rPr>
              <a:t> </a:t>
            </a:r>
            <a:r>
              <a:rPr lang="ru-RU" dirty="0">
                <a:latin typeface="Times New Roman"/>
                <a:ea typeface="Calibri"/>
              </a:rPr>
              <a:t/>
            </a:r>
            <a:br>
              <a:rPr lang="ru-RU" dirty="0">
                <a:latin typeface="Times New Roman"/>
                <a:ea typeface="Calibri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9176393"/>
              </p:ext>
            </p:extLst>
          </p:nvPr>
        </p:nvGraphicFramePr>
        <p:xfrm>
          <a:off x="609600" y="1629462"/>
          <a:ext cx="7848600" cy="4436058"/>
        </p:xfrm>
        <a:graphic>
          <a:graphicData uri="http://schemas.openxmlformats.org/drawingml/2006/table">
            <a:tbl>
              <a:tblPr firstRow="1" firstCol="1" bandRow="1"/>
              <a:tblGrid>
                <a:gridCol w="4191000"/>
                <a:gridCol w="3657600"/>
              </a:tblGrid>
              <a:tr h="491332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ужа</a:t>
                      </a:r>
                      <a:r>
                        <a:rPr lang="ru-RU" sz="3200" b="1" i="1" dirty="0">
                          <a:effectLst/>
                          <a:latin typeface="Times New Roman"/>
                          <a:ea typeface="Calibri"/>
                        </a:rPr>
                        <a:t>сн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ужасен</a:t>
                      </a:r>
                      <a:endParaRPr lang="ru-RU" sz="3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76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опа</a:t>
                      </a:r>
                      <a:r>
                        <a:rPr lang="ru-RU" sz="3200" b="1" i="1" dirty="0">
                          <a:effectLst/>
                          <a:latin typeface="Times New Roman"/>
                          <a:ea typeface="Calibri"/>
                        </a:rPr>
                        <a:t>сн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r>
                        <a:rPr lang="ru-RU" sz="3200" dirty="0">
                          <a:effectLst/>
                          <a:latin typeface="Times New Roman"/>
                          <a:ea typeface="Calibri"/>
                        </a:rPr>
                        <a:t>,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 опа</a:t>
                      </a:r>
                      <a:r>
                        <a:rPr lang="ru-RU" sz="3200" b="1" i="1" dirty="0">
                          <a:effectLst/>
                          <a:latin typeface="Times New Roman"/>
                          <a:ea typeface="Calibri"/>
                        </a:rPr>
                        <a:t>сн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ость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опасен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332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ко</a:t>
                      </a:r>
                      <a:r>
                        <a:rPr lang="ru-RU" sz="3200" b="1" i="1" dirty="0">
                          <a:effectLst/>
                          <a:latin typeface="Times New Roman"/>
                          <a:ea typeface="Calibri"/>
                        </a:rPr>
                        <a:t>сн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косен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332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иску</a:t>
                      </a:r>
                      <a:r>
                        <a:rPr lang="ru-RU" sz="3200" b="1" i="1" dirty="0">
                          <a:effectLst/>
                          <a:latin typeface="Times New Roman"/>
                          <a:ea typeface="Calibri"/>
                        </a:rPr>
                        <a:t>сн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искусен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762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вла</a:t>
                      </a:r>
                      <a:r>
                        <a:rPr lang="ru-RU" sz="3200" b="1" i="1" dirty="0">
                          <a:effectLst/>
                          <a:latin typeface="Times New Roman"/>
                          <a:ea typeface="Calibri"/>
                        </a:rPr>
                        <a:t>ств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овать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власть</a:t>
                      </a:r>
                      <a:r>
                        <a:rPr lang="ru-RU" sz="3200" dirty="0">
                          <a:effectLst/>
                          <a:latin typeface="Times New Roman"/>
                          <a:ea typeface="Calibri"/>
                        </a:rPr>
                        <a:t>,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 властен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332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уча</a:t>
                      </a:r>
                      <a:r>
                        <a:rPr lang="ru-RU" sz="3200" b="1" i="1">
                          <a:effectLst/>
                          <a:latin typeface="Times New Roman"/>
                          <a:ea typeface="Calibri"/>
                        </a:rPr>
                        <a:t>ств</a:t>
                      </a: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овать</a:t>
                      </a:r>
                      <a:r>
                        <a:rPr lang="ru-RU" sz="3200">
                          <a:effectLst/>
                          <a:latin typeface="Times New Roman"/>
                          <a:ea typeface="Calibri"/>
                        </a:rPr>
                        <a:t>,</a:t>
                      </a: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ru-RU" sz="3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участие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332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b="1" i="1">
                          <a:effectLst/>
                          <a:latin typeface="Times New Roman"/>
                          <a:ea typeface="Calibri"/>
                        </a:rPr>
                        <a:t>сл</a:t>
                      </a: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ать</a:t>
                      </a:r>
                      <a:endParaRPr lang="ru-RU" sz="3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посылать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500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интрига</a:t>
                      </a:r>
                      <a:r>
                        <a:rPr lang="ru-RU" sz="3200" b="1" i="1" dirty="0">
                          <a:effectLst/>
                          <a:latin typeface="Times New Roman"/>
                          <a:ea typeface="Calibri"/>
                        </a:rPr>
                        <a:t>нск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ий</a:t>
                      </a:r>
                      <a:r>
                        <a:rPr lang="ru-RU" sz="3200" dirty="0">
                          <a:effectLst/>
                          <a:latin typeface="Times New Roman"/>
                          <a:ea typeface="Calibri"/>
                        </a:rPr>
                        <a:t>,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 интрига</a:t>
                      </a:r>
                      <a:r>
                        <a:rPr lang="ru-RU" sz="3200" b="1" i="1" dirty="0">
                          <a:effectLst/>
                          <a:latin typeface="Times New Roman"/>
                          <a:ea typeface="Calibri"/>
                        </a:rPr>
                        <a:t>нст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во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интриган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037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 smtClean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Исключения: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indent="0" algn="just">
              <a:spcAft>
                <a:spcPts val="0"/>
              </a:spcAft>
              <a:buNone/>
            </a:pPr>
            <a:r>
              <a:rPr lang="ru-RU" sz="3600" dirty="0" smtClean="0">
                <a:latin typeface="Times New Roman"/>
                <a:ea typeface="Calibri"/>
              </a:rPr>
              <a:t>  Вопреки </a:t>
            </a:r>
            <a:r>
              <a:rPr lang="ru-RU" sz="3600" dirty="0">
                <a:latin typeface="Times New Roman"/>
                <a:ea typeface="Calibri"/>
              </a:rPr>
              <a:t>проверке по традиции пишутся слова: </a:t>
            </a:r>
            <a:r>
              <a:rPr lang="ru-RU" sz="3600" i="1" dirty="0">
                <a:latin typeface="Times New Roman"/>
                <a:ea typeface="Calibri"/>
              </a:rPr>
              <a:t>блеснуть </a:t>
            </a:r>
            <a:r>
              <a:rPr lang="ru-RU" sz="3600" dirty="0">
                <a:latin typeface="Times New Roman"/>
                <a:ea typeface="Calibri"/>
              </a:rPr>
              <a:t>(хотя </a:t>
            </a:r>
            <a:r>
              <a:rPr lang="ru-RU" sz="3600" i="1" dirty="0">
                <a:latin typeface="Times New Roman"/>
                <a:ea typeface="Calibri"/>
              </a:rPr>
              <a:t>блестеть</a:t>
            </a:r>
            <a:r>
              <a:rPr lang="ru-RU" sz="3600" dirty="0">
                <a:latin typeface="Times New Roman"/>
                <a:ea typeface="Calibri"/>
              </a:rPr>
              <a:t>), </a:t>
            </a:r>
            <a:r>
              <a:rPr lang="ru-RU" sz="3600" i="1" dirty="0">
                <a:latin typeface="Times New Roman"/>
                <a:ea typeface="Calibri"/>
              </a:rPr>
              <a:t>склянка </a:t>
            </a:r>
            <a:r>
              <a:rPr lang="ru-RU" sz="3600" dirty="0">
                <a:latin typeface="Times New Roman"/>
                <a:ea typeface="Calibri"/>
              </a:rPr>
              <a:t>‘стеклянный сосуд’ (хотя </a:t>
            </a:r>
            <a:r>
              <a:rPr lang="ru-RU" sz="3600" i="1" dirty="0">
                <a:latin typeface="Times New Roman"/>
                <a:ea typeface="Calibri"/>
              </a:rPr>
              <a:t>стекло</a:t>
            </a:r>
            <a:r>
              <a:rPr lang="ru-RU" sz="3600" dirty="0">
                <a:latin typeface="Times New Roman"/>
                <a:ea typeface="Calibri"/>
              </a:rPr>
              <a:t>,</a:t>
            </a:r>
            <a:r>
              <a:rPr lang="ru-RU" sz="3600" i="1" dirty="0">
                <a:latin typeface="Times New Roman"/>
                <a:ea typeface="Calibri"/>
              </a:rPr>
              <a:t> стеклянный</a:t>
            </a:r>
            <a:r>
              <a:rPr lang="ru-RU" sz="3600" dirty="0">
                <a:latin typeface="Times New Roman"/>
                <a:ea typeface="Calibri"/>
              </a:rPr>
              <a:t>),</a:t>
            </a:r>
            <a:r>
              <a:rPr lang="ru-RU" sz="3600" i="1" dirty="0">
                <a:latin typeface="Times New Roman"/>
                <a:ea typeface="Calibri"/>
              </a:rPr>
              <a:t> серчать </a:t>
            </a:r>
            <a:r>
              <a:rPr lang="ru-RU" sz="3600" dirty="0">
                <a:latin typeface="Times New Roman"/>
                <a:ea typeface="Calibri"/>
              </a:rPr>
              <a:t>(хотя </a:t>
            </a:r>
            <a:r>
              <a:rPr lang="ru-RU" sz="3600" i="1" dirty="0">
                <a:latin typeface="Times New Roman"/>
                <a:ea typeface="Calibri"/>
              </a:rPr>
              <a:t>сердиться</a:t>
            </a:r>
            <a:r>
              <a:rPr lang="ru-RU" sz="3600" dirty="0">
                <a:latin typeface="Times New Roman"/>
                <a:ea typeface="Calibri"/>
              </a:rPr>
              <a:t>),</a:t>
            </a:r>
            <a:r>
              <a:rPr lang="ru-RU" sz="3600" i="1" dirty="0">
                <a:latin typeface="Times New Roman"/>
                <a:ea typeface="Calibri"/>
              </a:rPr>
              <a:t> скатёрка </a:t>
            </a:r>
            <a:r>
              <a:rPr lang="ru-RU" sz="3600" dirty="0">
                <a:latin typeface="Times New Roman"/>
                <a:ea typeface="Calibri"/>
              </a:rPr>
              <a:t>(хотя </a:t>
            </a:r>
            <a:r>
              <a:rPr lang="ru-RU" sz="3600" i="1" dirty="0">
                <a:latin typeface="Times New Roman"/>
                <a:ea typeface="Calibri"/>
              </a:rPr>
              <a:t>скатерть</a:t>
            </a:r>
            <a:r>
              <a:rPr lang="ru-RU" sz="3600" dirty="0">
                <a:latin typeface="Times New Roman"/>
                <a:ea typeface="Calibri"/>
              </a:rPr>
              <a:t>;</a:t>
            </a:r>
            <a:r>
              <a:rPr lang="ru-RU" sz="3600" i="1" dirty="0">
                <a:latin typeface="Times New Roman"/>
                <a:ea typeface="Calibri"/>
              </a:rPr>
              <a:t> </a:t>
            </a:r>
            <a:r>
              <a:rPr lang="ru-RU" sz="3600" dirty="0">
                <a:latin typeface="Times New Roman"/>
                <a:ea typeface="Calibri"/>
              </a:rPr>
              <a:t>но </a:t>
            </a:r>
            <a:r>
              <a:rPr lang="ru-RU" sz="3600" i="1" dirty="0" err="1">
                <a:latin typeface="Times New Roman"/>
                <a:ea typeface="Calibri"/>
              </a:rPr>
              <a:t>скатёрочка</a:t>
            </a:r>
            <a:r>
              <a:rPr lang="ru-RU" sz="3600" dirty="0">
                <a:latin typeface="Times New Roman"/>
                <a:ea typeface="Calibri"/>
              </a:rPr>
              <a:t>).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6911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Запомнить: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51355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lvl="0"/>
            <a:r>
              <a:rPr lang="ru-RU" sz="3200" dirty="0" smtClean="0">
                <a:solidFill>
                  <a:prstClr val="black"/>
                </a:solidFill>
              </a:rPr>
              <a:t>блеснуть</a:t>
            </a:r>
            <a:endParaRPr lang="ru-RU" sz="3200" dirty="0">
              <a:solidFill>
                <a:prstClr val="black"/>
              </a:solidFill>
            </a:endParaRP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склянка </a:t>
            </a: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серчать </a:t>
            </a: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скатёрка </a:t>
            </a: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чувство </a:t>
            </a: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лестница</a:t>
            </a: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шествовать </a:t>
            </a:r>
            <a:r>
              <a:rPr lang="ru-RU" sz="3300" dirty="0">
                <a:solidFill>
                  <a:prstClr val="black"/>
                </a:solidFill>
                <a:latin typeface="Times New Roman"/>
                <a:ea typeface="Calibri"/>
              </a:rPr>
              <a:t>(идти)</a:t>
            </a:r>
            <a:endParaRPr lang="ru-RU" sz="3200" dirty="0">
              <a:solidFill>
                <a:prstClr val="black"/>
              </a:solidFill>
            </a:endParaRP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яства (еда) </a:t>
            </a: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ровесник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51054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>
                <a:solidFill>
                  <a:prstClr val="black"/>
                </a:solidFill>
              </a:rPr>
              <a:t>Не чудесно,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prstClr val="black"/>
                </a:solidFill>
              </a:rPr>
              <a:t> не прекрасно,</a:t>
            </a:r>
          </a:p>
          <a:p>
            <a:pPr marL="0" indent="0">
              <a:buNone/>
            </a:pPr>
            <a:r>
              <a:rPr lang="ru-RU" sz="3200" dirty="0">
                <a:solidFill>
                  <a:prstClr val="black"/>
                </a:solidFill>
              </a:rPr>
              <a:t> </a:t>
            </a:r>
            <a:r>
              <a:rPr lang="ru-RU" sz="3200" dirty="0" smtClean="0">
                <a:solidFill>
                  <a:prstClr val="black"/>
                </a:solidFill>
              </a:rPr>
              <a:t>а опасно и ужасно-</a:t>
            </a:r>
          </a:p>
          <a:p>
            <a:pPr marL="0" indent="0">
              <a:buNone/>
            </a:pPr>
            <a:r>
              <a:rPr lang="ru-RU" sz="3200" dirty="0">
                <a:solidFill>
                  <a:prstClr val="black"/>
                </a:solidFill>
              </a:rPr>
              <a:t> </a:t>
            </a:r>
            <a:r>
              <a:rPr lang="ru-RU" sz="3200" dirty="0" smtClean="0">
                <a:solidFill>
                  <a:prstClr val="black"/>
                </a:solidFill>
              </a:rPr>
              <a:t>букву </a:t>
            </a:r>
            <a:r>
              <a:rPr lang="ru-RU" sz="3200" dirty="0" smtClean="0">
                <a:solidFill>
                  <a:srgbClr val="FF0000"/>
                </a:solidFill>
              </a:rPr>
              <a:t>Т</a:t>
            </a:r>
            <a:r>
              <a:rPr lang="ru-RU" sz="3200" dirty="0" smtClean="0">
                <a:solidFill>
                  <a:prstClr val="black"/>
                </a:solidFill>
              </a:rPr>
              <a:t> писать       напрасно!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434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1000" cy="6397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Функции знаков препинания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804599"/>
              </p:ext>
            </p:extLst>
          </p:nvPr>
        </p:nvGraphicFramePr>
        <p:xfrm>
          <a:off x="228601" y="838199"/>
          <a:ext cx="8610600" cy="5916829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4459061"/>
                <a:gridCol w="4151539"/>
              </a:tblGrid>
              <a:tr h="6858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Знаки препинания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Какую роль играют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231648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Точка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Вопросительный знак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Восклицательный знак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Многоточие</a:t>
                      </a: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3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завершение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</a:tr>
              <a:tr h="1219200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2800" dirty="0" smtClean="0"/>
                        <a:t>Запятая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2800" dirty="0" smtClean="0"/>
                        <a:t>Точка с запятой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разделение</a:t>
                      </a:r>
                      <a:endParaRPr lang="ru-RU" sz="3600" dirty="0"/>
                    </a:p>
                  </a:txBody>
                  <a:tcPr/>
                </a:tc>
              </a:tr>
              <a:tr h="1649628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2800" dirty="0" smtClean="0"/>
                        <a:t>Кавычки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2800" dirty="0" smtClean="0"/>
                        <a:t>Две</a:t>
                      </a:r>
                      <a:r>
                        <a:rPr lang="ru-RU" sz="2800" baseline="0" dirty="0" smtClean="0"/>
                        <a:t> запятые (два тире)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выделение (обособление)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Вставьте пропущенные буквы и знаки препинания.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>
              <a:buClr>
                <a:srgbClr val="31B6FD"/>
              </a:buClr>
              <a:buSzPct val="100000"/>
            </a:pPr>
            <a:r>
              <a:rPr lang="ru-RU" sz="4400" dirty="0">
                <a:solidFill>
                  <a:schemeClr val="tx1"/>
                </a:solidFill>
                <a:latin typeface="Candara"/>
              </a:rPr>
              <a:t>Улыбнулись сонные 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берёзки </a:t>
            </a:r>
            <a:r>
              <a:rPr lang="ru-RU" sz="4400" dirty="0">
                <a:solidFill>
                  <a:schemeClr val="tx1"/>
                </a:solidFill>
                <a:latin typeface="Candara"/>
              </a:rPr>
              <a:t>растрепали ш...</a:t>
            </a:r>
            <a:r>
              <a:rPr lang="ru-RU" sz="4400" dirty="0" err="1" smtClean="0">
                <a:solidFill>
                  <a:schemeClr val="tx1"/>
                </a:solidFill>
                <a:latin typeface="Candara"/>
              </a:rPr>
              <a:t>лковые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 косы.</a:t>
            </a:r>
          </a:p>
          <a:p>
            <a:pPr>
              <a:buClr>
                <a:srgbClr val="31B6FD"/>
              </a:buClr>
              <a:buSzPct val="100000"/>
            </a:pP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Весна и снег 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растаял 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в ж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..</a:t>
            </a:r>
            <a:r>
              <a:rPr lang="ru-RU" sz="4400" dirty="0" err="1" smtClean="0">
                <a:solidFill>
                  <a:schemeClr val="tx1"/>
                </a:solidFill>
                <a:latin typeface="Candara"/>
              </a:rPr>
              <a:t>лобе</a:t>
            </a:r>
            <a:r>
              <a:rPr lang="ru-RU" sz="4400" dirty="0">
                <a:solidFill>
                  <a:schemeClr val="tx1"/>
                </a:solidFill>
                <a:latin typeface="Candara"/>
              </a:rPr>
              <a:t>!</a:t>
            </a:r>
            <a:endParaRPr lang="ru-RU" sz="4400" dirty="0" smtClean="0">
              <a:solidFill>
                <a:schemeClr val="tx1"/>
              </a:solidFill>
              <a:latin typeface="Candara"/>
            </a:endParaRPr>
          </a:p>
          <a:p>
            <a:pPr>
              <a:buClr>
                <a:srgbClr val="31B6FD"/>
              </a:buClr>
              <a:buSzPct val="100000"/>
            </a:pP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В лесах я люблю речки с ч…</a:t>
            </a:r>
            <a:r>
              <a:rPr lang="ru-RU" sz="4400" dirty="0" err="1" smtClean="0">
                <a:solidFill>
                  <a:schemeClr val="tx1"/>
                </a:solidFill>
                <a:latin typeface="Candara"/>
              </a:rPr>
              <a:t>рной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 водой и ж…</a:t>
            </a:r>
            <a:r>
              <a:rPr lang="ru-RU" sz="4400" dirty="0" err="1" smtClean="0">
                <a:solidFill>
                  <a:schemeClr val="tx1"/>
                </a:solidFill>
                <a:latin typeface="Candara"/>
              </a:rPr>
              <a:t>лтыми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 цветами на берегу.</a:t>
            </a:r>
            <a:endParaRPr lang="ru-RU" sz="4400" dirty="0">
              <a:solidFill>
                <a:schemeClr val="tx1"/>
              </a:solidFill>
              <a:latin typeface="Candara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Вставьте пропущенные буквы и знаки препинания.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>
              <a:buClr>
                <a:srgbClr val="31B6FD"/>
              </a:buClr>
              <a:buSzPct val="100000"/>
            </a:pPr>
            <a:r>
              <a:rPr lang="ru-RU" sz="4400" dirty="0">
                <a:solidFill>
                  <a:schemeClr val="tx1"/>
                </a:solidFill>
                <a:latin typeface="Candara"/>
              </a:rPr>
              <a:t>Улыбнулись сонные 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берёзки, </a:t>
            </a:r>
            <a:r>
              <a:rPr lang="ru-RU" sz="4400" dirty="0">
                <a:solidFill>
                  <a:schemeClr val="tx1"/>
                </a:solidFill>
                <a:latin typeface="Candara"/>
              </a:rPr>
              <a:t>растрепали 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шелковые 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косы.</a:t>
            </a:r>
          </a:p>
          <a:p>
            <a:pPr>
              <a:buClr>
                <a:srgbClr val="31B6FD"/>
              </a:buClr>
              <a:buSzPct val="100000"/>
            </a:pP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Весна, 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и снег 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растаял 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в 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жёлобе</a:t>
            </a:r>
            <a:r>
              <a:rPr lang="ru-RU" sz="4400" dirty="0">
                <a:solidFill>
                  <a:schemeClr val="tx1"/>
                </a:solidFill>
                <a:latin typeface="Candara"/>
              </a:rPr>
              <a:t>!</a:t>
            </a:r>
            <a:endParaRPr lang="ru-RU" sz="4400" dirty="0" smtClean="0">
              <a:solidFill>
                <a:schemeClr val="tx1"/>
              </a:solidFill>
              <a:latin typeface="Candara"/>
            </a:endParaRPr>
          </a:p>
          <a:p>
            <a:pPr>
              <a:buClr>
                <a:srgbClr val="31B6FD"/>
              </a:buClr>
              <a:buSzPct val="100000"/>
            </a:pP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В лесах я люблю речки с 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чёрной 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водой и 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жёлтыми </a:t>
            </a:r>
            <a:r>
              <a:rPr lang="ru-RU" sz="4400" dirty="0" smtClean="0">
                <a:solidFill>
                  <a:schemeClr val="tx1"/>
                </a:solidFill>
                <a:latin typeface="Candara"/>
              </a:rPr>
              <a:t>цветами на берегу.</a:t>
            </a:r>
            <a:endParaRPr lang="ru-RU" sz="4400" dirty="0">
              <a:solidFill>
                <a:schemeClr val="tx1"/>
              </a:solidFill>
              <a:latin typeface="Candara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329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/>
              <a:t>Обособление-один из способов смыслового выделения или уточнения части высказывания.</a:t>
            </a:r>
          </a:p>
          <a:p>
            <a:endParaRPr lang="ru-RU" b="1" dirty="0" smtClean="0"/>
          </a:p>
          <a:p>
            <a:pPr lvl="0">
              <a:spcBef>
                <a:spcPts val="0"/>
              </a:spcBef>
            </a:pPr>
            <a:r>
              <a:rPr lang="ru-RU" sz="4400" dirty="0">
                <a:solidFill>
                  <a:prstClr val="black"/>
                </a:solidFill>
              </a:rPr>
              <a:t>В устной речи обособленные члены предложения произносятся с особой интонацией, на письме выделяются запятыми.</a:t>
            </a:r>
            <a:endParaRPr lang="ru-RU" sz="1800" dirty="0">
              <a:solidFill>
                <a:prstClr val="black"/>
              </a:solidFill>
            </a:endParaRPr>
          </a:p>
          <a:p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685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dirty="0"/>
              <a:t>Непроизносимые согласные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dirty="0">
                <a:latin typeface="Times New Roman"/>
                <a:ea typeface="Calibri"/>
              </a:rPr>
              <a:t>В группах согласных один из согласных может не произноситься: в сочетаниях </a:t>
            </a:r>
            <a:r>
              <a:rPr lang="ru-RU" i="1" dirty="0" err="1">
                <a:latin typeface="Times New Roman"/>
                <a:ea typeface="Calibri"/>
              </a:rPr>
              <a:t>стн</a:t>
            </a:r>
            <a:r>
              <a:rPr lang="ru-RU" dirty="0">
                <a:latin typeface="Times New Roman"/>
                <a:ea typeface="Calibri"/>
              </a:rPr>
              <a:t>,</a:t>
            </a:r>
            <a:r>
              <a:rPr lang="ru-RU" i="1" dirty="0">
                <a:latin typeface="Times New Roman"/>
                <a:ea typeface="Calibri"/>
              </a:rPr>
              <a:t> </a:t>
            </a:r>
            <a:r>
              <a:rPr lang="ru-RU" i="1" dirty="0" err="1">
                <a:latin typeface="Times New Roman"/>
                <a:ea typeface="Calibri"/>
              </a:rPr>
              <a:t>стл</a:t>
            </a:r>
            <a:r>
              <a:rPr lang="ru-RU" dirty="0">
                <a:latin typeface="Times New Roman"/>
                <a:ea typeface="Calibri"/>
              </a:rPr>
              <a:t>,</a:t>
            </a:r>
            <a:r>
              <a:rPr lang="ru-RU" i="1" dirty="0">
                <a:latin typeface="Times New Roman"/>
                <a:ea typeface="Calibri"/>
              </a:rPr>
              <a:t> </a:t>
            </a:r>
            <a:r>
              <a:rPr lang="ru-RU" i="1" dirty="0" err="1">
                <a:latin typeface="Times New Roman"/>
                <a:ea typeface="Calibri"/>
              </a:rPr>
              <a:t>здн</a:t>
            </a:r>
            <a:r>
              <a:rPr lang="ru-RU" dirty="0">
                <a:latin typeface="Times New Roman"/>
                <a:ea typeface="Calibri"/>
              </a:rPr>
              <a:t>,</a:t>
            </a:r>
            <a:r>
              <a:rPr lang="ru-RU" i="1" dirty="0">
                <a:latin typeface="Times New Roman"/>
                <a:ea typeface="Calibri"/>
              </a:rPr>
              <a:t> </a:t>
            </a:r>
            <a:r>
              <a:rPr lang="ru-RU" i="1" dirty="0" err="1">
                <a:latin typeface="Times New Roman"/>
                <a:ea typeface="Calibri"/>
              </a:rPr>
              <a:t>рдц</a:t>
            </a:r>
            <a:r>
              <a:rPr lang="ru-RU" dirty="0">
                <a:latin typeface="Times New Roman"/>
                <a:ea typeface="Calibri"/>
              </a:rPr>
              <a:t>,</a:t>
            </a:r>
            <a:r>
              <a:rPr lang="ru-RU" i="1" dirty="0">
                <a:latin typeface="Times New Roman"/>
                <a:ea typeface="Calibri"/>
              </a:rPr>
              <a:t> </a:t>
            </a:r>
            <a:r>
              <a:rPr lang="ru-RU" i="1" dirty="0" err="1">
                <a:latin typeface="Times New Roman"/>
                <a:ea typeface="Calibri"/>
              </a:rPr>
              <a:t>рдч</a:t>
            </a:r>
            <a:r>
              <a:rPr lang="ru-RU" dirty="0">
                <a:latin typeface="Times New Roman"/>
                <a:ea typeface="Calibri"/>
              </a:rPr>
              <a:t>,</a:t>
            </a:r>
            <a:r>
              <a:rPr lang="ru-RU" i="1" dirty="0">
                <a:latin typeface="Times New Roman"/>
                <a:ea typeface="Calibri"/>
              </a:rPr>
              <a:t> </a:t>
            </a:r>
            <a:r>
              <a:rPr lang="ru-RU" i="1" dirty="0" err="1">
                <a:latin typeface="Times New Roman"/>
                <a:ea typeface="Calibri"/>
              </a:rPr>
              <a:t>стц</a:t>
            </a:r>
            <a:r>
              <a:rPr lang="ru-RU" dirty="0">
                <a:latin typeface="Times New Roman"/>
                <a:ea typeface="Calibri"/>
              </a:rPr>
              <a:t>,</a:t>
            </a:r>
            <a:r>
              <a:rPr lang="ru-RU" i="1" dirty="0">
                <a:latin typeface="Times New Roman"/>
                <a:ea typeface="Calibri"/>
              </a:rPr>
              <a:t> </a:t>
            </a:r>
            <a:r>
              <a:rPr lang="ru-RU" i="1" dirty="0" err="1">
                <a:latin typeface="Times New Roman"/>
                <a:ea typeface="Calibri"/>
              </a:rPr>
              <a:t>здц</a:t>
            </a:r>
            <a:r>
              <a:rPr lang="ru-RU" dirty="0">
                <a:latin typeface="Times New Roman"/>
                <a:ea typeface="Calibri"/>
              </a:rPr>
              <a:t>,</a:t>
            </a:r>
            <a:r>
              <a:rPr lang="ru-RU" i="1" dirty="0">
                <a:latin typeface="Times New Roman"/>
                <a:ea typeface="Calibri"/>
              </a:rPr>
              <a:t> </a:t>
            </a:r>
            <a:r>
              <a:rPr lang="ru-RU" i="1" dirty="0" err="1">
                <a:latin typeface="Times New Roman"/>
                <a:ea typeface="Calibri"/>
              </a:rPr>
              <a:t>нтск</a:t>
            </a:r>
            <a:r>
              <a:rPr lang="ru-RU" dirty="0">
                <a:latin typeface="Times New Roman"/>
                <a:ea typeface="Calibri"/>
              </a:rPr>
              <a:t>,</a:t>
            </a:r>
            <a:r>
              <a:rPr lang="ru-RU" i="1" dirty="0">
                <a:latin typeface="Times New Roman"/>
                <a:ea typeface="Calibri"/>
              </a:rPr>
              <a:t> </a:t>
            </a:r>
            <a:r>
              <a:rPr lang="ru-RU" i="1" dirty="0" err="1">
                <a:latin typeface="Times New Roman"/>
                <a:ea typeface="Calibri"/>
              </a:rPr>
              <a:t>ндск</a:t>
            </a:r>
            <a:r>
              <a:rPr lang="ru-RU" dirty="0">
                <a:latin typeface="Times New Roman"/>
                <a:ea typeface="Calibri"/>
              </a:rPr>
              <a:t>,</a:t>
            </a:r>
            <a:r>
              <a:rPr lang="ru-RU" i="1" dirty="0">
                <a:latin typeface="Times New Roman"/>
                <a:ea typeface="Calibri"/>
              </a:rPr>
              <a:t> </a:t>
            </a:r>
            <a:r>
              <a:rPr lang="ru-RU" i="1" dirty="0" err="1">
                <a:latin typeface="Times New Roman"/>
                <a:ea typeface="Calibri"/>
              </a:rPr>
              <a:t>ндц</a:t>
            </a:r>
            <a:r>
              <a:rPr lang="ru-RU" dirty="0">
                <a:latin typeface="Times New Roman"/>
                <a:ea typeface="Calibri"/>
              </a:rPr>
              <a:t>,</a:t>
            </a:r>
            <a:r>
              <a:rPr lang="ru-RU" i="1" dirty="0">
                <a:latin typeface="Times New Roman"/>
                <a:ea typeface="Calibri"/>
              </a:rPr>
              <a:t> </a:t>
            </a:r>
            <a:r>
              <a:rPr lang="ru-RU" i="1" dirty="0" err="1">
                <a:latin typeface="Times New Roman"/>
                <a:ea typeface="Calibri"/>
              </a:rPr>
              <a:t>нтств</a:t>
            </a:r>
            <a:r>
              <a:rPr lang="ru-RU" dirty="0">
                <a:latin typeface="Times New Roman"/>
                <a:ea typeface="Calibri"/>
              </a:rPr>
              <a:t>,</a:t>
            </a:r>
            <a:r>
              <a:rPr lang="ru-RU" i="1" dirty="0">
                <a:latin typeface="Times New Roman"/>
                <a:ea typeface="Calibri"/>
              </a:rPr>
              <a:t> стек </a:t>
            </a:r>
            <a:r>
              <a:rPr lang="ru-RU" dirty="0">
                <a:latin typeface="Times New Roman"/>
                <a:ea typeface="Calibri"/>
              </a:rPr>
              <a:t>это средний </a:t>
            </a:r>
            <a:r>
              <a:rPr lang="ru-RU" dirty="0" smtClean="0">
                <a:latin typeface="Times New Roman"/>
                <a:ea typeface="Calibri"/>
              </a:rPr>
              <a:t>согласный</a:t>
            </a:r>
          </a:p>
          <a:p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в сочетаниях </a:t>
            </a:r>
            <a:r>
              <a:rPr lang="ru-RU" i="1" dirty="0" err="1">
                <a:latin typeface="Times New Roman"/>
                <a:ea typeface="Calibri"/>
              </a:rPr>
              <a:t>лнц</a:t>
            </a:r>
            <a:r>
              <a:rPr lang="ru-RU" dirty="0">
                <a:latin typeface="Times New Roman"/>
                <a:ea typeface="Calibri"/>
              </a:rPr>
              <a:t>,</a:t>
            </a:r>
            <a:r>
              <a:rPr lang="ru-RU" i="1" dirty="0">
                <a:latin typeface="Times New Roman"/>
                <a:ea typeface="Calibri"/>
              </a:rPr>
              <a:t> </a:t>
            </a:r>
            <a:r>
              <a:rPr lang="ru-RU" i="1" dirty="0" err="1">
                <a:latin typeface="Times New Roman"/>
                <a:ea typeface="Calibri"/>
              </a:rPr>
              <a:t>вств</a:t>
            </a:r>
            <a:r>
              <a:rPr lang="ru-RU" i="1" dirty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–</a:t>
            </a:r>
            <a:r>
              <a:rPr lang="ru-RU" i="1" dirty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начальный согласный.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Обособленные члены предложения делятся на две группы: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Обособленные второстепенные члены, близкие по смыслу к предложению (их можно заменить предложением)</a:t>
            </a:r>
            <a:endParaRPr lang="ru-RU" sz="32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Уточняющие члены предложения (один член предложения уточняет другой)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7294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Определите обособленные члены предложения, расставьте знаки препинания.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272" y="1905000"/>
            <a:ext cx="8515927" cy="39333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4800" i="1" dirty="0" smtClean="0">
                <a:solidFill>
                  <a:prstClr val="black"/>
                </a:solidFill>
              </a:rPr>
              <a:t>Облака </a:t>
            </a:r>
            <a:r>
              <a:rPr lang="ru-RU" sz="4800" i="1" dirty="0">
                <a:solidFill>
                  <a:prstClr val="black"/>
                </a:solidFill>
              </a:rPr>
              <a:t>подобные низкому </a:t>
            </a:r>
            <a:r>
              <a:rPr lang="ru-RU" sz="4800" i="1" dirty="0" smtClean="0">
                <a:solidFill>
                  <a:prstClr val="black"/>
                </a:solidFill>
              </a:rPr>
              <a:t>дыму </a:t>
            </a:r>
            <a:r>
              <a:rPr lang="ru-RU" sz="4800" i="1" dirty="0">
                <a:solidFill>
                  <a:prstClr val="black"/>
                </a:solidFill>
              </a:rPr>
              <a:t>быстро неслись со стороны моря</a:t>
            </a:r>
            <a:r>
              <a:rPr lang="ru-RU" sz="4800" i="1" dirty="0" smtClean="0">
                <a:solidFill>
                  <a:prstClr val="black"/>
                </a:solidFill>
              </a:rPr>
              <a:t>.</a:t>
            </a:r>
            <a:endParaRPr lang="ru-RU" sz="4800" i="1" dirty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ru-RU" sz="4800" i="1" dirty="0">
                <a:solidFill>
                  <a:prstClr val="black"/>
                </a:solidFill>
              </a:rPr>
              <a:t>У </a:t>
            </a:r>
            <a:r>
              <a:rPr lang="ru-RU" sz="4800" i="1" dirty="0" smtClean="0">
                <a:solidFill>
                  <a:prstClr val="black"/>
                </a:solidFill>
              </a:rPr>
              <a:t>забора </a:t>
            </a:r>
            <a:r>
              <a:rPr lang="ru-RU" sz="4800" i="1" dirty="0">
                <a:solidFill>
                  <a:prstClr val="black"/>
                </a:solidFill>
              </a:rPr>
              <a:t>у самой </a:t>
            </a:r>
            <a:r>
              <a:rPr lang="ru-RU" sz="4800" i="1" dirty="0" smtClean="0">
                <a:solidFill>
                  <a:prstClr val="black"/>
                </a:solidFill>
              </a:rPr>
              <a:t>калитки </a:t>
            </a:r>
            <a:r>
              <a:rPr lang="ru-RU" sz="4800" i="1" dirty="0">
                <a:solidFill>
                  <a:prstClr val="black"/>
                </a:solidFill>
              </a:rPr>
              <a:t>в ноябре расцвели маргаритки.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800" y="381000"/>
            <a:ext cx="8534400" cy="54476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4000" i="1" dirty="0">
                <a:solidFill>
                  <a:prstClr val="black"/>
                </a:solidFill>
              </a:rPr>
              <a:t>Облака, подобные низкому дыму, быстро неслись со стороны моря. </a:t>
            </a:r>
            <a:r>
              <a:rPr lang="ru-RU" sz="3600" dirty="0">
                <a:solidFill>
                  <a:prstClr val="black"/>
                </a:solidFill>
              </a:rPr>
              <a:t>Облака быстро неслись со стороны моря. Они были подобны низкому дыму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  <a:p>
            <a:pPr marL="571500" lvl="0" indent="-5715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4000" i="1" dirty="0">
                <a:solidFill>
                  <a:prstClr val="black"/>
                </a:solidFill>
              </a:rPr>
              <a:t>У забора, у самой калитки, в ноябре расцвели </a:t>
            </a:r>
            <a:r>
              <a:rPr lang="ru-RU" sz="4000" i="1" dirty="0" smtClean="0">
                <a:solidFill>
                  <a:prstClr val="black"/>
                </a:solidFill>
              </a:rPr>
              <a:t>маргаритки.</a:t>
            </a:r>
            <a:r>
              <a:rPr lang="ru-RU" sz="3600" i="1" dirty="0" smtClean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Два обстоятельства места. Второе(у самой калитки) уточняет первое( у забора).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10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83819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Понятие о причастии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1219200"/>
            <a:ext cx="8382000" cy="5029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indent="450215" algn="just">
              <a:spcAft>
                <a:spcPts val="0"/>
              </a:spcAft>
            </a:pPr>
            <a:r>
              <a:rPr lang="ru-RU" sz="3500" b="1" dirty="0">
                <a:solidFill>
                  <a:srgbClr val="002060"/>
                </a:solidFill>
                <a:latin typeface="Times New Roman"/>
                <a:ea typeface="Times New Roman"/>
              </a:rPr>
              <a:t>Причастие</a:t>
            </a:r>
            <a:r>
              <a:rPr lang="ru-RU" sz="3500" dirty="0">
                <a:solidFill>
                  <a:schemeClr val="tx1"/>
                </a:solidFill>
                <a:latin typeface="Times New Roman"/>
                <a:ea typeface="Times New Roman"/>
              </a:rPr>
              <a:t> – это особая форма глагола, которая обозначает признак предмета по </a:t>
            </a:r>
            <a:r>
              <a:rPr lang="ru-RU" sz="35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действию, объединяет в себе свойства прилагательного и глагола </a:t>
            </a:r>
            <a:r>
              <a:rPr lang="ru-RU" sz="3500" dirty="0">
                <a:solidFill>
                  <a:schemeClr val="tx1"/>
                </a:solidFill>
                <a:latin typeface="Times New Roman"/>
                <a:ea typeface="Times New Roman"/>
              </a:rPr>
              <a:t>и отвечает на вопросы </a:t>
            </a:r>
            <a:r>
              <a:rPr lang="ru-RU" sz="3500" b="1" i="1" dirty="0">
                <a:solidFill>
                  <a:schemeClr val="tx1"/>
                </a:solidFill>
                <a:latin typeface="Times New Roman"/>
                <a:ea typeface="Times New Roman"/>
              </a:rPr>
              <a:t>какой? какая? какое? </a:t>
            </a:r>
            <a:r>
              <a:rPr lang="ru-RU" sz="35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какие? что делающий? </a:t>
            </a:r>
            <a:r>
              <a:rPr lang="ru-RU" sz="3500" b="1" i="1" dirty="0">
                <a:solidFill>
                  <a:schemeClr val="tx1"/>
                </a:solidFill>
                <a:latin typeface="Times New Roman"/>
                <a:ea typeface="Times New Roman"/>
              </a:rPr>
              <a:t>ч</a:t>
            </a:r>
            <a:r>
              <a:rPr lang="ru-RU" sz="35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то сделавший?</a:t>
            </a:r>
          </a:p>
          <a:p>
            <a:pPr indent="450215" algn="just">
              <a:spcAft>
                <a:spcPts val="0"/>
              </a:spcAft>
            </a:pPr>
            <a:r>
              <a:rPr lang="ru-RU" sz="3500" dirty="0" smtClean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3500" dirty="0">
                <a:solidFill>
                  <a:schemeClr val="tx1"/>
                </a:solidFill>
                <a:latin typeface="Times New Roman"/>
                <a:ea typeface="Times New Roman"/>
              </a:rPr>
              <a:t>Образуется при помощи </a:t>
            </a:r>
            <a:r>
              <a:rPr lang="ru-RU" sz="3500" dirty="0" smtClean="0">
                <a:solidFill>
                  <a:schemeClr val="tx1"/>
                </a:solidFill>
                <a:latin typeface="Times New Roman"/>
                <a:ea typeface="Times New Roman"/>
              </a:rPr>
              <a:t>суффиксов:</a:t>
            </a:r>
          </a:p>
          <a:p>
            <a:pPr lvl="0" indent="450215" algn="just"/>
            <a:r>
              <a:rPr lang="ru-RU" sz="35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3500" b="1" i="1" dirty="0">
                <a:solidFill>
                  <a:schemeClr val="tx1"/>
                </a:solidFill>
                <a:latin typeface="Times New Roman"/>
                <a:ea typeface="Times New Roman"/>
              </a:rPr>
              <a:t>-</a:t>
            </a:r>
            <a:r>
              <a:rPr lang="ru-RU" sz="3500" b="1" i="1" dirty="0" err="1" smtClean="0">
                <a:solidFill>
                  <a:schemeClr val="tx1"/>
                </a:solidFill>
                <a:latin typeface="Times New Roman"/>
                <a:ea typeface="Times New Roman"/>
              </a:rPr>
              <a:t>ащ</a:t>
            </a:r>
            <a:r>
              <a:rPr lang="ru-RU" sz="35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- (-</a:t>
            </a:r>
            <a:r>
              <a:rPr lang="ru-RU" sz="3500" b="1" i="1" dirty="0" err="1" smtClean="0">
                <a:solidFill>
                  <a:schemeClr val="tx1"/>
                </a:solidFill>
                <a:latin typeface="Times New Roman"/>
                <a:ea typeface="Times New Roman"/>
              </a:rPr>
              <a:t>ящ</a:t>
            </a:r>
            <a:r>
              <a:rPr lang="ru-RU" sz="35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-)</a:t>
            </a:r>
            <a:r>
              <a:rPr lang="ru-RU" sz="3500" b="1" i="1" dirty="0">
                <a:solidFill>
                  <a:schemeClr val="tx1"/>
                </a:solidFill>
                <a:latin typeface="Times New Roman"/>
                <a:ea typeface="Times New Roman"/>
              </a:rPr>
              <a:t> </a:t>
            </a:r>
            <a:r>
              <a:rPr lang="ru-RU" sz="35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                      </a:t>
            </a:r>
            <a:r>
              <a:rPr lang="ru-RU" sz="3500" b="1" i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ru-RU" sz="3500" b="1" i="1" dirty="0" err="1" smtClean="0">
                <a:solidFill>
                  <a:prstClr val="black"/>
                </a:solidFill>
                <a:latin typeface="Times New Roman"/>
                <a:ea typeface="Times New Roman"/>
              </a:rPr>
              <a:t>вш</a:t>
            </a:r>
            <a:r>
              <a:rPr lang="ru-RU" sz="35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-,   -ш-</a:t>
            </a:r>
            <a:endParaRPr lang="ru-RU" sz="3500" b="1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35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-</a:t>
            </a:r>
            <a:r>
              <a:rPr lang="ru-RU" sz="3500" b="1" i="1" dirty="0" err="1" smtClean="0">
                <a:solidFill>
                  <a:schemeClr val="tx1"/>
                </a:solidFill>
                <a:latin typeface="Times New Roman"/>
                <a:ea typeface="Times New Roman"/>
              </a:rPr>
              <a:t>ущ</a:t>
            </a:r>
            <a:r>
              <a:rPr lang="ru-RU" sz="35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- (-</a:t>
            </a:r>
            <a:r>
              <a:rPr lang="ru-RU" sz="3500" b="1" i="1" dirty="0" err="1" smtClean="0">
                <a:solidFill>
                  <a:schemeClr val="tx1"/>
                </a:solidFill>
                <a:latin typeface="Times New Roman"/>
                <a:ea typeface="Times New Roman"/>
              </a:rPr>
              <a:t>ющ</a:t>
            </a:r>
            <a:r>
              <a:rPr lang="ru-RU" sz="35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-)                        </a:t>
            </a:r>
            <a:r>
              <a:rPr lang="ru-RU" sz="35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ru-RU" sz="3500" b="1" i="1" dirty="0" err="1" smtClean="0">
                <a:solidFill>
                  <a:prstClr val="black"/>
                </a:solidFill>
                <a:latin typeface="Times New Roman"/>
                <a:ea typeface="Times New Roman"/>
              </a:rPr>
              <a:t>енн</a:t>
            </a:r>
            <a:r>
              <a:rPr lang="ru-RU" sz="35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-,  -</a:t>
            </a:r>
            <a:r>
              <a:rPr lang="ru-RU" sz="3500" b="1" i="1" dirty="0" err="1" smtClean="0">
                <a:solidFill>
                  <a:prstClr val="black"/>
                </a:solidFill>
                <a:latin typeface="Times New Roman"/>
                <a:ea typeface="Times New Roman"/>
              </a:rPr>
              <a:t>нн</a:t>
            </a:r>
            <a:r>
              <a:rPr lang="ru-RU" sz="35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endParaRPr lang="ru-RU" sz="35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35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-</a:t>
            </a:r>
            <a:r>
              <a:rPr lang="ru-RU" sz="3500" b="1" i="1" dirty="0">
                <a:solidFill>
                  <a:schemeClr val="tx1"/>
                </a:solidFill>
                <a:latin typeface="Times New Roman"/>
                <a:ea typeface="Times New Roman"/>
              </a:rPr>
              <a:t>е</a:t>
            </a:r>
            <a:r>
              <a:rPr lang="ru-RU" sz="35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м-(-ом-), </a:t>
            </a:r>
            <a:r>
              <a:rPr lang="ru-RU" sz="3500" b="1" i="1" dirty="0">
                <a:solidFill>
                  <a:schemeClr val="tx1"/>
                </a:solidFill>
                <a:latin typeface="Times New Roman"/>
                <a:ea typeface="Times New Roman"/>
              </a:rPr>
              <a:t> </a:t>
            </a:r>
            <a:r>
              <a:rPr lang="ru-RU" sz="35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-</a:t>
            </a:r>
            <a:r>
              <a:rPr lang="ru-RU" sz="3500" b="1" i="1" dirty="0">
                <a:solidFill>
                  <a:schemeClr val="tx1"/>
                </a:solidFill>
                <a:latin typeface="Times New Roman"/>
                <a:ea typeface="Times New Roman"/>
              </a:rPr>
              <a:t> </a:t>
            </a:r>
            <a:r>
              <a:rPr lang="ru-RU" sz="35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им-</a:t>
            </a:r>
            <a:r>
              <a:rPr lang="ru-RU" b="1" dirty="0">
                <a:latin typeface="Times New Roman"/>
                <a:ea typeface="Times New Roman"/>
              </a:rPr>
              <a:t> 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Times New Roman"/>
              </a:rPr>
              <a:t>              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-т-</a:t>
            </a:r>
            <a:endParaRPr lang="ru-RU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334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Проводим наблюдение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255" y="1588510"/>
            <a:ext cx="8229600" cy="495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  яблоко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красное                                 краснеющее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зелёное                                 висящее</a:t>
            </a:r>
          </a:p>
          <a:p>
            <a:pPr marL="0" indent="0">
              <a:buNone/>
            </a:pPr>
            <a:r>
              <a:rPr lang="ru-RU" dirty="0" smtClean="0"/>
              <a:t>      сладкое                                 срываемое</a:t>
            </a:r>
          </a:p>
          <a:p>
            <a:pPr marL="0" indent="0">
              <a:buNone/>
            </a:pPr>
            <a:r>
              <a:rPr lang="ru-RU" dirty="0" smtClean="0"/>
              <a:t>      кислое                                   поспевшее</a:t>
            </a:r>
          </a:p>
          <a:p>
            <a:pPr marL="0" indent="0">
              <a:buNone/>
            </a:pPr>
            <a:r>
              <a:rPr lang="ru-RU" dirty="0" smtClean="0"/>
              <a:t>      большое                                мытое</a:t>
            </a:r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 rot="3993247">
            <a:off x="3300013" y="1900982"/>
            <a:ext cx="237569" cy="1093885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7844754">
            <a:off x="5298232" y="1931641"/>
            <a:ext cx="237569" cy="1093885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94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14299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Причастный оборот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2000" y="1676400"/>
            <a:ext cx="7848600" cy="5029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Причастие с зависимыми от него словами называется </a:t>
            </a:r>
            <a:r>
              <a:rPr lang="ru-RU" sz="4400" dirty="0" smtClean="0">
                <a:solidFill>
                  <a:prstClr val="black"/>
                </a:solidFill>
              </a:rPr>
              <a:t>причастным оборотом.</a:t>
            </a:r>
          </a:p>
          <a:p>
            <a:r>
              <a:rPr lang="ru-RU" sz="3500" dirty="0">
                <a:solidFill>
                  <a:prstClr val="black"/>
                </a:solidFill>
              </a:rPr>
              <a:t>Причастный </a:t>
            </a:r>
            <a:r>
              <a:rPr lang="ru-RU" sz="3500" dirty="0" smtClean="0">
                <a:solidFill>
                  <a:prstClr val="black"/>
                </a:solidFill>
              </a:rPr>
              <a:t>оборот относится к определяемому слову(сущ., </a:t>
            </a:r>
            <a:r>
              <a:rPr lang="ru-RU" sz="3500" dirty="0" err="1" smtClean="0">
                <a:solidFill>
                  <a:prstClr val="black"/>
                </a:solidFill>
              </a:rPr>
              <a:t>местоим</a:t>
            </a:r>
            <a:r>
              <a:rPr lang="ru-RU" sz="3500" dirty="0" smtClean="0">
                <a:solidFill>
                  <a:prstClr val="black"/>
                </a:solidFill>
              </a:rPr>
              <a:t>.) и является одним членом предложения- определением.</a:t>
            </a:r>
          </a:p>
          <a:p>
            <a:r>
              <a:rPr lang="ru-RU" sz="3500" i="1" dirty="0" smtClean="0">
                <a:solidFill>
                  <a:prstClr val="black"/>
                </a:solidFill>
              </a:rPr>
              <a:t>Выглянувшее из-за туч солнце ярко осветило лесную поляну.</a:t>
            </a:r>
            <a:endParaRPr lang="ru-RU" sz="3500" i="1" dirty="0"/>
          </a:p>
        </p:txBody>
      </p:sp>
    </p:spTree>
    <p:extLst>
      <p:ext uri="{BB962C8B-B14F-4D97-AF65-F5344CB8AC3E}">
        <p14:creationId xmlns:p14="http://schemas.microsoft.com/office/powerpoint/2010/main" val="103541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/>
              <a:t>Найдите словосочетания, которые соответствуют схеме «</a:t>
            </a:r>
            <a:r>
              <a:rPr lang="ru-RU" sz="3600" dirty="0" err="1" smtClean="0"/>
              <a:t>прич</a:t>
            </a:r>
            <a:r>
              <a:rPr lang="ru-RU" sz="3600" dirty="0" smtClean="0"/>
              <a:t>. + зависимое слово»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876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Засеянное звёздами</a:t>
            </a:r>
          </a:p>
          <a:p>
            <a:r>
              <a:rPr lang="ru-RU" dirty="0" smtClean="0"/>
              <a:t>Падавшая на дорогу</a:t>
            </a:r>
          </a:p>
          <a:p>
            <a:r>
              <a:rPr lang="ru-RU" dirty="0" smtClean="0"/>
              <a:t>Опавшие листья</a:t>
            </a:r>
          </a:p>
          <a:p>
            <a:r>
              <a:rPr lang="ru-RU" dirty="0" smtClean="0"/>
              <a:t>Высохший пруд</a:t>
            </a:r>
          </a:p>
          <a:p>
            <a:r>
              <a:rPr lang="ru-RU" dirty="0" smtClean="0"/>
              <a:t>Высохшая на солнце</a:t>
            </a:r>
          </a:p>
          <a:p>
            <a:r>
              <a:rPr lang="ru-RU" dirty="0" smtClean="0"/>
              <a:t>Приближающееся лето</a:t>
            </a:r>
          </a:p>
          <a:p>
            <a:r>
              <a:rPr lang="ru-RU" dirty="0" smtClean="0"/>
              <a:t>Сшитый мастером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075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153400" cy="762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 Выделение  причастного оборота на письме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153400" cy="4876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1.Причастный оборот обособляется если, стоит </a:t>
            </a:r>
            <a:r>
              <a:rPr lang="ru-RU" sz="3600" b="1" dirty="0" smtClean="0">
                <a:solidFill>
                  <a:srgbClr val="FF0000"/>
                </a:solidFill>
              </a:rPr>
              <a:t>после</a:t>
            </a:r>
            <a:r>
              <a:rPr lang="ru-RU" sz="3600" dirty="0" smtClean="0"/>
              <a:t> определяемого слова.</a:t>
            </a:r>
          </a:p>
          <a:p>
            <a:pPr>
              <a:buNone/>
            </a:pPr>
            <a:r>
              <a:rPr lang="ru-RU" sz="4400" dirty="0"/>
              <a:t> </a:t>
            </a:r>
            <a:r>
              <a:rPr lang="ru-RU" sz="4400" i="1" dirty="0">
                <a:solidFill>
                  <a:prstClr val="black"/>
                </a:solidFill>
              </a:rPr>
              <a:t> </a:t>
            </a:r>
            <a:r>
              <a:rPr lang="ru-RU" sz="4400" i="1" dirty="0" smtClean="0">
                <a:solidFill>
                  <a:prstClr val="black"/>
                </a:solidFill>
              </a:rPr>
              <a:t>              </a:t>
            </a:r>
            <a:r>
              <a:rPr lang="en-US" sz="3600" i="1" dirty="0">
                <a:solidFill>
                  <a:prstClr val="black"/>
                </a:solidFill>
              </a:rPr>
              <a:t>X</a:t>
            </a:r>
            <a:r>
              <a:rPr lang="en-US" sz="4400" i="1" dirty="0">
                <a:solidFill>
                  <a:prstClr val="black"/>
                </a:solidFill>
              </a:rPr>
              <a:t> </a:t>
            </a:r>
            <a:r>
              <a:rPr lang="ru-RU" sz="4400" i="1" dirty="0">
                <a:solidFill>
                  <a:prstClr val="black"/>
                </a:solidFill>
              </a:rPr>
              <a:t>,</a:t>
            </a:r>
            <a:r>
              <a:rPr lang="en-US" sz="4400" i="1" dirty="0">
                <a:solidFill>
                  <a:prstClr val="black"/>
                </a:solidFill>
              </a:rPr>
              <a:t>| </a:t>
            </a:r>
            <a:r>
              <a:rPr lang="ru-RU" sz="4400" i="1" dirty="0" err="1">
                <a:solidFill>
                  <a:prstClr val="black"/>
                </a:solidFill>
              </a:rPr>
              <a:t>п.о</a:t>
            </a:r>
            <a:r>
              <a:rPr lang="ru-RU" sz="4400" i="1" dirty="0">
                <a:solidFill>
                  <a:prstClr val="black"/>
                </a:solidFill>
              </a:rPr>
              <a:t>.</a:t>
            </a:r>
            <a:r>
              <a:rPr lang="en-US" sz="4400" i="1" dirty="0">
                <a:solidFill>
                  <a:prstClr val="black"/>
                </a:solidFill>
              </a:rPr>
              <a:t>|</a:t>
            </a:r>
            <a:r>
              <a:rPr lang="ru-RU" sz="4400" i="1" dirty="0" smtClean="0">
                <a:solidFill>
                  <a:prstClr val="black"/>
                </a:solidFill>
              </a:rPr>
              <a:t>,.…</a:t>
            </a:r>
          </a:p>
          <a:p>
            <a:pPr>
              <a:buNone/>
            </a:pPr>
            <a:r>
              <a:rPr lang="ru-RU" sz="4400" i="1" dirty="0" smtClean="0">
                <a:solidFill>
                  <a:prstClr val="black"/>
                </a:solidFill>
              </a:rPr>
              <a:t>   </a:t>
            </a:r>
            <a:r>
              <a:rPr lang="ru-RU" sz="4400" b="1" i="1" dirty="0" smtClean="0">
                <a:solidFill>
                  <a:prstClr val="black"/>
                </a:solidFill>
              </a:rPr>
              <a:t>Небо</a:t>
            </a:r>
            <a:r>
              <a:rPr lang="ru-RU" sz="4400" i="1" dirty="0" smtClean="0">
                <a:solidFill>
                  <a:prstClr val="black"/>
                </a:solidFill>
              </a:rPr>
              <a:t>, </a:t>
            </a:r>
            <a:r>
              <a:rPr lang="en-US" sz="4400" i="1" dirty="0">
                <a:solidFill>
                  <a:prstClr val="black"/>
                </a:solidFill>
              </a:rPr>
              <a:t>|</a:t>
            </a:r>
            <a:r>
              <a:rPr lang="ru-RU" sz="4400" i="1" dirty="0" smtClean="0">
                <a:solidFill>
                  <a:prstClr val="black"/>
                </a:solidFill>
              </a:rPr>
              <a:t>засеянное звёздами</a:t>
            </a:r>
            <a:r>
              <a:rPr lang="en-US" sz="4400" i="1" dirty="0" smtClean="0">
                <a:solidFill>
                  <a:prstClr val="black"/>
                </a:solidFill>
              </a:rPr>
              <a:t>|</a:t>
            </a:r>
            <a:r>
              <a:rPr lang="ru-RU" sz="4400" i="1" dirty="0" smtClean="0">
                <a:solidFill>
                  <a:prstClr val="black"/>
                </a:solidFill>
              </a:rPr>
              <a:t>, </a:t>
            </a:r>
            <a:r>
              <a:rPr lang="ru-RU" sz="4400" i="1" dirty="0" smtClean="0">
                <a:solidFill>
                  <a:prstClr val="black"/>
                </a:solidFill>
              </a:rPr>
              <a:t>сияло.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i="1" dirty="0" smtClean="0"/>
              <a:t>Пример</a:t>
            </a:r>
            <a:endParaRPr lang="ru-RU" sz="32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tx1"/>
                </a:solidFill>
              </a:rPr>
              <a:t>Музей </a:t>
            </a:r>
            <a:r>
              <a:rPr lang="ru-RU" sz="3600" i="1" dirty="0" smtClean="0">
                <a:solidFill>
                  <a:schemeClr val="tx1"/>
                </a:solidFill>
              </a:rPr>
              <a:t>изящных искусств, </a:t>
            </a:r>
            <a:r>
              <a:rPr lang="en-US" sz="3600" i="1" dirty="0" smtClean="0">
                <a:solidFill>
                  <a:schemeClr val="tx1"/>
                </a:solidFill>
              </a:rPr>
              <a:t>|</a:t>
            </a:r>
            <a:r>
              <a:rPr lang="ru-RU" sz="3600" i="1" dirty="0" smtClean="0">
                <a:solidFill>
                  <a:schemeClr val="tx1"/>
                </a:solidFill>
              </a:rPr>
              <a:t>построенный </a:t>
            </a:r>
            <a:r>
              <a:rPr lang="ru-RU" sz="3600" i="1" dirty="0" smtClean="0">
                <a:solidFill>
                  <a:schemeClr val="tx1"/>
                </a:solidFill>
              </a:rPr>
              <a:t>архитектором Клейном в начале </a:t>
            </a:r>
            <a:r>
              <a:rPr lang="en-US" sz="3600" i="1" dirty="0" smtClean="0">
                <a:solidFill>
                  <a:schemeClr val="tx1"/>
                </a:solidFill>
              </a:rPr>
              <a:t>XX</a:t>
            </a:r>
            <a:r>
              <a:rPr lang="ru-RU" sz="3600" i="1" dirty="0" smtClean="0">
                <a:solidFill>
                  <a:schemeClr val="tx1"/>
                </a:solidFill>
              </a:rPr>
              <a:t> </a:t>
            </a:r>
            <a:r>
              <a:rPr lang="ru-RU" sz="3600" i="1" dirty="0" smtClean="0">
                <a:solidFill>
                  <a:schemeClr val="tx1"/>
                </a:solidFill>
              </a:rPr>
              <a:t>века</a:t>
            </a:r>
            <a:r>
              <a:rPr lang="en-US" sz="3600" i="1" dirty="0" smtClean="0">
                <a:solidFill>
                  <a:schemeClr val="tx1"/>
                </a:solidFill>
              </a:rPr>
              <a:t>|</a:t>
            </a:r>
            <a:r>
              <a:rPr lang="ru-RU" sz="3600" i="1" dirty="0" smtClean="0">
                <a:solidFill>
                  <a:schemeClr val="tx1"/>
                </a:solidFill>
              </a:rPr>
              <a:t>, </a:t>
            </a:r>
            <a:r>
              <a:rPr lang="ru-RU" sz="3600" i="1" dirty="0" smtClean="0">
                <a:solidFill>
                  <a:schemeClr val="tx1"/>
                </a:solidFill>
              </a:rPr>
              <a:t>украшает Москву.     </a:t>
            </a:r>
            <a:r>
              <a:rPr lang="en-US" i="1" dirty="0" smtClean="0">
                <a:solidFill>
                  <a:schemeClr val="tx1"/>
                </a:solidFill>
              </a:rPr>
              <a:t>X</a:t>
            </a:r>
            <a:r>
              <a:rPr lang="en-US" sz="4000" i="1" dirty="0" smtClean="0">
                <a:solidFill>
                  <a:schemeClr val="tx1"/>
                </a:solidFill>
              </a:rPr>
              <a:t> </a:t>
            </a:r>
            <a:r>
              <a:rPr lang="ru-RU" sz="4000" i="1" dirty="0" smtClean="0">
                <a:solidFill>
                  <a:srgbClr val="FF0000"/>
                </a:solidFill>
              </a:rPr>
              <a:t>,</a:t>
            </a:r>
            <a:r>
              <a:rPr lang="en-US" sz="4000" i="1" dirty="0" smtClean="0">
                <a:solidFill>
                  <a:schemeClr val="tx1"/>
                </a:solidFill>
              </a:rPr>
              <a:t>| </a:t>
            </a:r>
            <a:r>
              <a:rPr lang="ru-RU" sz="4000" i="1" dirty="0" err="1" smtClean="0">
                <a:solidFill>
                  <a:schemeClr val="tx1"/>
                </a:solidFill>
              </a:rPr>
              <a:t>п.о</a:t>
            </a:r>
            <a:r>
              <a:rPr lang="ru-RU" sz="4000" i="1" dirty="0" smtClean="0">
                <a:solidFill>
                  <a:schemeClr val="tx1"/>
                </a:solidFill>
              </a:rPr>
              <a:t>.</a:t>
            </a:r>
            <a:r>
              <a:rPr lang="en-US" sz="4000" i="1" dirty="0" smtClean="0">
                <a:solidFill>
                  <a:schemeClr val="tx1"/>
                </a:solidFill>
              </a:rPr>
              <a:t>|</a:t>
            </a:r>
            <a:r>
              <a:rPr lang="ru-RU" sz="4000" i="1" dirty="0" smtClean="0">
                <a:solidFill>
                  <a:srgbClr val="FF0000"/>
                </a:solidFill>
              </a:rPr>
              <a:t>,</a:t>
            </a:r>
            <a:r>
              <a:rPr lang="ru-RU" sz="4000" i="1" dirty="0" smtClean="0">
                <a:solidFill>
                  <a:schemeClr val="tx1"/>
                </a:solidFill>
              </a:rPr>
              <a:t>.…</a:t>
            </a:r>
          </a:p>
          <a:p>
            <a:pPr lvl="0"/>
            <a:r>
              <a:rPr lang="ru-RU" sz="3600" i="1" dirty="0" smtClean="0">
                <a:solidFill>
                  <a:schemeClr val="tx1"/>
                </a:solidFill>
              </a:rPr>
              <a:t>Передо мной тянулось </a:t>
            </a:r>
            <a:r>
              <a:rPr lang="en-US" sz="3600" i="1" dirty="0" smtClean="0">
                <a:solidFill>
                  <a:schemeClr val="tx1"/>
                </a:solidFill>
              </a:rPr>
              <a:t>|</a:t>
            </a:r>
            <a:r>
              <a:rPr lang="ru-RU" sz="3600" i="1" dirty="0" smtClean="0">
                <a:solidFill>
                  <a:schemeClr val="tx1"/>
                </a:solidFill>
              </a:rPr>
              <a:t>ночной </a:t>
            </a:r>
            <a:r>
              <a:rPr lang="ru-RU" sz="3600" i="1" dirty="0" smtClean="0">
                <a:solidFill>
                  <a:schemeClr val="tx1"/>
                </a:solidFill>
              </a:rPr>
              <a:t>бурею </a:t>
            </a:r>
            <a:r>
              <a:rPr lang="ru-RU" sz="3600" i="1" dirty="0" smtClean="0">
                <a:solidFill>
                  <a:schemeClr val="tx1"/>
                </a:solidFill>
              </a:rPr>
              <a:t>взволнованное</a:t>
            </a:r>
            <a:r>
              <a:rPr lang="en-US" sz="3600" i="1" dirty="0" smtClean="0">
                <a:solidFill>
                  <a:schemeClr val="tx1"/>
                </a:solidFill>
              </a:rPr>
              <a:t>|</a:t>
            </a:r>
            <a:r>
              <a:rPr lang="ru-RU" sz="3600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 smtClean="0">
                <a:solidFill>
                  <a:schemeClr val="tx1"/>
                </a:solidFill>
              </a:rPr>
              <a:t>море</a:t>
            </a:r>
            <a:r>
              <a:rPr lang="ru-RU" sz="3600" i="1" dirty="0" smtClean="0">
                <a:solidFill>
                  <a:schemeClr val="tx1"/>
                </a:solidFill>
              </a:rPr>
              <a:t>.</a:t>
            </a:r>
            <a:r>
              <a:rPr lang="en-US" sz="3600" i="1" dirty="0">
                <a:solidFill>
                  <a:prstClr val="black"/>
                </a:solidFill>
              </a:rPr>
              <a:t> </a:t>
            </a:r>
            <a:endParaRPr lang="en-US" sz="3600" i="1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US" sz="3600" i="1" dirty="0">
                <a:solidFill>
                  <a:prstClr val="black"/>
                </a:solidFill>
              </a:rPr>
              <a:t> </a:t>
            </a:r>
            <a:r>
              <a:rPr lang="en-US" sz="3600" i="1" dirty="0" smtClean="0">
                <a:solidFill>
                  <a:prstClr val="black"/>
                </a:solidFill>
              </a:rPr>
              <a:t>                     </a:t>
            </a:r>
            <a:r>
              <a:rPr lang="en-US" sz="3600" i="1" dirty="0" smtClean="0">
                <a:solidFill>
                  <a:prstClr val="black"/>
                </a:solidFill>
              </a:rPr>
              <a:t>| </a:t>
            </a:r>
            <a:r>
              <a:rPr lang="ru-RU" sz="3600" i="1" dirty="0" err="1">
                <a:solidFill>
                  <a:prstClr val="black"/>
                </a:solidFill>
              </a:rPr>
              <a:t>п.о</a:t>
            </a:r>
            <a:r>
              <a:rPr lang="ru-RU" sz="3600" i="1" dirty="0">
                <a:solidFill>
                  <a:prstClr val="black"/>
                </a:solidFill>
              </a:rPr>
              <a:t>.</a:t>
            </a:r>
            <a:r>
              <a:rPr lang="en-US" sz="3600" i="1" dirty="0" smtClean="0">
                <a:solidFill>
                  <a:prstClr val="black"/>
                </a:solidFill>
              </a:rPr>
              <a:t>|</a:t>
            </a:r>
            <a:r>
              <a:rPr lang="ru-RU" sz="3600" i="1" dirty="0" smtClean="0">
                <a:solidFill>
                  <a:prstClr val="black"/>
                </a:solidFill>
              </a:rPr>
              <a:t>  </a:t>
            </a:r>
            <a:r>
              <a:rPr lang="en-US" i="1" dirty="0" smtClean="0">
                <a:solidFill>
                  <a:prstClr val="black"/>
                </a:solidFill>
              </a:rPr>
              <a:t>X</a:t>
            </a:r>
            <a:r>
              <a:rPr lang="ru-RU" i="1" dirty="0" smtClean="0">
                <a:solidFill>
                  <a:prstClr val="black"/>
                </a:solidFill>
              </a:rPr>
              <a:t>.</a:t>
            </a:r>
          </a:p>
          <a:p>
            <a:pPr marL="0" lvl="0" indent="0">
              <a:buNone/>
            </a:pPr>
            <a:endParaRPr lang="ru-RU" sz="3600" i="1" dirty="0">
              <a:solidFill>
                <a:prstClr val="black"/>
              </a:solidFill>
            </a:endParaRPr>
          </a:p>
          <a:p>
            <a:endParaRPr lang="ru-RU" sz="3600" i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/>
              <a:t>Выделение  причастного оборота на письме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295400"/>
            <a:ext cx="8686800" cy="48307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2. Всегда обособляется причастный оборот, относящийся к личному местоимению.</a:t>
            </a:r>
          </a:p>
          <a:p>
            <a:pPr marL="0" indent="0">
              <a:buNone/>
            </a:pPr>
            <a:r>
              <a:rPr lang="ru-RU" sz="2800" dirty="0" smtClean="0"/>
              <a:t>(1-е л. </a:t>
            </a:r>
            <a:r>
              <a:rPr lang="ru-RU" sz="2800" b="1" i="1" dirty="0" smtClean="0"/>
              <a:t>я-мы</a:t>
            </a:r>
            <a:r>
              <a:rPr lang="ru-RU" sz="2800" dirty="0" smtClean="0"/>
              <a:t>, 2-е л. </a:t>
            </a:r>
            <a:r>
              <a:rPr lang="ru-RU" sz="2800" b="1" i="1" dirty="0" smtClean="0"/>
              <a:t>ты-вы</a:t>
            </a:r>
            <a:r>
              <a:rPr lang="ru-RU" sz="2800" dirty="0" smtClean="0"/>
              <a:t>, 3-е л. </a:t>
            </a:r>
            <a:r>
              <a:rPr lang="ru-RU" sz="2800" b="1" i="1" dirty="0" smtClean="0"/>
              <a:t>он</a:t>
            </a:r>
            <a:r>
              <a:rPr lang="ru-RU" sz="2800" i="1" dirty="0" smtClean="0"/>
              <a:t>, </a:t>
            </a:r>
            <a:r>
              <a:rPr lang="ru-RU" sz="2800" b="1" i="1" dirty="0" smtClean="0"/>
              <a:t>она</a:t>
            </a:r>
            <a:r>
              <a:rPr lang="ru-RU" sz="2800" i="1" dirty="0" smtClean="0"/>
              <a:t>, </a:t>
            </a:r>
            <a:r>
              <a:rPr lang="ru-RU" sz="2800" b="1" i="1" dirty="0" smtClean="0"/>
              <a:t>оно</a:t>
            </a:r>
            <a:r>
              <a:rPr lang="ru-RU" sz="2800" i="1" dirty="0" smtClean="0"/>
              <a:t>, </a:t>
            </a:r>
            <a:r>
              <a:rPr lang="ru-RU" sz="2800" b="1" i="1" dirty="0" smtClean="0"/>
              <a:t>они</a:t>
            </a:r>
            <a:r>
              <a:rPr lang="ru-RU" sz="2800" dirty="0" smtClean="0"/>
              <a:t>)</a:t>
            </a:r>
          </a:p>
          <a:p>
            <a:pPr>
              <a:buFont typeface="Wingdings" pitchFamily="2" charset="2"/>
              <a:buChar char="Ø"/>
            </a:pPr>
            <a:r>
              <a:rPr lang="ru-RU" sz="3600" i="1" dirty="0" smtClean="0"/>
              <a:t>Озадаченный выходкой моего спутника, </a:t>
            </a:r>
            <a:r>
              <a:rPr lang="ru-RU" sz="3600" b="1" i="1" dirty="0" smtClean="0">
                <a:solidFill>
                  <a:srgbClr val="FF0000"/>
                </a:solidFill>
              </a:rPr>
              <a:t>я</a:t>
            </a:r>
            <a:r>
              <a:rPr lang="ru-RU" sz="3600" i="1" dirty="0" smtClean="0"/>
              <a:t> смотрел на него и молчал.</a:t>
            </a:r>
          </a:p>
          <a:p>
            <a:pPr>
              <a:buFont typeface="Wingdings" pitchFamily="2" charset="2"/>
              <a:buChar char="Ø"/>
            </a:pPr>
            <a:r>
              <a:rPr lang="ru-RU" sz="3600" i="1" dirty="0" smtClean="0"/>
              <a:t>Владеющий собой, </a:t>
            </a:r>
            <a:r>
              <a:rPr lang="ru-RU" sz="3600" b="1" i="1" dirty="0" smtClean="0">
                <a:solidFill>
                  <a:srgbClr val="FF0000"/>
                </a:solidFill>
              </a:rPr>
              <a:t>он</a:t>
            </a:r>
            <a:r>
              <a:rPr lang="ru-RU" sz="3600" i="1" dirty="0" smtClean="0"/>
              <a:t> никогда не позволит себе ответить грубостью на грубость.</a:t>
            </a:r>
          </a:p>
        </p:txBody>
      </p:sp>
    </p:spTree>
    <p:extLst>
      <p:ext uri="{BB962C8B-B14F-4D97-AF65-F5344CB8AC3E}">
        <p14:creationId xmlns:p14="http://schemas.microsoft.com/office/powerpoint/2010/main" val="389346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Например: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5117664"/>
              </p:ext>
            </p:extLst>
          </p:nvPr>
        </p:nvGraphicFramePr>
        <p:xfrm>
          <a:off x="609600" y="1143000"/>
          <a:ext cx="8077200" cy="4775264"/>
        </p:xfrm>
        <a:graphic>
          <a:graphicData uri="http://schemas.openxmlformats.org/drawingml/2006/table">
            <a:tbl>
              <a:tblPr firstRow="1" firstCol="1" bandRow="1"/>
              <a:tblGrid>
                <a:gridCol w="1230811"/>
                <a:gridCol w="3384731"/>
                <a:gridCol w="3461658"/>
              </a:tblGrid>
              <a:tr h="411379">
                <a:tc rowSpan="10"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/>
                          <a:ea typeface="Calibri"/>
                        </a:rPr>
                        <a:t>СТН</a:t>
                      </a:r>
                      <a:endParaRPr lang="ru-RU" sz="2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че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стра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0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радо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3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совме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0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крё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,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 кре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ик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3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окре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1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пако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ик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3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хле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уть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3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хру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уть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несча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ый 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228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Понятие о деепричастии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Уж вполз высоко в горы, там лёг в сыром ущелье, свернулся в узел и стал глядеть в море.</a:t>
            </a:r>
          </a:p>
          <a:p>
            <a:r>
              <a:rPr lang="ru-RU" dirty="0" smtClean="0"/>
              <a:t>Высоко в горы вполз Уж и лёг там в сыром ущелье, свернувшись в узел и глядя в море.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Деепричастие с зависимыми от него словами называется деепричастным оборотом.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524000" y="2057400"/>
            <a:ext cx="91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524000" y="2133600"/>
            <a:ext cx="91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943600" y="2057400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943600" y="2133600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438400" y="2590800"/>
            <a:ext cx="1676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438400" y="2743200"/>
            <a:ext cx="1676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715000" y="2590800"/>
            <a:ext cx="1981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715000" y="2743200"/>
            <a:ext cx="1981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505200" y="3657600"/>
            <a:ext cx="1066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505200" y="3733800"/>
            <a:ext cx="1066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410200" y="3657600"/>
            <a:ext cx="68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410200" y="3733800"/>
            <a:ext cx="68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107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Обособление деепричастных оборотов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dirty="0" smtClean="0">
                <a:solidFill>
                  <a:prstClr val="black"/>
                </a:solidFill>
                <a:ea typeface="+mj-ea"/>
                <a:cs typeface="+mj-cs"/>
              </a:rPr>
              <a:t>Деепричастные обороты обозначают добавочные действия и являются одним членом предложения- обстоятельством. </a:t>
            </a:r>
          </a:p>
          <a:p>
            <a:pPr lvl="0"/>
            <a:r>
              <a:rPr lang="ru-RU" sz="4000" dirty="0">
                <a:solidFill>
                  <a:prstClr val="black"/>
                </a:solidFill>
              </a:rPr>
              <a:t>Деепричастные обороты обособляются </a:t>
            </a:r>
            <a:r>
              <a:rPr lang="ru-RU" sz="4000" dirty="0">
                <a:solidFill>
                  <a:srgbClr val="FF0000"/>
                </a:solidFill>
              </a:rPr>
              <a:t>всегда</a:t>
            </a:r>
            <a:r>
              <a:rPr lang="ru-RU" sz="4000" dirty="0">
                <a:solidFill>
                  <a:prstClr val="black"/>
                </a:solidFill>
              </a:rPr>
              <a:t>.</a:t>
            </a: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18988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Примеры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Лось стоял на дороге, гордо подняв свою красивую голову.</a:t>
            </a:r>
          </a:p>
          <a:p>
            <a:r>
              <a:rPr lang="ru-RU" dirty="0" smtClean="0"/>
              <a:t>А ветер, устав от игры, валялся в гнезде зелёном.</a:t>
            </a:r>
          </a:p>
          <a:p>
            <a:r>
              <a:rPr lang="ru-RU" dirty="0" smtClean="0"/>
              <a:t>Не имея терпения, ничему не научишься.</a:t>
            </a:r>
          </a:p>
          <a:p>
            <a:r>
              <a:rPr lang="ru-RU" dirty="0" smtClean="0"/>
              <a:t>Снег с полей сошёл за одну неделю, обнажив парящую землю.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592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Обособляются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 smtClean="0">
                <a:solidFill>
                  <a:prstClr val="black"/>
                </a:solidFill>
              </a:rPr>
              <a:t>Одиночные деепричастия</a:t>
            </a:r>
            <a:r>
              <a:rPr lang="ru-RU" sz="2800" dirty="0" smtClean="0">
                <a:solidFill>
                  <a:prstClr val="black"/>
                </a:solidFill>
              </a:rPr>
              <a:t>(то есть без зависимых слов</a:t>
            </a:r>
            <a:r>
              <a:rPr lang="ru-RU" sz="2800" dirty="0" smtClean="0">
                <a:solidFill>
                  <a:prstClr val="black"/>
                </a:solidFill>
              </a:rPr>
              <a:t>)</a:t>
            </a:r>
            <a:r>
              <a:rPr lang="ru-RU" sz="4000" dirty="0" smtClean="0">
                <a:solidFill>
                  <a:prstClr val="black"/>
                </a:solidFill>
              </a:rPr>
              <a:t> </a:t>
            </a:r>
            <a:r>
              <a:rPr lang="ru-RU" sz="4000" dirty="0">
                <a:solidFill>
                  <a:prstClr val="black"/>
                </a:solidFill>
              </a:rPr>
              <a:t>также </a:t>
            </a:r>
            <a:r>
              <a:rPr lang="ru-RU" sz="4000" dirty="0" smtClean="0">
                <a:solidFill>
                  <a:prstClr val="black"/>
                </a:solidFill>
              </a:rPr>
              <a:t>всегда обособляются  .</a:t>
            </a:r>
          </a:p>
          <a:p>
            <a:pPr>
              <a:buFont typeface="Wingdings" pitchFamily="2" charset="2"/>
              <a:buChar char="Ø"/>
            </a:pPr>
            <a:r>
              <a:rPr lang="ru-RU" sz="4000" i="1" dirty="0" smtClean="0">
                <a:solidFill>
                  <a:prstClr val="black"/>
                </a:solidFill>
              </a:rPr>
              <a:t> Волны несутся, гремя и сверкая.</a:t>
            </a:r>
          </a:p>
          <a:p>
            <a:pPr>
              <a:buFont typeface="Wingdings" pitchFamily="2" charset="2"/>
              <a:buChar char="Ø"/>
            </a:pPr>
            <a:r>
              <a:rPr lang="ru-RU" sz="4000" i="1" dirty="0" smtClean="0">
                <a:solidFill>
                  <a:prstClr val="black"/>
                </a:solidFill>
              </a:rPr>
              <a:t>Шумя и крутясь, колебала река отражённые в ней облака.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68482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Не обособляются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Одиночные слова </a:t>
            </a:r>
            <a:r>
              <a:rPr lang="ru-RU" b="1" i="1" dirty="0" smtClean="0"/>
              <a:t>молча, сидя, стоя, лёжа, нехотя, шутя, не глядя, </a:t>
            </a:r>
            <a:r>
              <a:rPr lang="ru-RU" dirty="0" smtClean="0"/>
              <a:t>т.к. по значению они сближаются с наречиями. </a:t>
            </a:r>
          </a:p>
          <a:p>
            <a:r>
              <a:rPr lang="ru-RU" dirty="0" smtClean="0"/>
              <a:t>Сравните: Он читал лёжа.- Он читал, лёжа на диване.</a:t>
            </a:r>
          </a:p>
          <a:p>
            <a:r>
              <a:rPr lang="ru-RU" dirty="0" smtClean="0"/>
              <a:t>Фразеологизмы, в составе которых есть деепричастия: Он работал спустя рукава.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607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Вводные слова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П</a:t>
            </a:r>
            <a:r>
              <a:rPr lang="ru-RU" dirty="0" smtClean="0"/>
              <a:t>ри </a:t>
            </a:r>
            <a:r>
              <a:rPr lang="ru-RU" dirty="0"/>
              <a:t>помощи </a:t>
            </a:r>
            <a:r>
              <a:rPr lang="ru-RU" dirty="0" smtClean="0"/>
              <a:t>вводных слов, словосочетаний говорящий выражает своё отношение к содержанию высказывания.</a:t>
            </a:r>
          </a:p>
          <a:p>
            <a:r>
              <a:rPr lang="ru-RU" dirty="0" smtClean="0"/>
              <a:t>Вводные слова могут иметь следующие значения: уверенность, неуверенность, различные чувства, источник высказывания, порядок явлений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82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/>
              <a:t>Обособление вводных слов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295400"/>
            <a:ext cx="8305800" cy="51816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Выводные  </a:t>
            </a:r>
            <a:r>
              <a:rPr lang="ru-RU" sz="3600" dirty="0">
                <a:solidFill>
                  <a:prstClr val="black"/>
                </a:solidFill>
              </a:rPr>
              <a:t>слова, словосочетания и </a:t>
            </a:r>
            <a:r>
              <a:rPr lang="ru-RU" sz="3600" dirty="0" smtClean="0">
                <a:solidFill>
                  <a:prstClr val="black"/>
                </a:solidFill>
              </a:rPr>
              <a:t>предложения на </a:t>
            </a:r>
            <a:r>
              <a:rPr lang="ru-RU" sz="3600" dirty="0">
                <a:solidFill>
                  <a:prstClr val="black"/>
                </a:solidFill>
              </a:rPr>
              <a:t>письме </a:t>
            </a:r>
            <a:r>
              <a:rPr lang="ru-RU" sz="3600" dirty="0" smtClean="0">
                <a:solidFill>
                  <a:prstClr val="black"/>
                </a:solidFill>
              </a:rPr>
              <a:t>выделяются запятыми</a:t>
            </a:r>
            <a:r>
              <a:rPr lang="ru-RU" sz="3600" dirty="0">
                <a:solidFill>
                  <a:prstClr val="black"/>
                </a:solidFill>
              </a:rPr>
              <a:t>.</a:t>
            </a:r>
            <a:r>
              <a:rPr lang="ru-RU" sz="3600" dirty="0" smtClean="0">
                <a:solidFill>
                  <a:prstClr val="black"/>
                </a:solidFill>
              </a:rPr>
              <a:t> Вставные слова,</a:t>
            </a:r>
            <a:r>
              <a:rPr lang="ru-RU" sz="3600" dirty="0">
                <a:solidFill>
                  <a:prstClr val="black"/>
                </a:solidFill>
              </a:rPr>
              <a:t> словосочетания и предложения </a:t>
            </a:r>
            <a:r>
              <a:rPr lang="ru-RU" sz="3600" dirty="0" smtClean="0">
                <a:solidFill>
                  <a:prstClr val="black"/>
                </a:solidFill>
              </a:rPr>
              <a:t>-скобками или тире.</a:t>
            </a:r>
          </a:p>
          <a:p>
            <a:endParaRPr lang="ru-RU" sz="3600" dirty="0">
              <a:solidFill>
                <a:prstClr val="black"/>
              </a:solidFill>
            </a:endParaRPr>
          </a:p>
          <a:p>
            <a:endParaRPr lang="ru-RU" sz="3600" dirty="0" smtClean="0">
              <a:solidFill>
                <a:prstClr val="black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3962400"/>
            <a:ext cx="7772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ü"/>
            </a:pPr>
            <a:r>
              <a:rPr lang="ru-RU" sz="3600" i="1" dirty="0"/>
              <a:t>Наверное, скоро в наш город придёт весна.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ru-RU" sz="3600" i="1" dirty="0" smtClean="0"/>
              <a:t>Он, может быть, скоро вернётся.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92049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Конструируем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3000"/>
            <a:ext cx="8382000" cy="49831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Перестройте сложные предложения в простые с вводными словами </a:t>
            </a:r>
            <a:r>
              <a:rPr lang="ru-RU" b="1" i="1" dirty="0" smtClean="0"/>
              <a:t>по-моему</a:t>
            </a:r>
            <a:r>
              <a:rPr lang="ru-RU" dirty="0" smtClean="0"/>
              <a:t>, </a:t>
            </a:r>
            <a:r>
              <a:rPr lang="ru-RU" b="1" i="1" dirty="0" smtClean="0"/>
              <a:t>по словам, по мнению </a:t>
            </a:r>
            <a:r>
              <a:rPr lang="ru-RU" dirty="0" smtClean="0"/>
              <a:t>и т.д.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В.Г. Белинский утверждал, что теоретическое знание языка совершенствует способность хорошо говорить и писать.</a:t>
            </a:r>
          </a:p>
          <a:p>
            <a:pPr>
              <a:buFont typeface="Wingdings" pitchFamily="2" charset="2"/>
              <a:buChar char="ü"/>
            </a:pPr>
            <a:r>
              <a:rPr lang="ru-RU" dirty="0" err="1" smtClean="0"/>
              <a:t>М.Горький</a:t>
            </a:r>
            <a:r>
              <a:rPr lang="ru-RU" dirty="0" smtClean="0"/>
              <a:t> </a:t>
            </a:r>
            <a:r>
              <a:rPr lang="ru-RU" dirty="0" smtClean="0"/>
              <a:t>считал, что чтение-это духовное слияние человека с великими умами всех времён и народов.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05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Конструируем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3000"/>
            <a:ext cx="8382000" cy="49831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По утверждению </a:t>
            </a:r>
            <a:r>
              <a:rPr lang="ru-RU" dirty="0" err="1" smtClean="0"/>
              <a:t>В.Г.Белинского</a:t>
            </a:r>
            <a:r>
              <a:rPr lang="ru-RU" dirty="0" smtClean="0"/>
              <a:t>, </a:t>
            </a:r>
            <a:r>
              <a:rPr lang="ru-RU" dirty="0" smtClean="0"/>
              <a:t>теоретическое знание языка совершенствует способность хорошо говорить и писать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/>
              <a:t>По </a:t>
            </a:r>
            <a:r>
              <a:rPr lang="ru-RU" dirty="0" smtClean="0"/>
              <a:t>мнению </a:t>
            </a:r>
            <a:r>
              <a:rPr lang="ru-RU" smtClean="0"/>
              <a:t>М.Горького</a:t>
            </a:r>
            <a:r>
              <a:rPr lang="ru-RU" dirty="0" smtClean="0"/>
              <a:t>, чтение-это </a:t>
            </a:r>
            <a:r>
              <a:rPr lang="ru-RU" dirty="0" smtClean="0"/>
              <a:t>духовное слияние человека с великими умами всех времён и народов.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546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Обращение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Обращения – слово или сочетание слов, называющее того, к кому или чему обращаются с речью.</a:t>
            </a:r>
          </a:p>
          <a:p>
            <a:r>
              <a:rPr lang="ru-RU" dirty="0" smtClean="0"/>
              <a:t>Обращения бывают распространённые и нераспространённые.</a:t>
            </a:r>
          </a:p>
          <a:p>
            <a:r>
              <a:rPr lang="ru-RU" dirty="0" smtClean="0"/>
              <a:t>На письме обращения выделяются запятыми.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981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Например: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2194425"/>
              </p:ext>
            </p:extLst>
          </p:nvPr>
        </p:nvGraphicFramePr>
        <p:xfrm>
          <a:off x="609600" y="1143000"/>
          <a:ext cx="8077200" cy="4775264"/>
        </p:xfrm>
        <a:graphic>
          <a:graphicData uri="http://schemas.openxmlformats.org/drawingml/2006/table">
            <a:tbl>
              <a:tblPr firstRow="1" firstCol="1" bandRow="1"/>
              <a:tblGrid>
                <a:gridCol w="1230811"/>
                <a:gridCol w="3384731"/>
                <a:gridCol w="3461658"/>
              </a:tblGrid>
              <a:tr h="411379">
                <a:tc rowSpan="10"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/>
                          <a:ea typeface="Calibri"/>
                        </a:rPr>
                        <a:t>СТН</a:t>
                      </a:r>
                      <a:endParaRPr lang="ru-RU" sz="2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че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честен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,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 честь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стра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страстен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,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 страсть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0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радо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радостен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,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 радость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3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совме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вместе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0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крё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,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 кре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ик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крест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,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 крестить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3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окре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окрест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1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пако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ик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пакость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,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 пакостить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3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хле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уть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хлестать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3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хру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уть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хрустеть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несча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4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4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ый 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Times New Roman"/>
                          <a:ea typeface="Calibri"/>
                        </a:rPr>
                        <a:t>счастье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78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Пример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i="1" dirty="0" smtClean="0"/>
              <a:t>О </a:t>
            </a:r>
            <a:r>
              <a:rPr lang="ru-RU" b="1" i="1" dirty="0" smtClean="0"/>
              <a:t>Волга</a:t>
            </a:r>
            <a:r>
              <a:rPr lang="ru-RU" i="1" dirty="0" smtClean="0"/>
              <a:t>, колыбель моя! Любил ли кто тебя, как я?</a:t>
            </a:r>
          </a:p>
          <a:p>
            <a:r>
              <a:rPr lang="ru-RU" i="1" dirty="0" smtClean="0"/>
              <a:t>О </a:t>
            </a:r>
            <a:r>
              <a:rPr lang="ru-RU" b="1" i="1" dirty="0" smtClean="0"/>
              <a:t>Русь</a:t>
            </a:r>
            <a:r>
              <a:rPr lang="ru-RU" i="1" dirty="0" smtClean="0"/>
              <a:t>! В тоске изнемогая, тебе слагаю гимны я</a:t>
            </a:r>
            <a:r>
              <a:rPr lang="ru-RU" i="1" dirty="0"/>
              <a:t>, милее нет на свете </a:t>
            </a:r>
            <a:r>
              <a:rPr lang="ru-RU" i="1" dirty="0" smtClean="0"/>
              <a:t>края, о </a:t>
            </a:r>
            <a:r>
              <a:rPr lang="ru-RU" b="1" i="1" dirty="0" smtClean="0"/>
              <a:t>родина </a:t>
            </a:r>
            <a:r>
              <a:rPr lang="ru-RU" i="1" dirty="0" smtClean="0"/>
              <a:t>моя!</a:t>
            </a:r>
          </a:p>
          <a:p>
            <a:r>
              <a:rPr lang="ru-RU" i="1" dirty="0" smtClean="0"/>
              <a:t>До свидания, </a:t>
            </a:r>
            <a:r>
              <a:rPr lang="ru-RU" b="1" i="1" dirty="0" smtClean="0"/>
              <a:t>мальчики</a:t>
            </a:r>
            <a:r>
              <a:rPr lang="ru-RU" i="1" dirty="0" smtClean="0"/>
              <a:t>! </a:t>
            </a:r>
            <a:r>
              <a:rPr lang="ru-RU" b="1" i="1" dirty="0" smtClean="0"/>
              <a:t>Мальчики</a:t>
            </a:r>
            <a:r>
              <a:rPr lang="ru-RU" i="1" dirty="0" smtClean="0"/>
              <a:t>, постарайтесь вернуться назад!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78543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Спасибо за внимание</a:t>
            </a:r>
            <a:r>
              <a:rPr lang="ru-RU" i="1" dirty="0" smtClean="0">
                <a:solidFill>
                  <a:srgbClr val="FF0000"/>
                </a:solidFill>
              </a:rPr>
              <a:t>!</a:t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>Желаем успехов!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" name="Объект 3" descr="177795_1302243650703_o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572024"/>
            <a:ext cx="5791200" cy="49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88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>
                <a:solidFill>
                  <a:prstClr val="black"/>
                </a:solidFill>
              </a:rPr>
              <a:t>Например: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1308154"/>
              </p:ext>
            </p:extLst>
          </p:nvPr>
        </p:nvGraphicFramePr>
        <p:xfrm>
          <a:off x="609600" y="1600201"/>
          <a:ext cx="7924800" cy="3444238"/>
        </p:xfrm>
        <a:graphic>
          <a:graphicData uri="http://schemas.openxmlformats.org/drawingml/2006/table">
            <a:tbl>
              <a:tblPr firstRow="1" firstCol="1" bandRow="1"/>
              <a:tblGrid>
                <a:gridCol w="1584960"/>
                <a:gridCol w="3561334"/>
                <a:gridCol w="2778506"/>
              </a:tblGrid>
              <a:tr h="1295399">
                <a:tc rowSpan="3"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4000" i="1" dirty="0">
                          <a:effectLst/>
                          <a:latin typeface="Times New Roman"/>
                          <a:ea typeface="Calibri"/>
                        </a:rPr>
                        <a:t>ЗДН</a:t>
                      </a:r>
                      <a:endParaRPr lang="ru-RU" sz="4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4000" i="1">
                          <a:effectLst/>
                          <a:latin typeface="Times New Roman"/>
                          <a:ea typeface="Calibri"/>
                        </a:rPr>
                        <a:t>по</a:t>
                      </a:r>
                      <a:r>
                        <a:rPr lang="ru-RU" sz="4000" i="1" u="sng">
                          <a:effectLst/>
                          <a:latin typeface="Times New Roman"/>
                          <a:ea typeface="Calibri"/>
                        </a:rPr>
                        <a:t>з</a:t>
                      </a:r>
                      <a:r>
                        <a:rPr lang="ru-RU" sz="4000" b="1" i="1" u="sng"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lang="ru-RU" sz="4000" i="1" u="sng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4000" i="1">
                          <a:effectLst/>
                          <a:latin typeface="Times New Roman"/>
                          <a:ea typeface="Calibri"/>
                        </a:rPr>
                        <a:t>ий</a:t>
                      </a:r>
                      <a:endParaRPr lang="ru-RU" sz="4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6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4000" i="1" dirty="0">
                          <a:effectLst/>
                          <a:latin typeface="Times New Roman"/>
                          <a:ea typeface="Calibri"/>
                        </a:rPr>
                        <a:t>пра</a:t>
                      </a:r>
                      <a:r>
                        <a:rPr lang="ru-RU" sz="4000" i="1" u="sng" dirty="0">
                          <a:effectLst/>
                          <a:latin typeface="Times New Roman"/>
                          <a:ea typeface="Calibri"/>
                        </a:rPr>
                        <a:t>з</a:t>
                      </a:r>
                      <a:r>
                        <a:rPr lang="ru-RU" sz="4000" b="1" i="1" u="sng" dirty="0"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lang="ru-RU" sz="40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40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endParaRPr lang="ru-RU" sz="4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91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4000" i="1">
                          <a:effectLst/>
                          <a:latin typeface="Times New Roman"/>
                          <a:ea typeface="Calibri"/>
                        </a:rPr>
                        <a:t>нае</a:t>
                      </a:r>
                      <a:r>
                        <a:rPr lang="ru-RU" sz="4000" i="1" u="sng">
                          <a:effectLst/>
                          <a:latin typeface="Times New Roman"/>
                          <a:ea typeface="Calibri"/>
                        </a:rPr>
                        <a:t>з</a:t>
                      </a:r>
                      <a:r>
                        <a:rPr lang="ru-RU" sz="4000" b="1" i="1" u="sng"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lang="ru-RU" sz="4000" i="1" u="sng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4000" i="1">
                          <a:effectLst/>
                          <a:latin typeface="Times New Roman"/>
                          <a:ea typeface="Calibri"/>
                        </a:rPr>
                        <a:t>ик</a:t>
                      </a:r>
                      <a:endParaRPr lang="ru-RU" sz="4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endParaRPr lang="ru-RU" sz="4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007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>
                <a:solidFill>
                  <a:prstClr val="black"/>
                </a:solidFill>
              </a:rPr>
              <a:t>Например: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0357628"/>
              </p:ext>
            </p:extLst>
          </p:nvPr>
        </p:nvGraphicFramePr>
        <p:xfrm>
          <a:off x="609600" y="1600201"/>
          <a:ext cx="7924800" cy="3794759"/>
        </p:xfrm>
        <a:graphic>
          <a:graphicData uri="http://schemas.openxmlformats.org/drawingml/2006/table">
            <a:tbl>
              <a:tblPr firstRow="1" firstCol="1" bandRow="1"/>
              <a:tblGrid>
                <a:gridCol w="1584960"/>
                <a:gridCol w="3561334"/>
                <a:gridCol w="2778506"/>
              </a:tblGrid>
              <a:tr h="1447799">
                <a:tc rowSpan="3"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4000" i="1" dirty="0">
                          <a:effectLst/>
                          <a:latin typeface="Times New Roman"/>
                          <a:ea typeface="Calibri"/>
                        </a:rPr>
                        <a:t>ЗДН</a:t>
                      </a:r>
                      <a:endParaRPr lang="ru-RU" sz="4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4000" i="1">
                          <a:effectLst/>
                          <a:latin typeface="Times New Roman"/>
                          <a:ea typeface="Calibri"/>
                        </a:rPr>
                        <a:t>по</a:t>
                      </a:r>
                      <a:r>
                        <a:rPr lang="ru-RU" sz="4000" i="1" u="sng">
                          <a:effectLst/>
                          <a:latin typeface="Times New Roman"/>
                          <a:ea typeface="Calibri"/>
                        </a:rPr>
                        <a:t>з</a:t>
                      </a:r>
                      <a:r>
                        <a:rPr lang="ru-RU" sz="4000" b="1" i="1" u="sng"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lang="ru-RU" sz="4000" i="1" u="sng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4000" i="1">
                          <a:effectLst/>
                          <a:latin typeface="Times New Roman"/>
                          <a:ea typeface="Calibri"/>
                        </a:rPr>
                        <a:t>ий</a:t>
                      </a:r>
                      <a:endParaRPr lang="ru-RU" sz="4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4000" i="1" dirty="0">
                          <a:effectLst/>
                          <a:latin typeface="Times New Roman"/>
                          <a:ea typeface="Calibri"/>
                        </a:rPr>
                        <a:t>опоздать</a:t>
                      </a:r>
                      <a:endParaRPr lang="ru-RU" sz="4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4000" i="1" dirty="0">
                          <a:effectLst/>
                          <a:latin typeface="Times New Roman"/>
                          <a:ea typeface="Calibri"/>
                        </a:rPr>
                        <a:t>пра</a:t>
                      </a:r>
                      <a:r>
                        <a:rPr lang="ru-RU" sz="4000" i="1" u="sng" dirty="0">
                          <a:effectLst/>
                          <a:latin typeface="Times New Roman"/>
                          <a:ea typeface="Calibri"/>
                        </a:rPr>
                        <a:t>з</a:t>
                      </a:r>
                      <a:r>
                        <a:rPr lang="ru-RU" sz="4000" b="1" i="1" u="sng" dirty="0"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lang="ru-RU" sz="40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4000" i="1" dirty="0">
                          <a:effectLst/>
                          <a:latin typeface="Times New Roman"/>
                          <a:ea typeface="Calibri"/>
                        </a:rPr>
                        <a:t>ый</a:t>
                      </a:r>
                      <a:endParaRPr lang="ru-RU" sz="4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4000" i="1" dirty="0">
                          <a:effectLst/>
                          <a:latin typeface="Times New Roman"/>
                          <a:ea typeface="Calibri"/>
                        </a:rPr>
                        <a:t>празден</a:t>
                      </a:r>
                      <a:endParaRPr lang="ru-RU" sz="4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91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4000" i="1">
                          <a:effectLst/>
                          <a:latin typeface="Times New Roman"/>
                          <a:ea typeface="Calibri"/>
                        </a:rPr>
                        <a:t>нае</a:t>
                      </a:r>
                      <a:r>
                        <a:rPr lang="ru-RU" sz="4000" i="1" u="sng">
                          <a:effectLst/>
                          <a:latin typeface="Times New Roman"/>
                          <a:ea typeface="Calibri"/>
                        </a:rPr>
                        <a:t>з</a:t>
                      </a:r>
                      <a:r>
                        <a:rPr lang="ru-RU" sz="4000" b="1" i="1" u="sng"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lang="ru-RU" sz="4000" i="1" u="sng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4000" i="1">
                          <a:effectLst/>
                          <a:latin typeface="Times New Roman"/>
                          <a:ea typeface="Calibri"/>
                        </a:rPr>
                        <a:t>ик</a:t>
                      </a:r>
                      <a:endParaRPr lang="ru-RU" sz="4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4000" i="1" dirty="0" smtClean="0">
                          <a:effectLst/>
                          <a:latin typeface="Times New Roman"/>
                          <a:ea typeface="Calibri"/>
                        </a:rPr>
                        <a:t>ездить</a:t>
                      </a:r>
                      <a:endParaRPr lang="ru-RU" sz="4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856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>
                <a:solidFill>
                  <a:prstClr val="black"/>
                </a:solidFill>
              </a:rPr>
              <a:t>Например: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1087420"/>
              </p:ext>
            </p:extLst>
          </p:nvPr>
        </p:nvGraphicFramePr>
        <p:xfrm>
          <a:off x="381000" y="1676400"/>
          <a:ext cx="8153400" cy="3910411"/>
        </p:xfrm>
        <a:graphic>
          <a:graphicData uri="http://schemas.openxmlformats.org/drawingml/2006/table">
            <a:tbl>
              <a:tblPr firstRow="1" firstCol="1" bandRow="1"/>
              <a:tblGrid>
                <a:gridCol w="2622962"/>
                <a:gridCol w="2623614"/>
                <a:gridCol w="2906824"/>
              </a:tblGrid>
              <a:tr h="609600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РДЦ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се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р</a:t>
                      </a:r>
                      <a:r>
                        <a:rPr lang="ru-RU" sz="2800" b="1" i="1" u="sng" dirty="0"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ц</a:t>
                      </a: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е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6505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РДЧ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се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р</a:t>
                      </a:r>
                      <a:r>
                        <a:rPr lang="ru-RU" sz="2800" b="1" i="1" u="sng" dirty="0"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ч</a:t>
                      </a: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ишко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6210">
                <a:tc rowSpan="2"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СТЦ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кре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8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ц</a:t>
                      </a: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овый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4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и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8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ц</a:t>
                      </a: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4048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>
                          <a:effectLst/>
                          <a:latin typeface="Times New Roman"/>
                          <a:ea typeface="Calibri"/>
                        </a:rPr>
                        <a:t>ЗДЦ</a:t>
                      </a:r>
                      <a:endParaRPr lang="ru-RU" sz="28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под у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з</a:t>
                      </a:r>
                      <a:r>
                        <a:rPr lang="ru-RU" sz="2800" b="1" i="1" u="sng" dirty="0"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ц</a:t>
                      </a: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ы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50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>
                <a:solidFill>
                  <a:prstClr val="black"/>
                </a:solidFill>
              </a:rPr>
              <a:t>Например: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4655654"/>
              </p:ext>
            </p:extLst>
          </p:nvPr>
        </p:nvGraphicFramePr>
        <p:xfrm>
          <a:off x="381000" y="1676400"/>
          <a:ext cx="8153400" cy="3910411"/>
        </p:xfrm>
        <a:graphic>
          <a:graphicData uri="http://schemas.openxmlformats.org/drawingml/2006/table">
            <a:tbl>
              <a:tblPr firstRow="1" firstCol="1" bandRow="1"/>
              <a:tblGrid>
                <a:gridCol w="2622962"/>
                <a:gridCol w="2623614"/>
                <a:gridCol w="2906824"/>
              </a:tblGrid>
              <a:tr h="609600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РДЦ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се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р</a:t>
                      </a:r>
                      <a:r>
                        <a:rPr lang="ru-RU" sz="2800" b="1" i="1" u="sng" dirty="0"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ц</a:t>
                      </a: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е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 smtClean="0">
                          <a:effectLst/>
                          <a:latin typeface="Times New Roman"/>
                          <a:ea typeface="Calibri"/>
                        </a:rPr>
                        <a:t>сердечко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6505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РДЧ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се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р</a:t>
                      </a:r>
                      <a:r>
                        <a:rPr lang="ru-RU" sz="2800" b="1" i="1" u="sng" dirty="0"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ч</a:t>
                      </a: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ишко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>
                          <a:effectLst/>
                          <a:latin typeface="Times New Roman"/>
                          <a:ea typeface="Calibri"/>
                        </a:rPr>
                        <a:t>сердец</a:t>
                      </a:r>
                      <a:r>
                        <a:rPr lang="ru-RU" sz="2800">
                          <a:effectLst/>
                          <a:latin typeface="Times New Roman"/>
                          <a:ea typeface="Calibri"/>
                        </a:rPr>
                        <a:t>,</a:t>
                      </a:r>
                      <a:r>
                        <a:rPr lang="ru-RU" sz="2800" i="1">
                          <a:effectLst/>
                          <a:latin typeface="Times New Roman"/>
                          <a:ea typeface="Calibri"/>
                        </a:rPr>
                        <a:t> сердечный</a:t>
                      </a:r>
                      <a:endParaRPr lang="ru-RU" sz="28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6210">
                <a:tc rowSpan="2"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СТЦ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кре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8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ц</a:t>
                      </a: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овый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крестец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4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и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r>
                        <a:rPr lang="ru-RU" sz="28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ц</a:t>
                      </a: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истец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4048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>
                          <a:effectLst/>
                          <a:latin typeface="Times New Roman"/>
                          <a:ea typeface="Calibri"/>
                        </a:rPr>
                        <a:t>ЗДЦ</a:t>
                      </a:r>
                      <a:endParaRPr lang="ru-RU" sz="28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под у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з</a:t>
                      </a:r>
                      <a:r>
                        <a:rPr lang="ru-RU" sz="2800" b="1" i="1" u="sng" dirty="0"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lang="ru-RU" sz="2800" i="1" u="sng" dirty="0">
                          <a:effectLst/>
                          <a:latin typeface="Times New Roman"/>
                          <a:ea typeface="Calibri"/>
                        </a:rPr>
                        <a:t>ц</a:t>
                      </a: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ы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</a:rPr>
                        <a:t>уздечка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011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Например: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6832347"/>
              </p:ext>
            </p:extLst>
          </p:nvPr>
        </p:nvGraphicFramePr>
        <p:xfrm>
          <a:off x="457200" y="1524000"/>
          <a:ext cx="8382000" cy="3912790"/>
        </p:xfrm>
        <a:graphic>
          <a:graphicData uri="http://schemas.openxmlformats.org/drawingml/2006/table">
            <a:tbl>
              <a:tblPr firstRow="1" firstCol="1" bandRow="1"/>
              <a:tblGrid>
                <a:gridCol w="1905000"/>
                <a:gridCol w="2819400"/>
                <a:gridCol w="3657600"/>
              </a:tblGrid>
              <a:tr h="900695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НТСК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гига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32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ск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ий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695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kumimoji="0" lang="ru-RU" sz="3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НДС</a:t>
                      </a:r>
                      <a:r>
                        <a:rPr lang="ru-RU" sz="3200" i="1" dirty="0" smtClean="0">
                          <a:effectLst/>
                          <a:latin typeface="Times New Roman"/>
                          <a:ea typeface="Calibri"/>
                        </a:rPr>
                        <a:t>К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голла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3200" b="1" i="1" u="sng" dirty="0"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ск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ий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700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НДЦ</a:t>
                      </a:r>
                      <a:endParaRPr lang="ru-RU" sz="3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голла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3200" b="1" i="1" u="sng" dirty="0"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ц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ы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700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>
                          <a:effectLst/>
                          <a:latin typeface="Times New Roman"/>
                          <a:ea typeface="Calibri"/>
                        </a:rPr>
                        <a:t>НТСТ</a:t>
                      </a:r>
                      <a:endParaRPr lang="ru-RU" sz="3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аге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r>
                        <a:rPr lang="ru-RU" sz="3200" b="1" i="1" u="sng" dirty="0"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r>
                        <a:rPr lang="ru-RU" sz="3200" i="1" u="sng" dirty="0">
                          <a:effectLst/>
                          <a:latin typeface="Times New Roman"/>
                          <a:ea typeface="Calibri"/>
                        </a:rPr>
                        <a:t>ст</a:t>
                      </a:r>
                      <a:r>
                        <a:rPr lang="ru-RU" sz="3200" i="1" dirty="0">
                          <a:effectLst/>
                          <a:latin typeface="Times New Roman"/>
                          <a:ea typeface="Calibri"/>
                        </a:rPr>
                        <a:t>во</a:t>
                      </a: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512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1002</TotalTime>
  <Words>1284</Words>
  <Application>Microsoft Office PowerPoint</Application>
  <PresentationFormat>Экран (4:3)</PresentationFormat>
  <Paragraphs>274</Paragraphs>
  <Slides>41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Office Theme</vt:lpstr>
      <vt:lpstr>Русский по пятницам. Урок  4.</vt:lpstr>
      <vt:lpstr>Непроизносимые согласные</vt:lpstr>
      <vt:lpstr>Например:</vt:lpstr>
      <vt:lpstr>Например:</vt:lpstr>
      <vt:lpstr>Например:</vt:lpstr>
      <vt:lpstr>Например:</vt:lpstr>
      <vt:lpstr>Например:</vt:lpstr>
      <vt:lpstr>Например:</vt:lpstr>
      <vt:lpstr>Например:</vt:lpstr>
      <vt:lpstr>Например:</vt:lpstr>
      <vt:lpstr>Например:</vt:lpstr>
      <vt:lpstr>Например:</vt:lpstr>
      <vt:lpstr>  Слова, не имеющие непроизносимых согласных:    </vt:lpstr>
      <vt:lpstr>Исключения:</vt:lpstr>
      <vt:lpstr>Запомнить:</vt:lpstr>
      <vt:lpstr>Функции знаков препинания </vt:lpstr>
      <vt:lpstr>Вставьте пропущенные буквы и знаки препинания.</vt:lpstr>
      <vt:lpstr>Вставьте пропущенные буквы и знаки препинания.</vt:lpstr>
      <vt:lpstr>Презентация PowerPoint</vt:lpstr>
      <vt:lpstr>Обособленные члены предложения делятся на две группы:</vt:lpstr>
      <vt:lpstr>Определите обособленные члены предложения, расставьте знаки препинания.</vt:lpstr>
      <vt:lpstr>Презентация PowerPoint</vt:lpstr>
      <vt:lpstr>Понятие о причастии</vt:lpstr>
      <vt:lpstr>Проводим наблюдение</vt:lpstr>
      <vt:lpstr>Причастный оборот</vt:lpstr>
      <vt:lpstr>Найдите словосочетания, которые соответствуют схеме «прич. + зависимое слово»</vt:lpstr>
      <vt:lpstr> Выделение  причастного оборота на письме</vt:lpstr>
      <vt:lpstr>Пример</vt:lpstr>
      <vt:lpstr>Выделение  причастного оборота на письме</vt:lpstr>
      <vt:lpstr>Понятие о деепричастии</vt:lpstr>
      <vt:lpstr>Обособление деепричастных оборотов</vt:lpstr>
      <vt:lpstr>Примеры</vt:lpstr>
      <vt:lpstr>Обособляются</vt:lpstr>
      <vt:lpstr>Не обособляются</vt:lpstr>
      <vt:lpstr>Вводные слова</vt:lpstr>
      <vt:lpstr>Обособление вводных слов</vt:lpstr>
      <vt:lpstr>Конструируем</vt:lpstr>
      <vt:lpstr>Конструируем</vt:lpstr>
      <vt:lpstr>Обращение</vt:lpstr>
      <vt:lpstr>Пример</vt:lpstr>
      <vt:lpstr>Спасибо за внимание! Желаем успехов!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Синтаксическая разминка</dc:title>
  <cp:lastModifiedBy>User</cp:lastModifiedBy>
  <cp:revision>101</cp:revision>
  <dcterms:modified xsi:type="dcterms:W3CDTF">2014-04-04T06:24:29Z</dcterms:modified>
</cp:coreProperties>
</file>