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584" autoAdjust="0"/>
    <p:restoredTop sz="94660"/>
  </p:normalViewPr>
  <p:slideViewPr>
    <p:cSldViewPr>
      <p:cViewPr varScale="1">
        <p:scale>
          <a:sx n="65" d="100"/>
          <a:sy n="65" d="100"/>
        </p:scale>
        <p:origin x="-205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EBF76-2CBB-4CDC-BA50-A8EC14B37BFB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21FED-E828-4673-9C3F-65475632F16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B6C3F-7619-46AE-BBB8-A9E07641CBCF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D43F35-5893-4A81-BC1D-0017D5A347A8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7AC3D3-CC26-4573-837E-9770E6EBAAC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s://logprof.ru/wp-content/uploads/2018/12/zaikani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74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428604"/>
            <a:ext cx="8429652" cy="923330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5400" b="1" dirty="0" smtClean="0">
                <a:latin typeface="+mn-lt"/>
              </a:rPr>
              <a:t>  </a:t>
            </a:r>
            <a:r>
              <a:rPr lang="ru-RU" sz="5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НЕГОВОРЯЩИЕ  ДЕТИ</a:t>
            </a:r>
            <a:endParaRPr lang="ru-RU" sz="5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818" y="5357826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Презентацию выполнил:</a:t>
            </a:r>
          </a:p>
          <a:p>
            <a:r>
              <a:rPr lang="ru-RU" dirty="0" smtClean="0"/>
              <a:t>Учитель-логопед МБ ДОУ №7 (ясли-сад) «Родничок»</a:t>
            </a:r>
          </a:p>
          <a:p>
            <a:r>
              <a:rPr lang="ru-RU" dirty="0" err="1" smtClean="0"/>
              <a:t>Полегенько</a:t>
            </a:r>
            <a:r>
              <a:rPr lang="ru-RU" dirty="0" smtClean="0"/>
              <a:t> Татьяна Игоревна</a:t>
            </a:r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sz="25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воспроизведение движений,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изображённых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сюжетной картинке; развитие мимики.</a:t>
            </a:r>
            <a:endParaRPr lang="ru-RU" sz="25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7"/>
            <a:ext cx="8686800" cy="10715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Ребёнок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рассматривая сюжет­ную картинку, отвечает на вопросы жестом или движением. На сюжетной картинке «бабочка ле­тит» - ребёнок машет руками, имитируя махи крыльев; «девочка кушает» - движения рукой от стола ко рту; «кошка лакает молоко» - имитиру­ющее движение языком и т.д.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643446"/>
            <a:ext cx="8715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Ребёнка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знакомят с двумя рисованными знаками (машина-яблоко) и предлагают дополнить незаконченное предложение одним из них, подняв его вверх На дереве растёт... По дороге едет... Затем ребёнок, используя жест «дай»- показывает рукой на ту картинку, которую бы хотел получить.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2844" y="4429132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378619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algn="ctr" fontAlgn="auto">
              <a:spcAft>
                <a:spcPts val="0"/>
              </a:spcAft>
            </a:pPr>
            <a:r>
              <a:rPr kumimoji="0" lang="ru-RU" sz="2400" b="0" i="0" u="sng" strike="noStrike" kern="1200" cap="all" spc="0" normalizeH="0" baseline="0" noProof="0" dirty="0" smtClean="0">
                <a:ln>
                  <a:noFill/>
                </a:ln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</a:t>
            </a:r>
            <a:r>
              <a:rPr lang="ru-RU" sz="2400" cap="all" dirty="0"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: установление контакта: развитие понимания рисованного знака (пиктограммы) адекватное </a:t>
            </a:r>
            <a:endParaRPr kumimoji="0" lang="ru-RU" sz="2400" b="0" i="0" u="none" strike="noStrike" kern="1200" cap="all" spc="0" normalizeH="0" baseline="0" noProof="0" dirty="0">
              <a:ln>
                <a:noFill/>
              </a:ln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4" name="Picture 8" descr="https://catherineasquithgallery.com/uploads/posts/2021-03/1614552483_6-p-detskie-kartinki-na-belom-fone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28724" y="4071942"/>
            <a:ext cx="7000925" cy="27860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838200"/>
          </a:xfrm>
        </p:spPr>
        <p:txBody>
          <a:bodyPr>
            <a:noAutofit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3. Развитие зрительно-моторной координации, мелкой моторики рук и артикуляционной моторики.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22"/>
            <a:ext cx="9144000" cy="335761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20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манипулятивной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деятельности и мелкой моторики рук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глазодвигательных-тактильно-проприоцептивных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статико-динамических ощущений - чётких артикуляционных кинестезий, тактильной памяти;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представлений о схемах лица и тела;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подвижности речевой мускулатуры- произвольности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дифференцированности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мимических движений - кинестетического контроля за мимикой и мышечными ощущениями;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восприятие артикуляционных укладов звуков путём развития зрительно-кинестетических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ощущений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/>
          <a:lstStyle/>
          <a:p>
            <a:r>
              <a:rPr lang="ru-RU" dirty="0" smtClean="0"/>
              <a:t>Приёмы: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прослеживание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направлениям сверху вниз- снизу-вверх- справа налево- слева направо;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прослеживание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прямых- ломаных- извилистых линий;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массажные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расслабляющие (активизирующие) движения;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размазывание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крема на различных поверхностях;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рукой ребёнка по различным поверхностям (мех щётки с различным ворсом);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узнавание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ощупь различной фактуры предметов с использованием тактильных таблиц;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двигательные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упражнения с погремушкой-мячом- платочкам- флажком;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рисование» в воздухе рукой;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фактуры предметов без опоры на зрительное восприятие;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активизация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пассивных и активных движений пальцев рук;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пластилином;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артикуляционная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мимическая гимнастика;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имитацию положения рта, представленного на картинках;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преодоление сопротивления;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выработка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речедвигательных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 звукообразных слов.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4. Развитие зрительно-пространственного анализа и синтеза.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7"/>
            <a:ext cx="8686800" cy="350046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поисковой деятельности, расширение поля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зрения;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выработка устойчивости, переключаемости, увеличения объёма зрительного внимания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памяти;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стереогноза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умения ориентироваться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плоскости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 трёхмерном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пространстве;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 зрительного образа.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2" name="AutoShape 4" descr="https://e7.pngegg.com/pngimages/329/723/png-clipart-happy-face-features-expressio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2" name="AutoShape 14" descr="https://e7.pngegg.com/pngimages/351/835/png-clipart-smiley-emoticon-computer-icons-eyes-miscellaneous-fac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64" name="AutoShape 16" descr="https://e7.pngegg.com/pngimages/714/315/png-clipart-eye-smiley-face-eye-face-peopl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70" name="Picture 22" descr="https://papik.pro/uploads/posts/2022-01/1642330411_2-papik-pro-p-glazki-klipart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78" y="1857364"/>
            <a:ext cx="1357322" cy="1153723"/>
          </a:xfrm>
          <a:prstGeom prst="rect">
            <a:avLst/>
          </a:prstGeom>
          <a:noFill/>
        </p:spPr>
      </p:pic>
      <p:pic>
        <p:nvPicPr>
          <p:cNvPr id="53272" name="Picture 24" descr="https://papik.pro/uploads/posts/2022-01/1642330410_1-papik-pro-p-glazki-klipart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5" y="3643314"/>
            <a:ext cx="3379433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/>
          <a:lstStyle/>
          <a:p>
            <a:r>
              <a:rPr lang="ru-RU" dirty="0" smtClean="0"/>
              <a:t>Приёмы: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игрушек в пространстве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комнаты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поиск предметов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соотнесение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игрушки с её изображением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картинке 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сторон тела у людей, изображённых на картинке, сторон собственного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тела 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выработка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навыков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ориентировки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перекрёстном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ориентироании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кинезиологические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упражнения)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действий с предметами и игрушками по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инструкции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недостающих частей у предметов по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картинкам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узнавание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частей тела и лица на предметной картинке, соотнесение их с частями собственного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тела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запоминание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изображений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предметов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фиксация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изменений в расположении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предметов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выделение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 множества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предметов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запоминание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расположения предметов на плоскости (вверху, в центре, в правом углу и т.д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идентификация зрительных изображений по заданной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теме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различий в предметах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картинках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сравнение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сходных по зрительному образу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предметов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конструирование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образцу, по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инструкции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выделение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фигуры из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фона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вычленение наложенных друг на друга предметов.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Развитие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сенсорно-перцептивной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деятельности.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7"/>
            <a:ext cx="9144000" cy="307183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сенсорного и тактильного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гнозиса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восприятия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цвета и пространственных признаков плоских и объёмных предметов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дифференциация сходных цветовых тонов и геометрических форм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пространственного моделирования образов и конструктивного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праксиса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8" name="Picture 6" descr="https://catherineasquithgallery.com/uploads/posts/2021-03/1614552510_12-p-detskie-kartinki-na-belom-fone-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643314"/>
            <a:ext cx="4143404" cy="3376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Приёмы: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выработка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умения ориентации в окружающем;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 тактильными таблицами;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выделение цвета;</a:t>
            </a: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 размером и формой (плоскостной и объёмной);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действий с дидактическими игрушками (матрёшкой, пирамидкой):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выработка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дифференцированного восприятия круглой, угольной и квадратной форм на материале предметов и геометрических фигур;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соотнесение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цветного и контурного изображений предметов;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дифференциация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плоскостного и объёмного изображений;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конструирование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целого из частей;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 цвету, подбор определённой цветовой гаммы;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идентификация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предметов и геометрических фигур: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 «Доской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Сегена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», кубиками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Кооса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286908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Развитие функций голоса и фонационного дыхания.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объёма дыхания, нормализация сто ритма;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координированной деятельности дыхания, фонации и артикуляции: развитие высоты, тембра и интонации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стимуляция мышц гортани: активизация целенаправленною ротового выдоха, знакомство с некоторыми характеристиками силы голоса, формирование диапазона голоса на основе упражнений в использовании звукоподражаний различной громкости.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обучении используются элементы методики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фонопеда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В.Емельянова.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Приёмы: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упражнения </a:t>
            </a:r>
            <a:r>
              <a:rPr lang="ru-RU" dirty="0" smtClean="0"/>
              <a:t>на расслабление шейной </a:t>
            </a:r>
            <a:r>
              <a:rPr lang="ru-RU" dirty="0" smtClean="0"/>
              <a:t>мускулатуры;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активизация </a:t>
            </a:r>
            <a:r>
              <a:rPr lang="ru-RU" dirty="0" smtClean="0"/>
              <a:t>движений мягкого нёба, имитация </a:t>
            </a:r>
            <a:r>
              <a:rPr lang="ru-RU" dirty="0" smtClean="0"/>
              <a:t>жевания;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тренировка </a:t>
            </a:r>
            <a:r>
              <a:rPr lang="ru-RU" dirty="0" smtClean="0"/>
              <a:t>носового выдоха; 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развитие </a:t>
            </a:r>
            <a:r>
              <a:rPr lang="ru-RU" dirty="0" smtClean="0"/>
              <a:t>произвольного речевого </a:t>
            </a:r>
            <a:r>
              <a:rPr lang="ru-RU" dirty="0" smtClean="0"/>
              <a:t>вдоха;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выработка </a:t>
            </a:r>
            <a:r>
              <a:rPr lang="ru-RU" dirty="0" smtClean="0"/>
              <a:t>произвольного контроля за объемом и темпом выполнения </a:t>
            </a:r>
            <a:r>
              <a:rPr lang="ru-RU" dirty="0" smtClean="0"/>
              <a:t>движений;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выработка </a:t>
            </a:r>
            <a:r>
              <a:rPr lang="ru-RU" dirty="0" smtClean="0"/>
              <a:t>комбинированного типа </a:t>
            </a:r>
            <a:r>
              <a:rPr lang="ru-RU" dirty="0" smtClean="0"/>
              <a:t>дыхания;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упражнения </a:t>
            </a:r>
            <a:r>
              <a:rPr lang="ru-RU" dirty="0" smtClean="0"/>
              <a:t>на контролирование силы воздушной струи и ротовою </a:t>
            </a:r>
            <a:r>
              <a:rPr lang="ru-RU" dirty="0" smtClean="0"/>
              <a:t>выдоха;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различение </a:t>
            </a:r>
            <a:r>
              <a:rPr lang="ru-RU" dirty="0" smtClean="0"/>
              <a:t>холодной и тёплой струй выдыхаемого </a:t>
            </a:r>
            <a:r>
              <a:rPr lang="ru-RU" dirty="0" smtClean="0"/>
              <a:t>воздуха;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выработка </a:t>
            </a:r>
            <a:r>
              <a:rPr lang="ru-RU" dirty="0" smtClean="0"/>
              <a:t>умения повышать и понижать голос в доступных пределах (сигналы </a:t>
            </a:r>
            <a:r>
              <a:rPr lang="ru-RU" dirty="0" err="1" smtClean="0"/>
              <a:t>доречевой</a:t>
            </a:r>
            <a:r>
              <a:rPr lang="ru-RU" dirty="0" smtClean="0"/>
              <a:t> коммуникации)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Развитие чувства ритма.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572528" cy="578645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ритмико-интонационной стороны речи;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ассоциативных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связей на основе скоординированной работы анализаторов (речеслухового.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речедвигательного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зрительного), обеспечивающих основу коммуникативной функции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речи;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ощущения предложения как лексической единицы, характеризующейся ритмико-интонационной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законченностью;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ритмико-интонационными характеристиками гласных звуков А, О. У, 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ngwing.com (1).png"/>
          <p:cNvPicPr>
            <a:picLocks noChangeAspect="1"/>
          </p:cNvPicPr>
          <p:nvPr/>
        </p:nvPicPr>
        <p:blipFill>
          <a:blip r:embed="rId2" cstate="print"/>
          <a:srcRect l="16765" b="2083"/>
          <a:stretch>
            <a:fillRect/>
          </a:stretch>
        </p:blipFill>
        <p:spPr>
          <a:xfrm flipH="1">
            <a:off x="6858015" y="0"/>
            <a:ext cx="228598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472" y="214290"/>
            <a:ext cx="8286808" cy="58579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основу коррекционной программы положен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комплексного подхода, предложенный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С.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Выготским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адаптированный 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безречевым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детям. Суть программы состоит в том, что она предполагает поэтапно развивать сохранный потенциал (ресурсы)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безречевого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ребенка, с опорой на комплексную работу анализаторных систем и компенсировать его недостатки (дефициты). Педагогический эффект коррекционной программы заключается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деятельностном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подходе, во включении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безречевых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детей в разные виды игровой деятельности, различные по содержанию сложности, степени социального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опосредования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Развитие сенсомоторных компонентов чувства ритма. Приёмы: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воспроизведение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ритма в движениях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играх;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ходьба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маршировка под музыку;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двигательные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с ритмичным звуковым сопровождением;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ритмические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для рук и ног;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воспроизведение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заданного ритмического рисунка отстукиванием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отхлопыванием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действий двигательной и ритмико-интонационной активности;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силой голоса и различной ин­тенсивностью неречевых и речевых звуков;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речевых вокализаций;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 схемой ритма;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соотнесение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ритма со схематическим изображением;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произвольное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ритмичное произнесение гласных звуков и звуковых цепочек;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дифференциация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ритмических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рисунков;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отображение определенных качеств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движения;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ритмическое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чередование объектов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опорой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зрительное восприятие.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Развитие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импрессивной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экспресснвной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речи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435771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понимания ситуативной и бытовой речи, формирование первичных коммуникативных навыков и лексики на звукоподражании и звукосочетаний имитирующих неречевые комплексы звуков восклицания: крики птиц и голоса животных, слов обозначающих наиболее употребляемые предметы и простые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действия;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работа над семантикой слова стимулирование простых видов коммуникативной речи.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8" name="Рисунок 7" descr="pngwing.com.png"/>
          <p:cNvPicPr>
            <a:picLocks noChangeAspect="1"/>
          </p:cNvPicPr>
          <p:nvPr/>
        </p:nvPicPr>
        <p:blipFill>
          <a:blip r:embed="rId2"/>
          <a:srcRect t="25000" b="26562"/>
          <a:stretch>
            <a:fillRect/>
          </a:stretch>
        </p:blipFill>
        <p:spPr>
          <a:xfrm>
            <a:off x="1071538" y="5072074"/>
            <a:ext cx="7572428" cy="160660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r>
              <a:rPr lang="ru-RU" dirty="0" smtClean="0"/>
              <a:t>Приемы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узнавание предметов по их названию (игрушки части тела одежда животные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показ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предметов по 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признакам;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показ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картинок с изображением предметов относящихся к определенным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категориям;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инструкции действий со знакомыми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предметами; 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вербальных инструкций с адекватным использованием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звукоподражаний;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побуждение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высказыванию эмоциональных восклицаний,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просьб;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непроизвольного подражания - звукового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словесного;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различение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звукоподражаний с опорой на зрительное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восприятие;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соотнесение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игрушек (картинок) с сопряженным отраженным и произвольным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звукоподражанием;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различение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действий совершаемых одним объектом соотнесение действий и слов 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обозначающих;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инструкций содержащие слова с уменьшительно ласкательными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суффиксами;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побуждение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использованию слов, состоящих из двух прямых открытых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слогов;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автоматизация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диалогической речи слов « хочу,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буду»;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автоматизация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отдельных штампов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коммууникативной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побудительной и вопросительной речи (дай, на, кто,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иди);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узнавание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словесному описанию;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выработка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обобщенных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понятий;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смысловое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обыгрывание слов путём включения их в различные смысловые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контексты;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правильного названия предметов среди верных и конфликтных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обозначений.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r>
              <a:rPr lang="ru-RU" dirty="0" smtClean="0"/>
              <a:t>Подведем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071546"/>
            <a:ext cx="6000760" cy="578645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Коррекционная работа с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безречевыми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детьми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строится по 8 направлениям.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направление включает определенные задачи и соответствующие им приемы, дифференцированные в зависимости от этапа работы и индивидуальных особенностей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безречевых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рамках одного занятия решаются несколько разноплановых задач, т.е. занятия носят интегративный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ngwing.com (2).png"/>
          <p:cNvPicPr>
            <a:picLocks noChangeAspect="1"/>
          </p:cNvPicPr>
          <p:nvPr/>
        </p:nvPicPr>
        <p:blipFill>
          <a:blip r:embed="rId2"/>
          <a:srcRect l="12551" t="4167" r="23437" b="8333"/>
          <a:stretch>
            <a:fillRect/>
          </a:stretch>
        </p:blipFill>
        <p:spPr>
          <a:xfrm>
            <a:off x="0" y="857208"/>
            <a:ext cx="3643338" cy="60007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6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650083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начальных этапах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коррекционной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работы дополнительно проводится динамическое наблюдение за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безречевыми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детьми в игровой и бытовой деятельности. Уточняется состояние слуха для отграничения детей с сенсорной алалией от детей со сниженным слухом и с преимущественным нарушением восприятия. Выявляется степень владения практическими навыками: самообслуживание, бытовые действия, предметно-практическая деятельность. Многое зависит от того, как ребенок вступает в контакт, есть ли у него негативные реакции общего и речевого характера, может ли ребенок развернуть игру, включиться в подражание игровым действиям и продолжить их.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786874" cy="54292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коррекционную работу с ребенком необходимо включать родителей, сообщать им о результатах обследования ближайших и отдаленных целях коррекции.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мой взгляд,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родителями должна проводиться предварительная работа по разъяснению значимости развития личностных качеств - доброты, терпения, внимания, усидчивости, умения подчиняться требованиям. Родители не должны доделывать или дублировать работу логопеда. Их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основной задачей является создание необходимого эмоционального фона, формирование навыков общения.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arbat25.ru/assets/main/images/198f644ca7049e2d8a4a4c08e3da8dad.jpg"/>
          <p:cNvPicPr>
            <a:picLocks noChangeAspect="1" noChangeArrowheads="1"/>
          </p:cNvPicPr>
          <p:nvPr/>
        </p:nvPicPr>
        <p:blipFill>
          <a:blip r:embed="rId2"/>
          <a:srcRect t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48" y="285728"/>
            <a:ext cx="4286344" cy="928694"/>
          </a:xfrm>
          <a:noFill/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Как    работать с </a:t>
            </a:r>
            <a:r>
              <a:rPr lang="ru-RU" sz="2800" b="1" dirty="0" err="1" smtClean="0">
                <a:solidFill>
                  <a:schemeClr val="bg1"/>
                </a:solidFill>
                <a:latin typeface="+mn-lt"/>
              </a:rPr>
              <a:t>безречевыми</a:t>
            </a:r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детьми?</a:t>
            </a:r>
            <a:endParaRPr lang="ru-RU" sz="2800" b="1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857256"/>
          </a:xfrm>
        </p:spPr>
        <p:txBody>
          <a:bodyPr>
            <a:noAutofit/>
          </a:bodyPr>
          <a:lstStyle/>
          <a:p>
            <a:pPr algn="ctr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Коррекционная работа с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безречевыми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детьми строится по следующим направлениям: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142844" y="1071546"/>
            <a:ext cx="8858312" cy="5435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слухового восприятия.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способности к использованию невербальных компонентов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коммуникации.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зрительно-моторной координации, мелкой моторики рук и артикуляционной моторики.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зрительнo-пространственного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анализа и синтеза.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сенсорно -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перцептивной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деятельности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Развитие функции голоса и дыхания.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чувства ритма.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импрессивной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экспрессивной речи.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s://i.pinimg.com/originals/64/9c/e6/649ce689474d462f5eb625fad3dfa5e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574" y="0"/>
            <a:ext cx="9177574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3071810"/>
            <a:ext cx="6858048" cy="328614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Начальный этап решает задачи выработки языковых умений и сенсомоторных эталонов, необходимых для формирования общения. Важным является «закладка фундамента» предпосылок общения. На начальном этапе для всех детей используется ряд упражнений, стимулирующих развитие внимания памяти оптико-пространственных представлений наглядно-действенного мышления. Они являются базой для формирования общения. Разнообразные приемы воздействия способствуют исключению подражательных инертных стереотипов и стимулируют развитие способности детей, переносить полученные умения, в условиях реального общения.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5"/>
            <a:ext cx="9144000" cy="2143139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Развитие </a:t>
            </a:r>
            <a:r>
              <a:rPr lang="ru-RU" dirty="0" smtClean="0"/>
              <a:t>слухового восприятия. </a:t>
            </a:r>
            <a:endParaRPr lang="ru-RU" dirty="0" smtClean="0"/>
          </a:p>
          <a:p>
            <a:pPr marL="514350" indent="-514350">
              <a:buNone/>
            </a:pPr>
            <a:r>
              <a:rPr lang="ru-RU" u="sng" dirty="0" smtClean="0"/>
              <a:t>Задачи</a:t>
            </a:r>
            <a:r>
              <a:rPr lang="ru-RU" dirty="0" smtClean="0"/>
              <a:t>: расширение рамок слухового восприятия, развитие сенсорных функций, направленности слухового </a:t>
            </a:r>
            <a:r>
              <a:rPr lang="ru-RU" dirty="0" smtClean="0"/>
              <a:t>внимания, памяти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 descr="020.jpg"/>
          <p:cNvPicPr>
            <a:picLocks noChangeAspect="1"/>
          </p:cNvPicPr>
          <p:nvPr/>
        </p:nvPicPr>
        <p:blipFill>
          <a:blip r:embed="rId2"/>
          <a:srcRect l="5263" t="7018" r="6578" b="14035"/>
          <a:stretch>
            <a:fillRect/>
          </a:stretch>
        </p:blipFill>
        <p:spPr>
          <a:xfrm>
            <a:off x="0" y="2643182"/>
            <a:ext cx="4214842" cy="2830864"/>
          </a:xfrm>
          <a:prstGeom prst="rect">
            <a:avLst/>
          </a:prstGeom>
        </p:spPr>
      </p:pic>
      <p:pic>
        <p:nvPicPr>
          <p:cNvPr id="35842" name="Picture 2" descr="https://dobrovud.ru/upload/iblock/724/7240ee30c47c615ca2197eeb09ce03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571744"/>
            <a:ext cx="4786346" cy="367591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00562" y="264318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Угадай кто так говорит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5572132" y="3857628"/>
            <a:ext cx="1285884" cy="642942"/>
          </a:xfrm>
          <a:prstGeom prst="clou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5008" y="400050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Му-у-у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2.Развитие способности к использованию невербальных компонентов коммуникации.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4292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активизация ощущений собственных движений (активных и пассивных руками взрослого)- побуждение к совершению знакомых действий с воображаемыми предметами.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ребёнку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показывается, как причёсывают волосы (рукой поглаживают по волосам); как едят суп (рукой действуют в направлении от стола ко рту); как пьют из чашки (руку прикладывают ко рту и запрокидывают голову); как грозят пальцем и т.д. Затем просят ребёнка произвести эти действия не с реальными, а с воображаемыми предметами.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12933</TotalTime>
  <Words>1738</Words>
  <Application>Microsoft Office PowerPoint</Application>
  <PresentationFormat>Экран (4:3)</PresentationFormat>
  <Paragraphs>164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Слайд 1</vt:lpstr>
      <vt:lpstr>Слайд 2</vt:lpstr>
      <vt:lpstr>Слайд 3</vt:lpstr>
      <vt:lpstr>Работа с родителями</vt:lpstr>
      <vt:lpstr>Как    работать с безречевыми детьми?</vt:lpstr>
      <vt:lpstr>Коррекционная работа с безречевыми детьми строится по следующим направлениям:</vt:lpstr>
      <vt:lpstr>Слайд 7</vt:lpstr>
      <vt:lpstr>Слайд 8</vt:lpstr>
      <vt:lpstr>2.Развитие способности к использованию невербальных компонентов коммуникации.</vt:lpstr>
      <vt:lpstr>Цель: воспроизведение движений, изображённых на сюжетной картинке; развитие мимики.</vt:lpstr>
      <vt:lpstr>3. Развитие зрительно-моторной координации, мелкой моторики рук и артикуляционной моторики. </vt:lpstr>
      <vt:lpstr>Приёмы:</vt:lpstr>
      <vt:lpstr>4. Развитие зрительно-пространственного анализа и синтеза.</vt:lpstr>
      <vt:lpstr>Приёмы:</vt:lpstr>
      <vt:lpstr>5. Развитие сенсорно-перцептивной деятельности. </vt:lpstr>
      <vt:lpstr>Приёмы:</vt:lpstr>
      <vt:lpstr>6. Развитие функций голоса и фонационного дыхания.</vt:lpstr>
      <vt:lpstr>Приёмы:</vt:lpstr>
      <vt:lpstr>7. Развитие чувства ритма.</vt:lpstr>
      <vt:lpstr>Развитие сенсомоторных компонентов чувства ритма. Приёмы:</vt:lpstr>
      <vt:lpstr>8. Развитие импрессивной и экспресснвной речи</vt:lpstr>
      <vt:lpstr>Приемы </vt:lpstr>
      <vt:lpstr>Подведем итоги: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Безречевые дети</dc:title>
  <dc:subject>Безречевые дети</dc:subject>
  <dc:creator>Полегенько Татьяна</dc:creator>
  <cp:lastModifiedBy>user</cp:lastModifiedBy>
  <cp:revision>430</cp:revision>
  <dcterms:created xsi:type="dcterms:W3CDTF">2022-04-19T12:57:50Z</dcterms:created>
  <dcterms:modified xsi:type="dcterms:W3CDTF">2022-04-28T12:31:02Z</dcterms:modified>
</cp:coreProperties>
</file>