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61"/>
  </p:notesMasterIdLst>
  <p:sldIdLst>
    <p:sldId id="256" r:id="rId4"/>
    <p:sldId id="275" r:id="rId5"/>
    <p:sldId id="384" r:id="rId6"/>
    <p:sldId id="385" r:id="rId7"/>
    <p:sldId id="386" r:id="rId8"/>
    <p:sldId id="388" r:id="rId9"/>
    <p:sldId id="389" r:id="rId10"/>
    <p:sldId id="396" r:id="rId11"/>
    <p:sldId id="395" r:id="rId12"/>
    <p:sldId id="397" r:id="rId13"/>
    <p:sldId id="276" r:id="rId14"/>
    <p:sldId id="337" r:id="rId15"/>
    <p:sldId id="335" r:id="rId16"/>
    <p:sldId id="334" r:id="rId17"/>
    <p:sldId id="356" r:id="rId18"/>
    <p:sldId id="355" r:id="rId19"/>
    <p:sldId id="342" r:id="rId20"/>
    <p:sldId id="343" r:id="rId21"/>
    <p:sldId id="373" r:id="rId22"/>
    <p:sldId id="374" r:id="rId23"/>
    <p:sldId id="375" r:id="rId24"/>
    <p:sldId id="376" r:id="rId25"/>
    <p:sldId id="344" r:id="rId26"/>
    <p:sldId id="345" r:id="rId27"/>
    <p:sldId id="346" r:id="rId28"/>
    <p:sldId id="347" r:id="rId29"/>
    <p:sldId id="37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82" r:id="rId38"/>
    <p:sldId id="360" r:id="rId39"/>
    <p:sldId id="361" r:id="rId40"/>
    <p:sldId id="362" r:id="rId41"/>
    <p:sldId id="363" r:id="rId42"/>
    <p:sldId id="364" r:id="rId43"/>
    <p:sldId id="365" r:id="rId44"/>
    <p:sldId id="372" r:id="rId45"/>
    <p:sldId id="366" r:id="rId46"/>
    <p:sldId id="367" r:id="rId47"/>
    <p:sldId id="368" r:id="rId48"/>
    <p:sldId id="369" r:id="rId49"/>
    <p:sldId id="370" r:id="rId50"/>
    <p:sldId id="371" r:id="rId51"/>
    <p:sldId id="379" r:id="rId52"/>
    <p:sldId id="380" r:id="rId53"/>
    <p:sldId id="381" r:id="rId54"/>
    <p:sldId id="280" r:id="rId55"/>
    <p:sldId id="326" r:id="rId56"/>
    <p:sldId id="327" r:id="rId57"/>
    <p:sldId id="329" r:id="rId58"/>
    <p:sldId id="330" r:id="rId59"/>
    <p:sldId id="265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4" d="100"/>
          <a:sy n="64" d="100"/>
        </p:scale>
        <p:origin x="-14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XO Oriel"/>
              </a:rPr>
              <a:t>Для правки формата примечаний щёлкните мышью</a:t>
            </a:r>
          </a:p>
        </p:txBody>
      </p:sp>
      <p:sp>
        <p:nvSpPr>
          <p:cNvPr id="129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130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131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132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0F3B5BD9-1A26-4686-A1E9-D6E2CD80672B}" type="slidenum">
              <a:rPr lang="ru-RU" sz="1400" b="0" strike="noStrike" spc="-1">
                <a:latin typeface="Times New Roman"/>
              </a:rPr>
              <a:pPr algn="r"/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sz="2000" b="0" strike="noStrike" spc="-1">
              <a:latin typeface="XO Oriel"/>
            </a:endParaRPr>
          </a:p>
        </p:txBody>
      </p:sp>
      <p:sp>
        <p:nvSpPr>
          <p:cNvPr id="154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7825CD63-0732-4926-843E-2B2FE1C5C622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703F2-201C-4C1D-B17B-F4CCFCC1DC8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703F2-201C-4C1D-B17B-F4CCFCC1DC8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703F2-201C-4C1D-B17B-F4CCFCC1DC8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7"/>
          <p:cNvPicPr/>
          <p:nvPr/>
        </p:nvPicPr>
        <p:blipFill>
          <a:blip r:embed="rId16" cstate="print"/>
          <a:stretch/>
        </p:blipFill>
        <p:spPr>
          <a:xfrm>
            <a:off x="7812360" y="4248360"/>
            <a:ext cx="1577880" cy="2609280"/>
          </a:xfrm>
          <a:prstGeom prst="rect">
            <a:avLst/>
          </a:prstGeom>
          <a:ln>
            <a:noFill/>
          </a:ln>
        </p:spPr>
      </p:pic>
      <p:pic>
        <p:nvPicPr>
          <p:cNvPr id="8" name="Рисунок 8"/>
          <p:cNvPicPr/>
          <p:nvPr/>
        </p:nvPicPr>
        <p:blipFill>
          <a:blip r:embed="rId17" cstate="print"/>
          <a:stretch/>
        </p:blipFill>
        <p:spPr>
          <a:xfrm>
            <a:off x="-32040" y="0"/>
            <a:ext cx="914040" cy="795240"/>
          </a:xfrm>
          <a:prstGeom prst="rect">
            <a:avLst/>
          </a:prstGeom>
          <a:ln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FF9FB841-5DFC-49A2-B53D-4A144539BAC9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21.04.2022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7C661980-87B7-497E-BB92-3C67D9214136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87" r:id="rId13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7"/>
          <p:cNvPicPr/>
          <p:nvPr/>
        </p:nvPicPr>
        <p:blipFill>
          <a:blip r:embed="rId15" cstate="print"/>
          <a:stretch/>
        </p:blipFill>
        <p:spPr>
          <a:xfrm>
            <a:off x="7812360" y="4248360"/>
            <a:ext cx="1577880" cy="2609280"/>
          </a:xfrm>
          <a:prstGeom prst="rect">
            <a:avLst/>
          </a:prstGeom>
          <a:ln>
            <a:noFill/>
          </a:ln>
        </p:spPr>
      </p:pic>
      <p:pic>
        <p:nvPicPr>
          <p:cNvPr id="44" name="Рисунок 8"/>
          <p:cNvPicPr/>
          <p:nvPr/>
        </p:nvPicPr>
        <p:blipFill>
          <a:blip r:embed="rId16" cstate="print"/>
          <a:stretch/>
        </p:blipFill>
        <p:spPr>
          <a:xfrm>
            <a:off x="-32040" y="0"/>
            <a:ext cx="914040" cy="795240"/>
          </a:xfrm>
          <a:prstGeom prst="rect">
            <a:avLst/>
          </a:prstGeom>
          <a:ln>
            <a:noFill/>
          </a:ln>
        </p:spPr>
      </p:pic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0" y="16920"/>
            <a:ext cx="9143640" cy="10692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400" b="1" strike="noStrike" spc="-1">
                <a:solidFill>
                  <a:srgbClr val="404040"/>
                </a:solidFill>
                <a:latin typeface="Arial"/>
              </a:rPr>
              <a:t> Click to add title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6044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2000" b="0" strike="noStrike" spc="-1">
                <a:solidFill>
                  <a:srgbClr val="404040"/>
                </a:solidFill>
                <a:latin typeface="Calibri"/>
              </a:rPr>
              <a:t>Click to edit Master text styles</a:t>
            </a:r>
            <a:endParaRPr lang="ru-RU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467640" y="2277000"/>
            <a:ext cx="8229240" cy="3600000"/>
          </a:xfrm>
          <a:prstGeom prst="rect">
            <a:avLst/>
          </a:prstGeom>
        </p:spPr>
        <p:txBody>
          <a:bodyPr lIns="396000">
            <a:noAutofit/>
          </a:bodyPr>
          <a:lstStyle/>
          <a:p>
            <a:pPr>
              <a:lnSpc>
                <a:spcPct val="100000"/>
              </a:lnSpc>
              <a:spcBef>
                <a:spcPts val="281"/>
              </a:spcBef>
              <a:tabLst>
                <a:tab pos="0" algn="l"/>
              </a:tabLst>
            </a:pPr>
            <a:r>
              <a:rPr lang="en-US" sz="1400" b="0" strike="noStrike" spc="-1">
                <a:solidFill>
                  <a:srgbClr val="404040"/>
                </a:solidFill>
                <a:latin typeface="Calibri"/>
              </a:rPr>
              <a:t>Click to edit Master text styles</a:t>
            </a:r>
            <a:endParaRPr lang="ru-RU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7"/>
          <p:cNvPicPr/>
          <p:nvPr/>
        </p:nvPicPr>
        <p:blipFill>
          <a:blip r:embed="rId15" cstate="print"/>
          <a:stretch/>
        </p:blipFill>
        <p:spPr>
          <a:xfrm>
            <a:off x="7812360" y="4248360"/>
            <a:ext cx="1577880" cy="2609280"/>
          </a:xfrm>
          <a:prstGeom prst="rect">
            <a:avLst/>
          </a:prstGeom>
          <a:ln>
            <a:noFill/>
          </a:ln>
        </p:spPr>
      </p:pic>
      <p:pic>
        <p:nvPicPr>
          <p:cNvPr id="85" name="Рисунок 8"/>
          <p:cNvPicPr/>
          <p:nvPr/>
        </p:nvPicPr>
        <p:blipFill>
          <a:blip r:embed="rId16" cstate="print"/>
          <a:stretch/>
        </p:blipFill>
        <p:spPr>
          <a:xfrm>
            <a:off x="-32040" y="0"/>
            <a:ext cx="914040" cy="795240"/>
          </a:xfrm>
          <a:prstGeom prst="rect">
            <a:avLst/>
          </a:prstGeom>
          <a:ln>
            <a:noFill/>
          </a:ln>
        </p:spPr>
      </p:pic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88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784B37FA-AF21-49A9-B6E7-8F33DED09E6C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21.04.2022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F2198D2F-1A19-43B1-B862-7D1BFD027531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np.ru/social/v-rossii-provedut-eksperiment-po-vnedreniyu-cifrovoy-obrazovatelnoy-sredy.html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85000" lnSpcReduction="20000"/>
          </a:bodyPr>
          <a:lstStyle/>
          <a:p>
            <a:pPr algn="ct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endParaRPr lang="ru-RU" sz="1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TextShape 2"/>
          <p:cNvSpPr txBox="1"/>
          <p:nvPr/>
        </p:nvSpPr>
        <p:spPr>
          <a:xfrm>
            <a:off x="827640" y="476640"/>
            <a:ext cx="7560360" cy="612036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2500" lnSpcReduction="20000"/>
          </a:bodyPr>
          <a:lstStyle/>
          <a:p>
            <a:pPr algn="ctr">
              <a:lnSpc>
                <a:spcPct val="100000"/>
              </a:lnSpc>
              <a:spcBef>
                <a:spcPts val="720"/>
              </a:spcBef>
              <a:tabLst>
                <a:tab pos="0" algn="l"/>
              </a:tabLst>
            </a:pPr>
            <a:r>
              <a:rPr lang="ru-RU" sz="3600" b="1" strike="noStrike" spc="-1" dirty="0">
                <a:solidFill>
                  <a:srgbClr val="002060"/>
                </a:solidFill>
                <a:latin typeface="Times New Roman"/>
              </a:rPr>
              <a:t>МБОУ «СШ №33»</a:t>
            </a:r>
            <a:endParaRPr lang="ru-RU" sz="3600" b="0" strike="noStrike" spc="-1" dirty="0">
              <a:solidFill>
                <a:srgbClr val="002060"/>
              </a:solidFill>
              <a:latin typeface="XO Oriel"/>
            </a:endParaRPr>
          </a:p>
          <a:p>
            <a:pPr algn="ctr">
              <a:lnSpc>
                <a:spcPct val="100000"/>
              </a:lnSpc>
              <a:spcBef>
                <a:spcPts val="720"/>
              </a:spcBef>
              <a:tabLst>
                <a:tab pos="0" algn="l"/>
              </a:tabLst>
            </a:pPr>
            <a:endParaRPr lang="ru-RU" sz="3600" b="0" strike="noStrike" spc="-1" dirty="0">
              <a:solidFill>
                <a:srgbClr val="002060"/>
              </a:solidFill>
              <a:latin typeface="XO Oriel"/>
            </a:endParaRPr>
          </a:p>
          <a:p>
            <a:pPr algn="ctr"/>
            <a:r>
              <a:rPr lang="ru-RU" sz="4800" b="1" spc="-1" dirty="0" smtClean="0">
                <a:solidFill>
                  <a:srgbClr val="002060"/>
                </a:solidFill>
                <a:latin typeface="Times New Roman"/>
              </a:rPr>
              <a:t>«Формирование функциональной грамотности </a:t>
            </a:r>
          </a:p>
          <a:p>
            <a:pPr algn="ctr"/>
            <a:r>
              <a:rPr lang="ru-RU" sz="4800" b="1" spc="-1" dirty="0" smtClean="0">
                <a:solidFill>
                  <a:srgbClr val="002060"/>
                </a:solidFill>
                <a:latin typeface="Times New Roman"/>
              </a:rPr>
              <a:t>у младших школьников посредством </a:t>
            </a:r>
          </a:p>
          <a:p>
            <a:pPr algn="ctr"/>
            <a:r>
              <a:rPr lang="ru-RU" sz="4800" b="1" spc="-1" dirty="0" smtClean="0">
                <a:solidFill>
                  <a:srgbClr val="002060"/>
                </a:solidFill>
                <a:latin typeface="Times New Roman"/>
              </a:rPr>
              <a:t>технологии </a:t>
            </a:r>
            <a:r>
              <a:rPr lang="ru-RU" sz="4800" b="1" spc="-1" dirty="0" err="1" smtClean="0">
                <a:solidFill>
                  <a:srgbClr val="002060"/>
                </a:solidFill>
                <a:latin typeface="Times New Roman"/>
              </a:rPr>
              <a:t>портфолио</a:t>
            </a:r>
            <a:r>
              <a:rPr lang="ru-RU" sz="4800" b="1" spc="-1" dirty="0" smtClean="0">
                <a:solidFill>
                  <a:srgbClr val="002060"/>
                </a:solidFill>
                <a:latin typeface="Times New Roman"/>
              </a:rPr>
              <a:t>»</a:t>
            </a:r>
            <a:endParaRPr lang="ru-RU" sz="4800" b="1" strike="noStrike" spc="-1" dirty="0" smtClean="0">
              <a:solidFill>
                <a:srgbClr val="002060"/>
              </a:solidFill>
              <a:latin typeface="Times New Roman"/>
            </a:endParaRPr>
          </a:p>
          <a:p>
            <a:endParaRPr lang="ru-RU" sz="4100" b="1" spc="-1" dirty="0" smtClean="0">
              <a:solidFill>
                <a:srgbClr val="002060"/>
              </a:solidFill>
              <a:latin typeface="Times New Roman"/>
            </a:endParaRPr>
          </a:p>
          <a:p>
            <a:pPr algn="r">
              <a:lnSpc>
                <a:spcPct val="100000"/>
              </a:lnSpc>
              <a:spcBef>
                <a:spcPts val="380"/>
              </a:spcBef>
              <a:tabLst>
                <a:tab pos="0" algn="l"/>
              </a:tabLst>
            </a:pPr>
            <a:r>
              <a:rPr lang="ru-RU" sz="1900" b="1" strike="noStrike" spc="-1" dirty="0" smtClean="0">
                <a:solidFill>
                  <a:srgbClr val="002060"/>
                </a:solidFill>
                <a:latin typeface="Times New Roman"/>
              </a:rPr>
              <a:t>Презентация </a:t>
            </a:r>
            <a:r>
              <a:rPr lang="ru-RU" sz="1900" b="1" strike="noStrike" spc="-1" dirty="0">
                <a:solidFill>
                  <a:srgbClr val="002060"/>
                </a:solidFill>
                <a:latin typeface="Times New Roman"/>
              </a:rPr>
              <a:t>подготовлена </a:t>
            </a:r>
            <a:endParaRPr lang="ru-RU" sz="1900" b="0" strike="noStrike" spc="-1" dirty="0">
              <a:solidFill>
                <a:srgbClr val="002060"/>
              </a:solidFill>
              <a:latin typeface="XO Oriel"/>
            </a:endParaRPr>
          </a:p>
          <a:p>
            <a:pPr algn="r">
              <a:lnSpc>
                <a:spcPct val="100000"/>
              </a:lnSpc>
              <a:spcBef>
                <a:spcPts val="380"/>
              </a:spcBef>
              <a:tabLst>
                <a:tab pos="0" algn="l"/>
              </a:tabLst>
            </a:pPr>
            <a:r>
              <a:rPr lang="ru-RU" sz="1900" b="1" strike="noStrike" spc="-1" dirty="0">
                <a:solidFill>
                  <a:srgbClr val="002060"/>
                </a:solidFill>
                <a:latin typeface="Times New Roman"/>
              </a:rPr>
              <a:t>Филатовой Натальей Анатольевной, </a:t>
            </a:r>
            <a:endParaRPr lang="ru-RU" sz="1900" b="0" strike="noStrike" spc="-1" dirty="0">
              <a:solidFill>
                <a:srgbClr val="002060"/>
              </a:solidFill>
              <a:latin typeface="XO Oriel"/>
            </a:endParaRPr>
          </a:p>
          <a:p>
            <a:pPr algn="r">
              <a:lnSpc>
                <a:spcPct val="100000"/>
              </a:lnSpc>
              <a:spcBef>
                <a:spcPts val="380"/>
              </a:spcBef>
              <a:tabLst>
                <a:tab pos="0" algn="l"/>
              </a:tabLst>
            </a:pPr>
            <a:r>
              <a:rPr lang="ru-RU" sz="1900" b="1" strike="noStrike" spc="-1" dirty="0">
                <a:solidFill>
                  <a:srgbClr val="002060"/>
                </a:solidFill>
                <a:latin typeface="Times New Roman"/>
              </a:rPr>
              <a:t>кандидатом педагогических наук,</a:t>
            </a:r>
            <a:endParaRPr lang="ru-RU" sz="1900" b="0" strike="noStrike" spc="-1" dirty="0">
              <a:solidFill>
                <a:srgbClr val="002060"/>
              </a:solidFill>
              <a:latin typeface="XO Oriel"/>
            </a:endParaRPr>
          </a:p>
          <a:p>
            <a:pPr algn="r">
              <a:lnSpc>
                <a:spcPct val="100000"/>
              </a:lnSpc>
              <a:spcBef>
                <a:spcPts val="380"/>
              </a:spcBef>
              <a:tabLst>
                <a:tab pos="0" algn="l"/>
              </a:tabLst>
            </a:pPr>
            <a:r>
              <a:rPr lang="ru-RU" sz="1900" b="1" strike="noStrike" spc="-1" dirty="0">
                <a:solidFill>
                  <a:srgbClr val="002060"/>
                </a:solidFill>
                <a:latin typeface="Times New Roman"/>
              </a:rPr>
              <a:t>учителем высшей квалификационной категории</a:t>
            </a:r>
            <a:endParaRPr lang="ru-RU" sz="1900" b="0" strike="noStrike" spc="-1" dirty="0">
              <a:solidFill>
                <a:srgbClr val="002060"/>
              </a:solidFill>
              <a:latin typeface="XO Orie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ru-RU" sz="1900" b="0" strike="noStrike" spc="-1" dirty="0">
              <a:solidFill>
                <a:srgbClr val="002060"/>
              </a:solidFill>
              <a:latin typeface="XO Oriel"/>
            </a:endParaRPr>
          </a:p>
        </p:txBody>
      </p:sp>
      <p:pic>
        <p:nvPicPr>
          <p:cNvPr id="135" name="Picture 2"/>
          <p:cNvPicPr/>
          <p:nvPr/>
        </p:nvPicPr>
        <p:blipFill>
          <a:blip r:embed="rId3" cstate="print"/>
          <a:stretch/>
        </p:blipFill>
        <p:spPr>
          <a:xfrm>
            <a:off x="7776000" y="0"/>
            <a:ext cx="1367640" cy="13676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706048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Требования к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личностным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результатам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/>
          </p:nvPr>
        </p:nvSpPr>
        <p:spPr>
          <a:xfrm>
            <a:off x="323528" y="1268760"/>
            <a:ext cx="3960440" cy="5112568"/>
          </a:xfrm>
        </p:spPr>
        <p:txBody>
          <a:bodyPr>
            <a:normAutofit fontScale="92500"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ФГОС НОО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(с 1 сентября 2022года):</a:t>
            </a: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 обучающихся основ российской гражданской идентичности;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готовность обучающихся к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саморазвитию, мотивацию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познанию и обучению;</a:t>
            </a:r>
          </a:p>
          <a:p>
            <a:pPr algn="just">
              <a:buFontTx/>
              <a:buChar char="-"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ценностные установки и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 значимые качества личности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активное участие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социально значимой деятельности.</a:t>
            </a:r>
          </a:p>
          <a:p>
            <a:pPr marL="274638"/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/>
          </p:nvPr>
        </p:nvSpPr>
        <p:spPr>
          <a:xfrm>
            <a:off x="4674240" y="1268760"/>
            <a:ext cx="4290248" cy="54006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2600" b="1" dirty="0" smtClean="0"/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ФГОС ООО </a:t>
            </a:r>
          </a:p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(с 1 сентября 2022года):</a:t>
            </a:r>
          </a:p>
          <a:p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 обучающихся основ российской гражданской идентичности;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готовность обучающихся к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саморазвитию, самостоятельности и личностному самоопределению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ценность самостоятельности и инициативы;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наличие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мотивации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 целенаправленной социально значимой деятельности;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внутренней позиции личности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особого ценностного отношения к себе, окружающим людям и жизни, в целом.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501008"/>
            <a:ext cx="8568952" cy="147002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4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 одна из </a:t>
            </a:r>
            <a:r>
              <a:rPr lang="ru-RU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базовых образовательных  технологий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один из </a:t>
            </a:r>
            <a:r>
              <a:rPr lang="ru-RU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инструментов учета достижений обучающихся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способствует формированию и развитию 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функциональной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грамотности у школьников. </a:t>
            </a:r>
            <a:r>
              <a:rPr lang="ru-RU" sz="4800" dirty="0" smtClean="0">
                <a:solidFill>
                  <a:srgbClr val="002060"/>
                </a:solidFill>
              </a:rPr>
              <a:t/>
            </a:r>
            <a:br>
              <a:rPr lang="ru-RU" sz="4800" dirty="0" smtClean="0">
                <a:solidFill>
                  <a:srgbClr val="002060"/>
                </a:solidFill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395536" y="2636912"/>
            <a:ext cx="8229240" cy="1468760"/>
          </a:xfrm>
        </p:spPr>
        <p:txBody>
          <a:bodyPr/>
          <a:lstStyle/>
          <a:p>
            <a:pPr algn="ctr"/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технологии </a:t>
            </a:r>
            <a:r>
              <a:rPr lang="ru-RU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подчеркивается и различными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мониторинговыми исследования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Так, например в ходе опроса (48153 респондента) директоров, методистов, учителей было установлено, что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входит в 10 наиболее важных источников информации для получения объективной оценки образовательных результатов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(Ковалева Г.С.)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133600"/>
            <a:ext cx="7772400" cy="1470025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5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all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4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специально организованная </a:t>
            </a:r>
            <a:r>
              <a:rPr lang="ru-RU" sz="41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подборка работ</a:t>
            </a:r>
            <a:r>
              <a:rPr lang="ru-RU" sz="4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которые </a:t>
            </a:r>
            <a:r>
              <a:rPr lang="ru-RU" sz="41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демонстрируют усилия, прогресс и достижения </a:t>
            </a:r>
            <a:r>
              <a:rPr lang="ru-RU" sz="4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обучающихся в различных областях.</a:t>
            </a:r>
            <a:br>
              <a:rPr lang="ru-RU" sz="4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(ФГОС. Примерная ООП ОУ)</a:t>
            </a:r>
            <a:endParaRPr lang="ru-RU" sz="27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994080"/>
          </a:xfrm>
        </p:spPr>
        <p:txBody>
          <a:bodyPr/>
          <a:lstStyle/>
          <a:p>
            <a:pPr algn="ctr"/>
            <a:r>
              <a:rPr lang="ru-RU" sz="2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ПОЛОЖЕНИЕ</a:t>
            </a:r>
            <a:r>
              <a:rPr lang="ru-RU" sz="23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 ПОРТФЕЛЕ ДОСТИЖЕНИЙ ОБУЧАЮЩЕГОСЯ </a:t>
            </a:r>
            <a:r>
              <a:rPr lang="ru-RU" sz="23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23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«СШ № 33»</a:t>
            </a: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/>
              <a:t> </a:t>
            </a:r>
            <a:r>
              <a:rPr lang="ru-RU" sz="2300" dirty="0"/>
              <a:t/>
            </a:r>
            <a:br>
              <a:rPr lang="ru-RU" sz="2300" dirty="0"/>
            </a:br>
            <a:endParaRPr lang="ru-RU" sz="2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67544" y="3645024"/>
            <a:ext cx="8229240" cy="1142640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1.3. </a:t>
            </a:r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Портфель достижений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это способ </a:t>
            </a:r>
            <a:r>
              <a:rPr lang="ru-RU" sz="28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фиксирования, накопления и оценки индивидуальных достижений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ученика в период его обучения в школе. 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Портфель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достижений представляет собой заранее спланированную и специально организованную индивидуальную подборку материалов и документов, которая демонстрирует усилия, прогресс и достижения ученика в различных областях, а также самоанализ учеником своих текущих достижений, позволяющий самому определять цели своего дальнейшего развития.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562032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ЦЕЛИ И ЗАДАЧИ ПОРТФЕЛЯ ДОСТИЖЕНИЙ ОБУЧАЮЩЕГОСЯ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/>
          </p:nvPr>
        </p:nvSpPr>
        <p:spPr>
          <a:xfrm>
            <a:off x="323528" y="1196752"/>
            <a:ext cx="4159816" cy="4525560"/>
          </a:xfrm>
        </p:spPr>
        <p:txBody>
          <a:bodyPr>
            <a:noAutofit/>
          </a:bodyPr>
          <a:lstStyle/>
          <a:p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2.1. Основная цель портфеля достижений – представить значительные образовательные результаты, обеспечить отслеживание индивидуального прогресса ученика в широком образовательном контексте (в том числе в сфере освоения таких средств самоорганизации собственной учебной деятельности, как самоконтроль, самооценка, рефлексия и т.д.), продемонстрировать его способности применять приобретенные знания и умения. 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/>
          </p:nvPr>
        </p:nvSpPr>
        <p:spPr>
          <a:xfrm>
            <a:off x="4823520" y="1484784"/>
            <a:ext cx="4320480" cy="4525560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2.2. Портфель достижений помогает решать следующие задачи: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поддерживать высокую учебную мотивацию школьников;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поощрять их активность и самостоятельность;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создавать ситуации успеха для каждого ученика;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содействовать дальнейшей успешной социализации обучающегося;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развивать творческие способности обучающегося, навыки рефлексивной и оценочной (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самооценочной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деятельности;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развивать у ученика умение учиться: самостоятельно обдумывать мотивы своих действий, ставить цель, планировать и организовывать ее достижение, самостоятельно оценивать результат;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сохранять результаты достижений ученика – учебных 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внеучебных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                  в течение периода обучения в Школе;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подтверждать эффективность труда учителя при его аттестации, когда материалы портфеля достижений могут пройти внешнюю оценку, фиксирующую прогресс ученика через сравнение исходных и конечных результатов.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922072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ПРИМЕРНАЯ СТРУКТУРА И СОДЕРЖАНИЕ </a:t>
            </a:r>
            <a:b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ПОРТФЕЛЯ ДОСТИЖЕНИЙ ОБУЧАЮЩЕГОСЯ</a:t>
            </a:r>
            <a:b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67544" y="3140968"/>
            <a:ext cx="8229240" cy="114264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3.1. Портфель достижений оформляется в виде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папки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содержащей формальные и творческие работы учащихся, фотографии продуктов исполнительской деятельности, официальные документы, подтверждающие результативность в какой-либо деятельности. 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Материалы портфеля достижений хранятся в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бумажном варианте и на электронных носителях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240" cy="114264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3.2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Рекомендуемая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портфеля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достижений обучающегося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 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Титульный лист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«Общая информация об учащемся»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«Мои достижения на учебных предметах»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«Мои </a:t>
            </a:r>
            <a:r>
              <a:rPr lang="ru-RU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внеучебные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достижения»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«Чему я научился в школе на всех предметах»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«Мои работы»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«Отзывы»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240" cy="1790712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3.3. В раздел «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Общая информация об учащемся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входят 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автобиографические данные, жизненные планы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Ученик в свободной форме может описывать основные события своей жизни, свое отношение к ним. Данный раздел может содержать дополнительные сведения (владение компьютером, иностранными языками, интересы, предпочтения, наиболее успешные виды деятельности, предпочитаемые предметы). </a:t>
            </a:r>
          </a:p>
        </p:txBody>
      </p:sp>
      <p:pic>
        <p:nvPicPr>
          <p:cNvPr id="3" name="Содержимое 4" descr="IMG_34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21" y="2924944"/>
            <a:ext cx="3240360" cy="3933056"/>
          </a:xfrm>
          <a:prstGeom prst="rect">
            <a:avLst/>
          </a:prstGeom>
        </p:spPr>
      </p:pic>
      <p:pic>
        <p:nvPicPr>
          <p:cNvPr id="4" name="Содержимое 5" descr="IMG_341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707904" y="2924944"/>
            <a:ext cx="5436097" cy="3933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34600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4800" b="1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Содержимое 9" descr="IMG_3422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764130" cy="6858000"/>
          </a:xfrm>
          <a:prstGeom prst="rect">
            <a:avLst/>
          </a:prstGeom>
        </p:spPr>
      </p:pic>
      <p:pic>
        <p:nvPicPr>
          <p:cNvPr id="4" name="Содержимое 5" descr="IMG_343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88024" y="0"/>
            <a:ext cx="435597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645024"/>
            <a:ext cx="8496944" cy="147002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br>
              <a:rPr lang="ru-RU" sz="45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b="1" u="sng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современном этапе развития общества, социальных институтов и государства, в целом, происходит </a:t>
            </a:r>
            <a:r>
              <a:rPr lang="ru-RU" sz="3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переосмысление педагогической парадигмы образования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формируются новые контуры и расставляются акценты в области </a:t>
            </a:r>
            <a:r>
              <a:rPr lang="ru-RU" sz="35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формирования функциональной грамотности 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(ФГ).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b="1" u="sng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b="1" cap="all" dirty="0" smtClean="0">
                <a:latin typeface="Times New Roman" pitchFamily="18" charset="0"/>
                <a:cs typeface="Times New Roman" pitchFamily="18" charset="0"/>
              </a:rPr>
            </a:br>
            <a:endParaRPr lang="ru-RU" sz="4500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IMG_342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pic>
        <p:nvPicPr>
          <p:cNvPr id="3" name="Содержимое 4" descr="IMG_344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IMG_342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499992" cy="6858000"/>
          </a:xfrm>
          <a:prstGeom prst="rect">
            <a:avLst/>
          </a:prstGeom>
        </p:spPr>
      </p:pic>
      <p:pic>
        <p:nvPicPr>
          <p:cNvPr id="3" name="Содержимое 4" descr="IMG_344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499992" y="0"/>
            <a:ext cx="46440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IMG_344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499992" cy="6858000"/>
          </a:xfrm>
          <a:prstGeom prst="rect">
            <a:avLst/>
          </a:prstGeom>
        </p:spPr>
      </p:pic>
      <p:pic>
        <p:nvPicPr>
          <p:cNvPr id="3" name="Содержимое 4" descr="IMG_343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499992" y="0"/>
            <a:ext cx="46440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748464" cy="1142640"/>
          </a:xfrm>
        </p:spPr>
        <p:txBody>
          <a:bodyPr/>
          <a:lstStyle/>
          <a:p>
            <a:pPr algn="ctr"/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3.4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В разделе «</a:t>
            </a:r>
            <a:r>
              <a:rPr lang="ru-RU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Мои достижения на учебных предметах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представлены показатели 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предметных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результатов:</a:t>
            </a:r>
            <a:b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контрольные 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работы, 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выборки 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проектных, творческих и других работ по разным предметам; 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рассуждения 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ученика, чему он научился на разных 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предметах…</a:t>
            </a:r>
            <a:b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Часть </a:t>
            </a:r>
            <a:r>
              <a:rPr lang="ru-RU" sz="3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раздела 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пополняется </a:t>
            </a:r>
            <a:r>
              <a:rPr lang="ru-RU" sz="3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педагогами</a:t>
            </a:r>
            <a:r>
              <a:rPr lang="ru-RU" sz="3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стартовая, промежуточная и итоговая диагностика по предмету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Часть </a:t>
            </a:r>
            <a:r>
              <a:rPr lang="ru-RU" sz="3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раздела 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пополняется </a:t>
            </a:r>
            <a:r>
              <a:rPr lang="ru-RU" sz="3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учеником</a:t>
            </a:r>
            <a: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«Лист самооценки по предметам».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240" cy="114264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3.5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Раздел «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Мои </a:t>
            </a: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внеучебные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достижения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содержит информацию о показателях личностных результатов (прежде всего во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внеучебной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деятельности). Раздел может включать любые творческие работы ученика, фото, видео его самых разных выступлений, поделок и т.п.; работы рекомендуется сопровождать листом «Самооценка творческого дела». </a:t>
            </a:r>
          </a:p>
        </p:txBody>
      </p:sp>
      <p:pic>
        <p:nvPicPr>
          <p:cNvPr id="3" name="Содержимое 4" descr="IMG_349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3451622"/>
            <a:ext cx="2699792" cy="3406378"/>
          </a:xfrm>
          <a:prstGeom prst="rect">
            <a:avLst/>
          </a:prstGeom>
        </p:spPr>
      </p:pic>
      <p:pic>
        <p:nvPicPr>
          <p:cNvPr id="4" name="Содержимое 5" descr="IMG_35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987824" y="3429938"/>
            <a:ext cx="2880320" cy="3428062"/>
          </a:xfrm>
          <a:prstGeom prst="rect">
            <a:avLst/>
          </a:prstGeom>
        </p:spPr>
      </p:pic>
      <p:pic>
        <p:nvPicPr>
          <p:cNvPr id="5" name="Содержимое 4" descr="IMG_350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156176" y="3429001"/>
            <a:ext cx="2987824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240" cy="1142640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3.6. Раздел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«Чему я научился в школе на всех предметах»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отражает </a:t>
            </a:r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данные о личностных и </a:t>
            </a:r>
            <a:r>
              <a:rPr lang="ru-RU" sz="32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результатах ученика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(работа с информацией, общение с людьми, организация своих дел, выбор и оценка поступков и т.п.).</a:t>
            </a:r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Часть </a:t>
            </a:r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раздела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пополняется </a:t>
            </a:r>
            <a:r>
              <a:rPr lang="ru-RU" sz="32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педагогами</a:t>
            </a:r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данные УУД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возможные (но необязательные) материалы наблюдений педагогов за овладением УУД.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Часть </a:t>
            </a:r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раздела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пополняется </a:t>
            </a:r>
            <a:r>
              <a:rPr lang="ru-RU" sz="32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учеником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самооценка учеником развития УУД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12976"/>
            <a:ext cx="8229240" cy="1142640"/>
          </a:xfrm>
        </p:spPr>
        <p:txBody>
          <a:bodyPr/>
          <a:lstStyle/>
          <a:p>
            <a:pPr algn="ctr"/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3.7. Раздел </a:t>
            </a:r>
            <a:r>
              <a:rPr lang="ru-RU" sz="2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«Мои работы» </a:t>
            </a: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включает в себя собрание творческих, исследовательских и проектных работ ученика, информацию об элективных учебных курсах, описание основных форм и направлений его учебной и творческой активности. Материалы раздела могут содержать следующую информацию:</a:t>
            </a:r>
            <a:b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проектные и исследовательские работы, рефераты: указывается тема, дается описание работы; возможно приложение в виде фотографий, текста работы в печатном и электронном варианте;</a:t>
            </a:r>
            <a:b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техническое творчество (модели, макеты, приборы): указывается конкретная работа, дается ее описание, прилагается фотография;</a:t>
            </a:r>
            <a:b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работы по искусству: дается перечень работ, фиксируется участие в выставках, могут быть приложены фотографии, рисунки;</a:t>
            </a:r>
            <a:b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другие формы творческой активности: участие в школьном театре, оркестре, хоре: указывается продолжительность подобных занятий, участие в гастролях и концертах;</a:t>
            </a:r>
            <a:b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240" cy="114264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занятия в учреждениях дополнительного образования, на различных учебных курсах: указывается название учреждения или организации, продолжительность занятий и их результаты;</a:t>
            </a:r>
            <a:b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участие в олимпиадах и конкурсах: указывается вид мероприятия, время его проведения, достигнутый учащимся результат;</a:t>
            </a:r>
            <a:b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участие в научных конференциях, учебных семинарах и лагерях: указывается тема мероприятия, название проводившей его организации и форма участия в нем учащихся;</a:t>
            </a:r>
            <a:b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спортивные достижения: указываются сведения об участии в соревнованиях, наличии спортивного разряда.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240" cy="3600400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3.8. Раздел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«Отзывы»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содержит характеристики отношения ученика к различным видам деятельности, представленные учителями, родителями, педагогами дополнительного образования, одноклассниками, представителями общественности, анализ школьником своей деятельности (</a:t>
            </a:r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тексты заключений, рецензий, отзывы, письма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пр.).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240" cy="1142640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3.9. В </a:t>
            </a:r>
            <a:r>
              <a:rPr lang="ru-RU" sz="3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содержание разделов портфеля достижений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входят также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документы, подтверждающие индивидуальные образовательные достижения школьника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копии документов об участии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олимпиадах, конкурсах, социальных проектах и других мероприятиях (копии выписок, грамот, свидетельств, сертификатов и т.п.).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76672"/>
            <a:ext cx="7560840" cy="6120680"/>
          </a:xfrm>
        </p:spPr>
        <p:txBody>
          <a:bodyPr>
            <a:normAutofit/>
          </a:bodyPr>
          <a:lstStyle/>
          <a:p>
            <a:pPr defTabSz="898721">
              <a:spcBef>
                <a:spcPts val="0"/>
              </a:spcBef>
            </a:pPr>
            <a:endParaRPr lang="ru-RU" alt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98721">
              <a:spcBef>
                <a:spcPts val="0"/>
              </a:spcBef>
            </a:pPr>
            <a:r>
              <a:rPr lang="ru-RU" altLang="ru-RU" sz="3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Функциональная грамотность </a:t>
            </a:r>
            <a:r>
              <a:rPr lang="ru-RU" altLang="ru-RU" sz="3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уровень грамотности человека, который делает возможным </a:t>
            </a:r>
            <a:r>
              <a:rPr lang="ru-RU" altLang="ru-RU" sz="39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полноценную деятельность </a:t>
            </a:r>
            <a:r>
              <a:rPr lang="ru-RU" altLang="ru-RU" sz="3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индивида </a:t>
            </a:r>
            <a:endParaRPr lang="ru-RU" altLang="ru-RU" sz="3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898721">
              <a:spcBef>
                <a:spcPts val="0"/>
              </a:spcBef>
            </a:pPr>
            <a:r>
              <a:rPr lang="ru-RU" altLang="ru-RU" sz="3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3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социальном окружении.  </a:t>
            </a:r>
          </a:p>
          <a:p>
            <a:pPr defTabSz="898721">
              <a:spcBef>
                <a:spcPts val="0"/>
              </a:spcBef>
            </a:pPr>
            <a:r>
              <a:rPr lang="ru-RU" altLang="ru-RU" sz="3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(Термин введен в обиход в 1957 г. ЮНЕСКО).</a:t>
            </a:r>
          </a:p>
          <a:p>
            <a:pPr defTabSz="898721">
              <a:spcBef>
                <a:spcPts val="0"/>
              </a:spcBef>
            </a:pPr>
            <a:endParaRPr lang="ru-RU" altLang="ru-RU" sz="2000" dirty="0" smtClean="0">
              <a:solidFill>
                <a:srgbClr val="002060"/>
              </a:solidFill>
              <a:latin typeface="Arial" charset="0"/>
            </a:endParaRP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35280" y="0"/>
            <a:ext cx="90872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240" cy="114264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3.10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При </a:t>
            </a:r>
            <a:r>
              <a:rPr lang="ru-RU" sz="3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оформлении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портфеля достижений должны соблюдаться следующие </a:t>
            </a:r>
            <a:r>
              <a:rPr lang="ru-RU" sz="32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требования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систематичность и регулярность ведения портфеля достижений;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достоверность сведений, представленных в портфеле достижений;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аккуратность и эстетичность оформления;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разборчивость при ведении записей;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целостность и эстетическая завершенность представленных материалов;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наглядность.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80"/>
            <a:ext cx="8434920" cy="1142640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ОРГАНИЗАЦИЯ ДЕЯТЕЛЬНОСТИ </a:t>
            </a: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ФОРМИРОВАНИЮ </a:t>
            </a:r>
            <a:br>
              <a:rPr lang="ru-RU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ПОРТФЕЛЯ ДОСТИЖЕНИЙ</a:t>
            </a:r>
            <a:br>
              <a:rPr lang="ru-RU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67544" y="3212976"/>
            <a:ext cx="8229240" cy="1142640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4.1. Школа использует портфель достижений в рамках 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внутренней системы оценки качества образования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Отбор </a:t>
            </a:r>
            <a:r>
              <a:rPr lang="ru-RU" sz="24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 для портфеля достижений ведется самим обучающимся совместно с классным руководителем и при участии семьи. </a:t>
            </a:r>
            <a:endParaRPr lang="ru-RU" sz="24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формировании портфеля достижений 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также участвуют учителя-предметники, педагог-психолог, социальный педагог, педагоги дополнительного образования, администрация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Школы.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Включение </a:t>
            </a:r>
            <a:r>
              <a:rPr lang="ru-RU" sz="24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каких-либо материалов в портфель достижений без согласия обучающегося не допускается.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80"/>
            <a:ext cx="8712968" cy="1142640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ОРГАНИЗАЦИЯ ДЕЯТЕЛЬНОСТИ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ФОРМИРОВАНИЮ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ПОРТФЕЛЯ 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ДОСТИЖЕНИЙ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323528" y="3140968"/>
            <a:ext cx="8229240" cy="1142640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4.2.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Обучающиеся: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осуществляют заполнение отдельных разделов портфеля достижений;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 своему желанию в любой раздел могут поместить информацию о своих успехах: грамоты, награды, фотографии, листы выполненных заданий и т.п.;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оформляют портфель достижений в соответствии с утвержденными требованиями и структурой в папке;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могут презентовать содержание своего портфеля достижений на классном собрании, на заседании Совета Школы, на родительском собрании, на педагогическом совете, выставке портфелей достижений и др.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ОРГАНИЗАЦИЯ ДЕЯТЕЛЬНОСТИ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ФОРМИРОВАНИЮ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ПОРТФЕЛЯ 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ДОСТИЖЕНИЙ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323528" y="3356992"/>
            <a:ext cx="8229240" cy="1142640"/>
          </a:xfrm>
        </p:spPr>
        <p:txBody>
          <a:bodyPr/>
          <a:lstStyle/>
          <a:p>
            <a:pPr algn="ctr"/>
            <a:endParaRPr lang="ru-RU" sz="2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4.4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Классный руководитель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оказывает помощь обучающимся в процессе формирования портфеля достижений;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проводит информационную, консультативную, диагностическую работу с учащимися по формированию портфеля достижений;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осуществляет посредническую функцию между учащимися и учителями, педагогами дополнительного образования, представителями социума в целях пополнения портфеля достижений;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осуществляет контроль за пополнением учащимися портфеля достижений;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обеспечивает учащихся необходимыми бланками, рекомендациями;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оформляет итоговые документы, табель успеваемости;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организует воспитательную работу с учащимися, направленную на личностное и профессиональное самоопределение учащихся.</a:t>
            </a:r>
          </a:p>
          <a:p>
            <a:endParaRPr lang="ru-RU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ОРГАНИЗАЦИЯ ДЕЯТЕЛЬНОСТИ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ФОРМИРОВАНИЮ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ПОРТФЕЛЯ 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ДОСТИЖЕНИЙ</a:t>
            </a:r>
            <a:b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395536" y="3356992"/>
            <a:ext cx="8229240" cy="1142640"/>
          </a:xfrm>
        </p:spPr>
        <p:txBody>
          <a:bodyPr/>
          <a:lstStyle/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4.5.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Учителя-предметники, педагоги дополнительного образования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проводят информационную работу с обучающимися и их родителями по формированию портфеля достижений;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организуют проведение олимпиад, конкурсов, конференций по предмету или образовательной области, изучение учащимися элективных учебных и факультативных курсов;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разрабатывают и внедряют систему поощрений за урочную и внеурочную деятельность по предмету или образовательной области;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проводят экспертизу представленных работ по предмету;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пишут рецензии, отзывы на учебные работы.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4.6.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Педагог-психолог, социальный педагог: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проводят индивидуальную психодиагностику;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ведут коррекционно-развивающую и консультативную работу.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Shape 1"/>
          <p:cNvSpPr txBox="1"/>
          <p:nvPr/>
        </p:nvSpPr>
        <p:spPr>
          <a:xfrm>
            <a:off x="251520" y="-459432"/>
            <a:ext cx="8568952" cy="249289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 algn="ctr"/>
            <a:endParaRPr lang="ru-RU" sz="8000" b="1" u="sng" spc="-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ПОРТФОЛИО </a:t>
            </a:r>
            <a:r>
              <a:rPr lang="ru-RU" sz="8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8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ЭЛЕКТРОННЫЙ ЖУРНАЛ (ДНЕВНИК)</a:t>
            </a:r>
            <a:endParaRPr lang="ru-RU" sz="7200" b="1" u="sng" strike="noStrike" spc="-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u="sng" spc="-1" dirty="0">
              <a:latin typeface="Times New Roman" pitchFamily="18" charset="0"/>
              <a:cs typeface="Times New Roman" pitchFamily="18" charset="0"/>
            </a:endParaRPr>
          </a:p>
          <a:p>
            <a:endParaRPr lang="ru-RU" sz="7200" b="1" u="sng" strike="noStrike" spc="-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b="1" u="sng" strike="noStrike" spc="-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b="1" u="sng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490024"/>
          </a:xfrm>
        </p:spPr>
        <p:txBody>
          <a:bodyPr/>
          <a:lstStyle/>
          <a:p>
            <a:pPr algn="ctr"/>
            <a:r>
              <a:rPr lang="ru-RU" sz="23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3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28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76672"/>
            <a:ext cx="7560840" cy="6120680"/>
          </a:xfrm>
        </p:spPr>
        <p:txBody>
          <a:bodyPr>
            <a:normAutofit/>
          </a:bodyPr>
          <a:lstStyle/>
          <a:p>
            <a:pPr defTabSz="898721">
              <a:spcBef>
                <a:spcPts val="0"/>
              </a:spcBef>
            </a:pPr>
            <a:endParaRPr lang="ru-RU" altLang="ru-RU" sz="2000" dirty="0" smtClean="0">
              <a:solidFill>
                <a:srgbClr val="002060"/>
              </a:solidFill>
              <a:latin typeface="Arial" charset="0"/>
            </a:endParaRPr>
          </a:p>
          <a:p>
            <a:pPr defTabSz="1025530">
              <a:spcBef>
                <a:spcPts val="0"/>
              </a:spcBef>
            </a:pPr>
            <a:r>
              <a:rPr lang="ru-RU" alt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документах понятие «функциональная грамотность» впервые появилось в ФГОС среднего (полного) общего образования (утвержден приказом </a:t>
            </a:r>
            <a:r>
              <a:rPr lang="ru-RU" altLang="ru-RU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alt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России от 17 апреля 2012 г. № 413).</a:t>
            </a: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1264" y="0"/>
            <a:ext cx="105273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818" y="0"/>
            <a:ext cx="91728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51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Shape 1"/>
          <p:cNvSpPr txBox="1"/>
          <p:nvPr/>
        </p:nvSpPr>
        <p:spPr>
          <a:xfrm>
            <a:off x="251520" y="0"/>
            <a:ext cx="8568952" cy="249289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 algn="ctr"/>
            <a:endParaRPr lang="ru-RU" sz="8000" b="1" u="sng" spc="-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b="1" u="sng" spc="-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Цифровая биография школьников</a:t>
            </a:r>
            <a:endParaRPr lang="ru-RU" sz="8000" spc="-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u="sng" strike="noStrike" spc="-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u="sng" spc="-1" dirty="0">
              <a:latin typeface="Times New Roman" pitchFamily="18" charset="0"/>
              <a:cs typeface="Times New Roman" pitchFamily="18" charset="0"/>
            </a:endParaRPr>
          </a:p>
          <a:p>
            <a:endParaRPr lang="ru-RU" sz="7200" b="1" u="sng" strike="noStrike" spc="-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b="1" u="sng" strike="noStrike" spc="-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b="1" u="sng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67544" y="188640"/>
            <a:ext cx="8219256" cy="593752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         </a:t>
            </a:r>
            <a:endParaRPr lang="ru-RU" dirty="0" smtClean="0"/>
          </a:p>
          <a:p>
            <a:pPr marL="0" indent="0" algn="ctr">
              <a:buNone/>
            </a:pP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Указ Президента РФ (май 2018):</a:t>
            </a:r>
          </a:p>
          <a:p>
            <a:pPr marL="0" indent="0" algn="ctr">
              <a:buNone/>
            </a:pPr>
            <a:endParaRPr lang="ru-RU" sz="35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«Воспитание гармонично  развитой  и  социально   ответственной личности…» </a:t>
            </a:r>
          </a:p>
          <a:p>
            <a:pPr algn="ctr"/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внедрение…  новых методов обучения  и  воспитания,  образовательных технологий, обеспечивающих освоение обучающимися базовых навыков  и умений,  повышение  их  мотивации  к  обучению  и  вовлеченности  в образовательный  процесс</a:t>
            </a: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3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/>
              <a:t>	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C436FD-0D27-43BA-B660-055A1099AC3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07518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395536" y="908720"/>
            <a:ext cx="8424936" cy="49262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 соответствии с Постановлением Правительства РФ от 7 декабря 2020 года №2040 с 10 декабря 2020 года по 31 декабря 2022 года  в ряде регионов России проводится </a:t>
            </a:r>
            <a:r>
              <a:rPr lang="ru-RU" sz="3600" u="sng" dirty="0">
                <a:latin typeface="Times New Roman" pitchFamily="18" charset="0"/>
                <a:cs typeface="Times New Roman" pitchFamily="18" charset="0"/>
                <a:hlinkClick r:id="rId2"/>
              </a:rPr>
              <a:t>эксперимент по внедрению цифровой образовательной среды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 (ЦОС) в школах.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Планируется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что в рамках ЦОС у школьников появится «цифровая биография» со всеми достижениями.</a:t>
            </a:r>
            <a:endParaRPr lang="ru-RU" sz="2800" strike="noStrike" spc="-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82047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Цифровая биография </a:t>
            </a:r>
            <a:r>
              <a:rPr lang="ru-RU" sz="4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школьника </a:t>
            </a:r>
            <a:r>
              <a:rPr lang="ru-RU" sz="4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– это электронное </a:t>
            </a:r>
            <a:r>
              <a:rPr lang="ru-RU" sz="42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4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в котором будут учитываться все победы в олимпиадах, конкурсах, другие </a:t>
            </a:r>
            <a:r>
              <a:rPr lang="ru-RU" sz="42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внеучебные</a:t>
            </a:r>
            <a:r>
              <a:rPr lang="ru-RU" sz="4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достижения и которое </a:t>
            </a:r>
            <a:r>
              <a:rPr lang="ru-RU" sz="4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учитывается </a:t>
            </a:r>
            <a:r>
              <a:rPr lang="ru-RU" sz="4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 поступлении в </a:t>
            </a:r>
            <a:r>
              <a:rPr lang="ru-RU" sz="4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вузы </a:t>
            </a:r>
          </a:p>
          <a:p>
            <a:pPr algn="ctr"/>
            <a:r>
              <a:rPr lang="ru-RU" sz="4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(министр просвещения </a:t>
            </a:r>
          </a:p>
          <a:p>
            <a:pPr algn="ctr"/>
            <a:r>
              <a:rPr lang="ru-RU" sz="4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С.С. Кравцов)</a:t>
            </a:r>
            <a:r>
              <a:rPr lang="ru-RU" sz="4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2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755640" y="1917000"/>
            <a:ext cx="7772040" cy="41342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lang="ru-RU" sz="4500" b="1" strike="noStrike" cap="all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dirty="0"/>
              <a:t/>
            </a:r>
            <a:br>
              <a:rPr dirty="0"/>
            </a:br>
            <a:endParaRPr lang="ru-RU" sz="45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TextShape 2"/>
          <p:cNvSpPr txBox="1"/>
          <p:nvPr/>
        </p:nvSpPr>
        <p:spPr>
          <a:xfrm>
            <a:off x="323528" y="476672"/>
            <a:ext cx="8568952" cy="230626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 algn="ctr"/>
            <a:r>
              <a:rPr lang="ru-RU" sz="5400" b="0" strike="noStrike" spc="-1" dirty="0">
                <a:latin typeface="XO Oriel"/>
              </a:rPr>
              <a:t> </a:t>
            </a:r>
            <a:r>
              <a:rPr lang="ru-RU" sz="5400" b="1" strike="noStrike" spc="-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Всероссийская школьная летопись (ВШЛ) -</a:t>
            </a:r>
            <a:endParaRPr lang="ru-RU" sz="5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цифровой проект, который помогает классу создать и издать собственную книгу!</a:t>
            </a:r>
          </a:p>
          <a:p>
            <a:pPr algn="ctr"/>
            <a:endParaRPr lang="ru-RU" sz="5400" b="1" strike="noStrike" spc="-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755640" y="1917000"/>
            <a:ext cx="7772040" cy="41342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lang="ru-RU" sz="4500" b="1" strike="noStrike" cap="all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dirty="0"/>
              <a:t/>
            </a:r>
            <a:br>
              <a:rPr dirty="0"/>
            </a:br>
            <a:endParaRPr lang="ru-RU" sz="45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TextShape 2"/>
          <p:cNvSpPr txBox="1"/>
          <p:nvPr/>
        </p:nvSpPr>
        <p:spPr>
          <a:xfrm>
            <a:off x="323528" y="476672"/>
            <a:ext cx="8568952" cy="230626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 algn="ctr"/>
            <a:r>
              <a:rPr lang="ru-RU" sz="5400" b="0" strike="noStrike" spc="-1" dirty="0">
                <a:latin typeface="XO Oriel"/>
              </a:rPr>
              <a:t> </a:t>
            </a:r>
            <a:r>
              <a:rPr lang="ru-RU" sz="5400" b="1" strike="noStrike" spc="-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Всероссийская школьная летопись (ВШЛ) позволяет:</a:t>
            </a:r>
            <a:endParaRPr lang="ru-RU" sz="5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сохранить школьную историю;</a:t>
            </a:r>
          </a:p>
          <a:p>
            <a:pPr algn="ctr">
              <a:buFontTx/>
              <a:buChar char="-"/>
            </a:pP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объединить класс;</a:t>
            </a:r>
          </a:p>
          <a:p>
            <a:pPr algn="ctr">
              <a:buFontTx/>
              <a:buChar char="-"/>
            </a:pP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раскрыть потенциал учеников;</a:t>
            </a:r>
          </a:p>
          <a:p>
            <a:pPr algn="ctr">
              <a:buFontTx/>
              <a:buChar char="-"/>
            </a:pP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получить реальный результат (цифровую книгу).</a:t>
            </a:r>
          </a:p>
          <a:p>
            <a:pPr algn="ctr">
              <a:buFontTx/>
              <a:buChar char="-"/>
            </a:pPr>
            <a:endParaRPr lang="ru-RU" sz="5400" b="1" strike="noStrike" spc="-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755640" y="1917000"/>
            <a:ext cx="7772040" cy="41342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lang="ru-RU" sz="4500" b="1" strike="noStrike" cap="all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dirty="0"/>
              <a:t/>
            </a:r>
            <a:br>
              <a:rPr dirty="0"/>
            </a:br>
            <a:endParaRPr lang="ru-RU" sz="45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TextShape 2"/>
          <p:cNvSpPr txBox="1"/>
          <p:nvPr/>
        </p:nvSpPr>
        <p:spPr>
          <a:xfrm>
            <a:off x="323528" y="476672"/>
            <a:ext cx="8568952" cy="230626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 algn="ctr"/>
            <a:r>
              <a:rPr lang="ru-RU" sz="5400" b="0" strike="noStrike" spc="-1" dirty="0">
                <a:latin typeface="XO Oriel"/>
              </a:rPr>
              <a:t> </a:t>
            </a:r>
            <a:endParaRPr lang="ru-RU" sz="5400" b="1" strike="noStrike" spc="-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0649"/>
            <a:ext cx="6120679" cy="62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7">
            <a:extLst>
              <a:ext uri="{FF2B5EF4-FFF2-40B4-BE49-F238E27FC236}">
                <a16:creationId xmlns="" xmlns:a16="http://schemas.microsoft.com/office/drawing/2014/main" id="{AA6A6CE2-1DAC-4604-B4D1-4FAF86239A0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400" y="0"/>
            <a:ext cx="9145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9">
            <a:extLst>
              <a:ext uri="{FF2B5EF4-FFF2-40B4-BE49-F238E27FC236}">
                <a16:creationId xmlns="" xmlns:a16="http://schemas.microsoft.com/office/drawing/2014/main" id="{9ED419A5-E120-4D5D-937A-7A2BA583AF0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77124" y="282258"/>
            <a:ext cx="4212772" cy="63238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5B6F34-DADB-4CED-8235-95ADB61F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115" y="727627"/>
            <a:ext cx="3451614" cy="1718225"/>
          </a:xfrm>
        </p:spPr>
        <p:txBody>
          <a:bodyPr>
            <a:normAutofit fontScale="90000"/>
          </a:bodyPr>
          <a:lstStyle/>
          <a:p>
            <a:r>
              <a:rPr lang="ru-RU" sz="4100" dirty="0">
                <a:latin typeface="Times New Roman" pitchFamily="18" charset="0"/>
                <a:cs typeface="Times New Roman" pitchFamily="18" charset="0"/>
              </a:rPr>
              <a:t>Меня зовут Саша</a:t>
            </a:r>
            <a:r>
              <a:rPr lang="en-US" sz="4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100" dirty="0">
                <a:latin typeface="Times New Roman" pitchFamily="18" charset="0"/>
                <a:cs typeface="Times New Roman" pitchFamily="18" charset="0"/>
              </a:rPr>
              <a:t>Пашкевич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="" xmlns:a16="http://schemas.microsoft.com/office/drawing/2014/main" id="{530A95A3-AE94-4947-A4AD-1E2536B8F1B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3115" y="2538919"/>
            <a:ext cx="3451614" cy="359688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Я занимаюсь волейболом и английским языком. Летом люблю кататься на велосипеде, а зимой на санках и коньках. Мне нравиться играть с друзьями в прятки и догонялки.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tangle 21">
            <a:extLst>
              <a:ext uri="{FF2B5EF4-FFF2-40B4-BE49-F238E27FC236}">
                <a16:creationId xmlns="" xmlns:a16="http://schemas.microsoft.com/office/drawing/2014/main" id="{383B5ADF-9EC0-411E-ACCF-8BFF6F19F26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510468" y="4194828"/>
            <a:ext cx="1553807" cy="24112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7652B25-517F-43E0-9754-44A4A42D69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7980" r="-1" b="16910"/>
          <a:stretch/>
        </p:blipFill>
        <p:spPr>
          <a:xfrm>
            <a:off x="6183872" y="3209732"/>
            <a:ext cx="2787510" cy="3396343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внутренний, мальчик, молодой&#10;&#10;Автоматически созданное описание">
            <a:extLst>
              <a:ext uri="{FF2B5EF4-FFF2-40B4-BE49-F238E27FC236}">
                <a16:creationId xmlns="" xmlns:a16="http://schemas.microsoft.com/office/drawing/2014/main" id="{6A54CC33-4FDE-499B-8F30-DCD7223D75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6372" r="-1" b="18871"/>
          <a:stretch/>
        </p:blipFill>
        <p:spPr>
          <a:xfrm>
            <a:off x="4510467" y="282259"/>
            <a:ext cx="2962608" cy="3749831"/>
          </a:xfrm>
          <a:custGeom>
            <a:avLst/>
            <a:gdLst/>
            <a:ahLst/>
            <a:cxnLst/>
            <a:rect l="l" t="t" r="r" b="b"/>
            <a:pathLst>
              <a:path w="3950144" h="3749831">
                <a:moveTo>
                  <a:pt x="0" y="0"/>
                </a:moveTo>
                <a:lnTo>
                  <a:pt x="3950144" y="0"/>
                </a:lnTo>
                <a:lnTo>
                  <a:pt x="3950144" y="2780881"/>
                </a:lnTo>
                <a:lnTo>
                  <a:pt x="2071742" y="2780881"/>
                </a:lnTo>
                <a:lnTo>
                  <a:pt x="2071742" y="3749831"/>
                </a:lnTo>
                <a:lnTo>
                  <a:pt x="0" y="3749831"/>
                </a:lnTo>
                <a:close/>
              </a:path>
            </a:pathLst>
          </a:custGeom>
        </p:spPr>
      </p:pic>
      <p:pic>
        <p:nvPicPr>
          <p:cNvPr id="5" name="Объект 4" descr="Изображение выглядит как текст, мальчик, в позе&#10;&#10;Автоматически созданное описание">
            <a:extLst>
              <a:ext uri="{FF2B5EF4-FFF2-40B4-BE49-F238E27FC236}">
                <a16:creationId xmlns="" xmlns:a16="http://schemas.microsoft.com/office/drawing/2014/main" id="{4D1B6389-6371-4030-B0F5-01DA817088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6450" r="4447" b="-3"/>
          <a:stretch/>
        </p:blipFill>
        <p:spPr>
          <a:xfrm>
            <a:off x="7577632" y="282259"/>
            <a:ext cx="1393754" cy="27808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4812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D3ADC060-4EDF-40AA-918D-1F4EC00892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3CED7ECB-0956-4EC7-A8C5-D31B97B5F7F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80902" y="1267730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28A984F4-1345-467C-8904-F2ACDC6B239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085851" y="1411615"/>
            <a:ext cx="69723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EA5E7838-A418-429B-B09A-38090FB0FBF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851910" y="1267730"/>
            <a:ext cx="144018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23">
            <a:extLst>
              <a:ext uri="{FF2B5EF4-FFF2-40B4-BE49-F238E27FC236}">
                <a16:creationId xmlns="" xmlns:a16="http://schemas.microsoft.com/office/drawing/2014/main" id="{F1611465-43BA-4227-97F5-07441EF60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3621280" y="1267731"/>
            <a:ext cx="1175498" cy="645295"/>
            <a:chOff x="5318306" y="1386268"/>
            <a:chExt cx="1567331" cy="645295"/>
          </a:xfrm>
        </p:grpSpPr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2AA7DCAE-B1E7-4DFB-BAB2-A23D5F1747F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7C59778F-47FC-4981-8CA4-A34228A5124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E07DFFFF-D8B4-4D2C-B163-FD3AEA1EB87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88C5DDDB-C40D-4B9D-99C6-0483FAB42B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5C0AFD4A-75D5-41BD-AD3C-A3F9F01D5C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399" y="0"/>
            <a:ext cx="5049748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DFFA3BD4-7B48-4E6E-9237-907B19180D6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543980" y="643465"/>
            <a:ext cx="3107873" cy="556630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76FB5192-39A2-48CD-A3C1-FBC74967AB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668023" y="806860"/>
            <a:ext cx="2859786" cy="523951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C149FDE-813E-4293-AAB1-51700CC24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6096" y="1559769"/>
            <a:ext cx="3096343" cy="313537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3400" cap="all" spc="-100" dirty="0" err="1">
                <a:latin typeface="Times New Roman" pitchFamily="18" charset="0"/>
                <a:cs typeface="Times New Roman" pitchFamily="18" charset="0"/>
              </a:rPr>
              <a:t>Мой</a:t>
            </a:r>
            <a:r>
              <a:rPr lang="en-US" sz="3400" cap="all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cap="all" spc="-100" dirty="0" err="1">
                <a:latin typeface="Times New Roman" pitchFamily="18" charset="0"/>
                <a:cs typeface="Times New Roman" pitchFamily="18" charset="0"/>
              </a:rPr>
              <a:t>домашний</a:t>
            </a:r>
            <a:r>
              <a:rPr lang="en-US" sz="3400" cap="all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cap="all" spc="-100" dirty="0" err="1">
                <a:latin typeface="Times New Roman" pitchFamily="18" charset="0"/>
                <a:cs typeface="Times New Roman" pitchFamily="18" charset="0"/>
              </a:rPr>
              <a:t>питомец</a:t>
            </a:r>
            <a:endParaRPr lang="en-US" sz="3400" cap="all" spc="-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A2B6949-0E01-4141-A289-5F662F1D7E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12160" y="3861048"/>
            <a:ext cx="2233712" cy="16217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spc="80" dirty="0">
                <a:effectLst/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000" spc="80" dirty="0" err="1">
                <a:effectLst/>
                <a:latin typeface="Times New Roman" pitchFamily="18" charset="0"/>
                <a:cs typeface="Times New Roman" pitchFamily="18" charset="0"/>
              </a:rPr>
              <a:t>меня</a:t>
            </a:r>
            <a:r>
              <a:rPr lang="en-US" sz="2000" spc="8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pc="80" dirty="0" err="1">
                <a:effectLst/>
                <a:latin typeface="Times New Roman" pitchFamily="18" charset="0"/>
                <a:cs typeface="Times New Roman" pitchFamily="18" charset="0"/>
              </a:rPr>
              <a:t>есть</a:t>
            </a:r>
            <a:r>
              <a:rPr lang="en-US" sz="2000" spc="8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pc="80" dirty="0" err="1">
                <a:effectLst/>
                <a:latin typeface="Times New Roman" pitchFamily="18" charset="0"/>
                <a:cs typeface="Times New Roman" pitchFamily="18" charset="0"/>
              </a:rPr>
              <a:t>домашний</a:t>
            </a:r>
            <a:r>
              <a:rPr lang="en-US" sz="2000" spc="8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pc="80" dirty="0" err="1">
                <a:effectLst/>
                <a:latin typeface="Times New Roman" pitchFamily="18" charset="0"/>
                <a:cs typeface="Times New Roman" pitchFamily="18" charset="0"/>
              </a:rPr>
              <a:t>питомец</a:t>
            </a:r>
            <a:r>
              <a:rPr lang="en-US" sz="2000" spc="8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80" dirty="0" smtClean="0">
                <a:effectLst/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2000" spc="8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pc="80" dirty="0" err="1">
                <a:effectLst/>
                <a:latin typeface="Times New Roman" pitchFamily="18" charset="0"/>
                <a:cs typeface="Times New Roman" pitchFamily="18" charset="0"/>
              </a:rPr>
              <a:t>кролик</a:t>
            </a:r>
            <a:r>
              <a:rPr lang="en-US" sz="2000" spc="80" dirty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spc="80" dirty="0" err="1" smtClean="0">
                <a:effectLst/>
                <a:latin typeface="Times New Roman" pitchFamily="18" charset="0"/>
                <a:cs typeface="Times New Roman" pitchFamily="18" charset="0"/>
              </a:rPr>
              <a:t>Его</a:t>
            </a:r>
            <a:r>
              <a:rPr lang="en-US" sz="2000" spc="8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pc="80" dirty="0" err="1">
                <a:effectLst/>
                <a:latin typeface="Times New Roman" pitchFamily="18" charset="0"/>
                <a:cs typeface="Times New Roman" pitchFamily="18" charset="0"/>
              </a:rPr>
              <a:t>зовут</a:t>
            </a:r>
            <a:r>
              <a:rPr lang="en-US" sz="2000" spc="8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pc="80" dirty="0" err="1">
                <a:effectLst/>
                <a:latin typeface="Times New Roman" pitchFamily="18" charset="0"/>
                <a:cs typeface="Times New Roman" pitchFamily="18" charset="0"/>
              </a:rPr>
              <a:t>Боня</a:t>
            </a:r>
            <a:r>
              <a:rPr lang="en-US" sz="2000" spc="80" dirty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spc="80" dirty="0" err="1">
                <a:effectLst/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en-US" sz="2000" spc="8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pc="80" dirty="0" err="1">
                <a:effectLst/>
                <a:latin typeface="Times New Roman" pitchFamily="18" charset="0"/>
                <a:cs typeface="Times New Roman" pitchFamily="18" charset="0"/>
              </a:rPr>
              <a:t>очень</a:t>
            </a:r>
            <a:r>
              <a:rPr lang="en-US" sz="2000" spc="8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pc="80" dirty="0" err="1">
                <a:effectLst/>
                <a:latin typeface="Times New Roman" pitchFamily="18" charset="0"/>
                <a:cs typeface="Times New Roman" pitchFamily="18" charset="0"/>
              </a:rPr>
              <a:t>милый</a:t>
            </a:r>
            <a:r>
              <a:rPr lang="en-US" sz="2000" spc="80" dirty="0">
                <a:effectLst/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spc="80" dirty="0" err="1">
                <a:effectLst/>
                <a:latin typeface="Times New Roman" pitchFamily="18" charset="0"/>
                <a:cs typeface="Times New Roman" pitchFamily="18" charset="0"/>
              </a:rPr>
              <a:t>забавный</a:t>
            </a:r>
            <a:r>
              <a:rPr lang="en-US" sz="2000" spc="80" dirty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endParaRPr lang="en-US" sz="2000" spc="8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Изображение выглядит как трава, млекопитающее, внешний, представитель отряда зайцеобразных&#10;&#10;Автоматически созданное описание">
            <a:extLst>
              <a:ext uri="{FF2B5EF4-FFF2-40B4-BE49-F238E27FC236}">
                <a16:creationId xmlns="" xmlns:a16="http://schemas.microsoft.com/office/drawing/2014/main" id="{A7FAD960-F934-41A9-8BFC-F941F7856C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1188" r="14616"/>
          <a:stretch/>
        </p:blipFill>
        <p:spPr>
          <a:xfrm>
            <a:off x="-1400" y="10"/>
            <a:ext cx="2797708" cy="3355932"/>
          </a:xfrm>
          <a:prstGeom prst="rect">
            <a:avLst/>
          </a:prstGeom>
        </p:spPr>
      </p:pic>
      <p:pic>
        <p:nvPicPr>
          <p:cNvPr id="9" name="Рисунок 8" descr="Изображение выглядит как кот, млекопитающее, внутренний, бел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9F75AD36-84AB-4BAA-A975-FD10855824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38875" r="10777" b="-2"/>
          <a:stretch/>
        </p:blipFill>
        <p:spPr>
          <a:xfrm>
            <a:off x="2924008" y="10"/>
            <a:ext cx="2019468" cy="3355932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00B9A422-A4F5-4A91-A5B4-1040501E5C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77826" y="640856"/>
            <a:ext cx="144018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9" name="Straight Connector 38">
            <a:extLst>
              <a:ext uri="{FF2B5EF4-FFF2-40B4-BE49-F238E27FC236}">
                <a16:creationId xmlns="" xmlns:a16="http://schemas.microsoft.com/office/drawing/2014/main" id="{2883826A-8980-4A96-9714-D7AE324C30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463551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E064E236-53B0-45E1-9A12-17B5182B343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7732281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8D504C59-3C0B-47BA-83AE-B668D5FD24A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463551" y="1286150"/>
            <a:ext cx="126873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 descr="Изображение выглядит как внутренний, млекопитающее, собака, смотрит&#10;&#10;Автоматически созданное описание">
            <a:extLst>
              <a:ext uri="{FF2B5EF4-FFF2-40B4-BE49-F238E27FC236}">
                <a16:creationId xmlns="" xmlns:a16="http://schemas.microsoft.com/office/drawing/2014/main" id="{9A6A04EC-089E-42BF-859E-BC4508D01C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21297" r="21084" b="2"/>
          <a:stretch/>
        </p:blipFill>
        <p:spPr>
          <a:xfrm>
            <a:off x="1" y="3509434"/>
            <a:ext cx="2796307" cy="3348566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кот, млекопитающее, стена, внутрен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4E26EF49-5866-4D3B-8301-8F7E580EEAC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19641" b="-5"/>
          <a:stretch/>
        </p:blipFill>
        <p:spPr>
          <a:xfrm>
            <a:off x="2920351" y="3509434"/>
            <a:ext cx="2023125" cy="33485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882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457200" y="274680"/>
            <a:ext cx="8229240" cy="625032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95000"/>
          </a:bodyPr>
          <a:lstStyle/>
          <a:p>
            <a:pPr algn="ctr">
              <a:lnSpc>
                <a:spcPct val="100000"/>
              </a:lnSpc>
            </a:pPr>
            <a:r>
              <a:rPr lang="ru-RU" sz="10000" b="0" strike="noStrike" spc="-1">
                <a:solidFill>
                  <a:srgbClr val="00B050"/>
                </a:solidFill>
                <a:latin typeface="Monotype Corsiva"/>
              </a:rPr>
              <a:t>Благодарим </a:t>
            </a:r>
            <a:r>
              <a:t/>
            </a:r>
            <a:br/>
            <a:r>
              <a:rPr lang="ru-RU" sz="10000" b="0" strike="noStrike" spc="-1">
                <a:solidFill>
                  <a:srgbClr val="00B050"/>
                </a:solidFill>
                <a:latin typeface="Monotype Corsiva"/>
              </a:rPr>
              <a:t>за внимание!</a:t>
            </a:r>
            <a:r>
              <a:t/>
            </a:r>
            <a:br/>
            <a:r>
              <a:t/>
            </a:r>
            <a:br/>
            <a:endParaRPr lang="ru-RU" sz="10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1" name="Picture 2" descr="http://www.playcast.ru/uploads/2016/08/22/19662703.gif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536" y="260648"/>
            <a:ext cx="8291264" cy="586551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Функциональная грамотность СЕГОДНЯ:</a:t>
            </a:r>
          </a:p>
          <a:p>
            <a:pPr marL="0" indent="0" algn="just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Целесообразный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минимум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образования, необходимый для жизни и успешного  обучения любого обучающегося.  </a:t>
            </a:r>
          </a:p>
          <a:p>
            <a:pPr marL="0" indent="0" algn="just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Возможность овладения функциональной грамотностью «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массовым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школьником. 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Практическая направленность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содержания ФГ, понимание того,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ее сущность – не сами знания,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их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применение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9EB9A6-7465-4605-883D-CD11B02E9A8C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" name="Picture 2" descr="https://cdn.eksmo.ru/v2/VEN000000000436423/COVER/cover1.jpg">
            <a:extLst>
              <a:ext uri="{FF2B5EF4-FFF2-40B4-BE49-F238E27FC236}">
                <a16:creationId xmlns:a16="http://schemas.microsoft.com/office/drawing/2014/main" xmlns="" id="{97E54B02-A1D0-4941-97FE-C233693C0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699" y="3717032"/>
            <a:ext cx="1881717" cy="2432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078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76672"/>
            <a:ext cx="7560840" cy="6120680"/>
          </a:xfrm>
        </p:spPr>
        <p:txBody>
          <a:bodyPr>
            <a:normAutofit/>
          </a:bodyPr>
          <a:lstStyle/>
          <a:p>
            <a:pPr defTabSz="898721">
              <a:spcBef>
                <a:spcPts val="0"/>
              </a:spcBef>
            </a:pPr>
            <a:endParaRPr lang="ru-RU" altLang="ru-RU" sz="2000" dirty="0" smtClean="0">
              <a:solidFill>
                <a:srgbClr val="002060"/>
              </a:solidFill>
              <a:latin typeface="Arial" charset="0"/>
            </a:endParaRPr>
          </a:p>
          <a:p>
            <a:r>
              <a:rPr lang="ru-RU" sz="3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Функционально грамотный человек</a:t>
            </a:r>
            <a:r>
              <a:rPr lang="ru-RU" sz="3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endParaRPr lang="ru-RU" sz="34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человек, который способен </a:t>
            </a:r>
            <a:r>
              <a:rPr lang="ru-RU" sz="3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использовать</a:t>
            </a: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все постоянно приобретаемые </a:t>
            </a:r>
            <a:r>
              <a:rPr lang="ru-RU" sz="3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течение </a:t>
            </a:r>
            <a:r>
              <a:rPr lang="ru-RU" sz="3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жизни </a:t>
            </a: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знания, умения и навыки </a:t>
            </a:r>
            <a:r>
              <a:rPr lang="ru-RU" sz="3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решения максимально широкого диапазона жизненных задач</a:t>
            </a: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различных сферах человеческой </a:t>
            </a:r>
            <a:r>
              <a:rPr lang="ru-RU" sz="3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деятельности, общения </a:t>
            </a: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социальных отношений </a:t>
            </a:r>
          </a:p>
          <a:p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(А.А. Леонтьев)</a:t>
            </a: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FE3B22B-FB9F-453D-9CD7-CCC96AC9B031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457200" y="764704"/>
            <a:ext cx="8229600" cy="536145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ФГОС НОО, п.34.2:</a:t>
            </a:r>
          </a:p>
          <a:p>
            <a:pPr algn="just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«… должны создаваться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обеспечивающие возможность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формирования функциональной грамотности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обучающихся (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способности решать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учебные задачи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жизненные проблемные ситуации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основе сформированных предметных, </a:t>
            </a:r>
            <a:r>
              <a:rPr lang="ru-RU" sz="2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универсальных способов деятельности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включающей овладение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ключевыми компетенциями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составляющими основу 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готовности к успешному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взаимодействию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изменяющимся миром и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дальнейшему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успешному образованию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  <p:extLst>
      <p:ext uri="{BB962C8B-B14F-4D97-AF65-F5344CB8AC3E}">
        <p14:creationId xmlns="" xmlns:p14="http://schemas.microsoft.com/office/powerpoint/2010/main" val="1367260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FE3B22B-FB9F-453D-9CD7-CCC96AC9B031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457200" y="764704"/>
            <a:ext cx="8229600" cy="5361459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	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Обновлённые ФГОС также </a:t>
            </a:r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обеспечивают личностное развитие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учащихся, включая гражданское, патриотическое, духовно-нравственное, эстетическое, физическое, трудовое, экологическое воспитание.</a:t>
            </a:r>
          </a:p>
        </p:txBody>
      </p:sp>
    </p:spTree>
    <p:extLst>
      <p:ext uri="{BB962C8B-B14F-4D97-AF65-F5344CB8AC3E}">
        <p14:creationId xmlns="" xmlns:p14="http://schemas.microsoft.com/office/powerpoint/2010/main" val="1367260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18</Template>
  <TotalTime>2196</TotalTime>
  <Words>1379</Words>
  <Application>Microsoft Office PowerPoint</Application>
  <PresentationFormat>Экран (4:3)</PresentationFormat>
  <Paragraphs>153</Paragraphs>
  <Slides>57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57</vt:i4>
      </vt:variant>
    </vt:vector>
  </HeadingPairs>
  <TitlesOfParts>
    <vt:vector size="60" baseType="lpstr">
      <vt:lpstr>Office Theme</vt:lpstr>
      <vt:lpstr>Office Theme</vt:lpstr>
      <vt:lpstr>Office Theme</vt:lpstr>
      <vt:lpstr>Слайд 1</vt:lpstr>
      <vt:lpstr>Актуальность  На современном этапе развития общества, социальных институтов и государства, в целом, происходит переосмысление педагогической парадигмы образования, формируются новые контуры и расставляются акценты в области формирования функциональной грамотности (ФГ).     </vt:lpstr>
      <vt:lpstr>      </vt:lpstr>
      <vt:lpstr>      </vt:lpstr>
      <vt:lpstr>Слайд 5</vt:lpstr>
      <vt:lpstr>Слайд 6</vt:lpstr>
      <vt:lpstr>      </vt:lpstr>
      <vt:lpstr>Слайд 8</vt:lpstr>
      <vt:lpstr>Слайд 9</vt:lpstr>
      <vt:lpstr>Требования к личностным результатам</vt:lpstr>
      <vt:lpstr> Портфолио как одна из базовых образовательных  технологий, один из инструментов учета достижений обучающихся способствует формированию и развитию функциональной грамотности у школьников.      </vt:lpstr>
      <vt:lpstr>Слайд 12</vt:lpstr>
      <vt:lpstr>   портфолио - специально организованная подборка работ, которые демонстрируют усилия, прогресс и достижения обучающихся в различных областях.             (ФГОС. Примерная ООП ОУ)</vt:lpstr>
      <vt:lpstr>  ПОЛОЖЕНИЕ О ПОРТФЕЛЕ ДОСТИЖЕНИЙ ОБУЧАЮЩЕГОСЯ  МБОУ «СШ № 33»   </vt:lpstr>
      <vt:lpstr>2. ЦЕЛИ И ЗАДАЧИ ПОРТФЕЛЯ ДОСТИЖЕНИЙ ОБУЧАЮЩЕГОСЯ </vt:lpstr>
      <vt:lpstr> 3. ПРИМЕРНАЯ СТРУКТУРА И СОДЕРЖАНИЕ  ПОРТФЕЛЯ ДОСТИЖЕНИЙ ОБУЧАЮЩЕГОСЯ </vt:lpstr>
      <vt:lpstr> 3.2. Рекомендуемая структура портфеля  достижений обучающегося  1.   Титульный лист 1. «Общая информация об учащемся» 2. «Мои достижения на учебных предметах» 3. «Мои внеучебные достижения» 4. «Чему я научился в школе на всех предметах» 5. «Мои работы» 6. «Отзывы»</vt:lpstr>
      <vt:lpstr>3.3. В раздел «Общая информация об учащемся» входят автобиографические данные, жизненные планы. Ученик в свободной форме может описывать основные события своей жизни, свое отношение к ним. Данный раздел может содержать дополнительные сведения (владение компьютером, иностранными языками, интересы, предпочтения, наиболее успешные виды деятельности, предпочитаемые предметы). </vt:lpstr>
      <vt:lpstr>Слайд 19</vt:lpstr>
      <vt:lpstr>Слайд 20</vt:lpstr>
      <vt:lpstr>Слайд 21</vt:lpstr>
      <vt:lpstr>Слайд 22</vt:lpstr>
      <vt:lpstr> 3.4. В разделе «Мои достижения на учебных предметах» представлены показатели  предметных результатов: - контрольные работы,  - выборки проектных, творческих и других работ по разным предметам;  - рассуждения ученика, чему он научился на разных предметах…  Часть раздела пополняется педагогами: стартовая, промежуточная и итоговая диагностика по предмету.  Часть раздела пополняется учеником: «Лист самооценки по предметам».</vt:lpstr>
      <vt:lpstr> 3.5. Раздел «Мои внеучебные достижения» содержит информацию о показателях личностных результатов (прежде всего во внеучебной деятельности). Раздел может включать любые творческие работы ученика, фото, видео его самых разных выступлений, поделок и т.п.; работы рекомендуется сопровождать листом «Самооценка творческого дела». </vt:lpstr>
      <vt:lpstr>3.6. Раздел «Чему я научился в школе на всех предметах» отражает данные о личностных и метапредметных результатах ученика (работа с информацией, общение с людьми, организация своих дел, выбор и оценка поступков и т.п.).  Часть раздела пополняется педагогами: данные УУД; возможные (но необязательные) материалы наблюдений педагогов за овладением УУД.  Часть раздела пополняется учеником: самооценка учеником развития УУД.</vt:lpstr>
      <vt:lpstr>3.7. Раздел «Мои работы» включает в себя собрание творческих, исследовательских и проектных работ ученика, информацию об элективных учебных курсах, описание основных форм и направлений его учебной и творческой активности. Материалы раздела могут содержать следующую информацию: - проектные и исследовательские работы, рефераты: указывается тема, дается описание работы; возможно приложение в виде фотографий, текста работы в печатном и электронном варианте; - техническое творчество (модели, макеты, приборы): указывается конкретная работа, дается ее описание, прилагается фотография; - работы по искусству: дается перечень работ, фиксируется участие в выставках, могут быть приложены фотографии, рисунки; - другие формы творческой активности: участие в школьном театре, оркестре, хоре: указывается продолжительность подобных занятий, участие в гастролях и концертах; </vt:lpstr>
      <vt:lpstr> - занятия в учреждениях дополнительного образования, на различных учебных курсах: указывается название учреждения или организации, продолжительность занятий и их результаты; - участие в олимпиадах и конкурсах: указывается вид мероприятия, время его проведения, достигнутый учащимся результат; - участие в научных конференциях, учебных семинарах и лагерях: указывается тема мероприятия, название проводившей его организации и форма участия в нем учащихся; - спортивные достижения: указываются сведения об участии в соревнованиях, наличии спортивного разряда.</vt:lpstr>
      <vt:lpstr>3.8. Раздел «Отзывы» содержит характеристики отношения ученика к различным видам деятельности, представленные учителями, родителями, педагогами дополнительного образования, одноклассниками, представителями общественности, анализ школьником своей деятельности (тексты заключений, рецензий, отзывы, письма и пр.).</vt:lpstr>
      <vt:lpstr>3.9. В содержание разделов портфеля достижений входят также документы, подтверждающие индивидуальные образовательные достижения школьника: копии документов об участии в олимпиадах, конкурсах, социальных проектах и других мероприятиях (копии выписок, грамот, свидетельств, сертификатов и т.п.).  </vt:lpstr>
      <vt:lpstr> 3.10. При оформлении портфеля достижений должны соблюдаться следующие требования: - систематичность и регулярность ведения портфеля достижений; - достоверность сведений, представленных в портфеле достижений; - аккуратность и эстетичность оформления; - разборчивость при ведении записей; - целостность и эстетическая завершенность представленных материалов; - наглядность.  </vt:lpstr>
      <vt:lpstr> 4. ОРГАНИЗАЦИЯ ДЕЯТЕЛЬНОСТИ  ПО ФОРМИРОВАНИЮ  ПОРТФЕЛЯ ДОСТИЖЕНИЙ </vt:lpstr>
      <vt:lpstr>4. ОРГАНИЗАЦИЯ ДЕЯТЕЛЬНОСТИ  ПО ФОРМИРОВАНИЮ ПОРТФЕЛЯ ДОСТИЖЕНИЙ </vt:lpstr>
      <vt:lpstr>4. ОРГАНИЗАЦИЯ ДЕЯТЕЛЬНОСТИ  ПО ФОРМИРОВАНИЮ ПОРТФЕЛЯ ДОСТИЖЕНИЙ </vt:lpstr>
      <vt:lpstr>4. ОРГАНИЗАЦИЯ ДЕЯТЕЛЬНОСТИ  ПО ФОРМИРОВАНИЮ ПОРТФЕЛЯ ДОСТИЖЕНИЙ </vt:lpstr>
      <vt:lpstr>Слайд 35</vt:lpstr>
      <vt:lpstr>    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Меня зовут Саша Пашкевич</vt:lpstr>
      <vt:lpstr>Мой домашний питомец</vt:lpstr>
      <vt:lpstr>Слайд 57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«СШ №33»   «Портфолио школьника как средство реализации персонифицированного подхода в его воспитании»</dc:title>
  <dc:subject/>
  <dc:creator>NATALY</dc:creator>
  <dc:description/>
  <cp:lastModifiedBy>NATALY</cp:lastModifiedBy>
  <cp:revision>369</cp:revision>
  <dcterms:created xsi:type="dcterms:W3CDTF">2017-10-25T07:23:06Z</dcterms:created>
  <dcterms:modified xsi:type="dcterms:W3CDTF">2022-04-21T19:53:37Z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Microsoft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22</vt:i4>
  </property>
</Properties>
</file>