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97" r:id="rId2"/>
    <p:sldId id="336" r:id="rId3"/>
    <p:sldId id="337" r:id="rId4"/>
    <p:sldId id="338" r:id="rId5"/>
    <p:sldId id="303" r:id="rId6"/>
    <p:sldId id="332" r:id="rId7"/>
    <p:sldId id="334" r:id="rId8"/>
    <p:sldId id="305" r:id="rId9"/>
    <p:sldId id="325" r:id="rId10"/>
    <p:sldId id="326" r:id="rId11"/>
    <p:sldId id="335" r:id="rId12"/>
    <p:sldId id="333" r:id="rId13"/>
    <p:sldId id="328" r:id="rId14"/>
    <p:sldId id="329" r:id="rId15"/>
    <p:sldId id="330" r:id="rId16"/>
    <p:sldId id="309" r:id="rId17"/>
    <p:sldId id="310" r:id="rId18"/>
    <p:sldId id="311" r:id="rId19"/>
    <p:sldId id="313" r:id="rId20"/>
    <p:sldId id="314" r:id="rId21"/>
    <p:sldId id="316" r:id="rId22"/>
    <p:sldId id="318" r:id="rId23"/>
    <p:sldId id="319" r:id="rId24"/>
    <p:sldId id="321" r:id="rId25"/>
    <p:sldId id="322" r:id="rId26"/>
    <p:sldId id="323" r:id="rId27"/>
    <p:sldId id="29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E5522-99EC-40C9-A89B-36D6908E737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703F2-201C-4C1D-B17B-F4CCFCC1DC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703F2-201C-4C1D-B17B-F4CCFCC1DC8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C125CB-76A6-4BB6-8DD2-61A3820A8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E004F7C-0D22-4EB8-ADD9-1BB92C4598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181140-AB7E-4C8C-BD2C-77A95036BC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FAE9256-F24A-4105-ACED-04B22D7B5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05A25-3CCA-48A4-A912-BCF65191D431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E2957AA-9000-4A31-A7DA-B5D159C09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BC9B24D-4187-4765-BFAC-1FD5B3C13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4A54-B0CD-40A1-8C4F-075AAAA3E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078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220786-B482-4143-B57C-27BC35A98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0F9F782-C1F5-4B56-A4A8-01EA1A0D3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1FC93ED-623E-49BB-9DA4-A794F7A8B2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97939D0-5865-475C-A9AB-29673DA634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CC6B112-8B18-485D-BFE9-DB6223AD6A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17E1FED-60EB-4D29-A9A1-ACBE42DCB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05A25-3CCA-48A4-A912-BCF65191D431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92C6F91-7EDB-42B2-8DDA-2E3C280E7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00565F7-BF0E-4580-A7EF-8E01BD3E2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4A54-B0CD-40A1-8C4F-075AAAA3E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1296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248448"/>
            <a:ext cx="1578064" cy="26095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48" y="0"/>
            <a:ext cx="914402" cy="7955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Relationship Id="rId1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60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12" Type="http://schemas.openxmlformats.org/officeDocument/2006/relationships/image" Target="../media/image5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5" Type="http://schemas.openxmlformats.org/officeDocument/2006/relationships/image" Target="../media/image6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Relationship Id="rId1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76672"/>
            <a:ext cx="7560840" cy="6120680"/>
          </a:xfrm>
        </p:spPr>
        <p:txBody>
          <a:bodyPr>
            <a:normAutofit fontScale="92500" lnSpcReduction="2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«СШ №33»</a:t>
            </a:r>
          </a:p>
          <a:p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ВПР в начальной школе как средство формирования и диагностирования функциональной грамотности у младших школьников</a:t>
            </a:r>
            <a:r>
              <a:rPr lang="ru-RU" sz="4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5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5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Презентация подготовлена </a:t>
            </a: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Филатовой Натальей Анатольевной, </a:t>
            </a: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кандидатом педагогических наук,</a:t>
            </a: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учителем высшей квалификационной категории</a:t>
            </a: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5848" y="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604688" cy="849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0688" y="-459432"/>
            <a:ext cx="9604688" cy="813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448"/>
            <a:ext cx="9144000" cy="7920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448"/>
            <a:ext cx="9604688" cy="7920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9432"/>
            <a:ext cx="9324528" cy="770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604688" cy="777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923929" y="908720"/>
            <a:ext cx="5076056" cy="504056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683569" y="2"/>
            <a:ext cx="80648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latin typeface="Tahoma" pitchFamily="34" charset="0"/>
              </a:rPr>
              <a:t>Издания по 10 и по 25 вариантов</a:t>
            </a:r>
            <a:endParaRPr lang="ru-RU" sz="3200" b="1" dirty="0">
              <a:latin typeface="Tahoma" pitchFamily="34" charset="0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 rot="16200000">
            <a:off x="7651795" y="4669686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 dirty="0" smtClean="0">
                <a:latin typeface="Tahoma" pitchFamily="34" charset="0"/>
              </a:rPr>
              <a:t>4</a:t>
            </a:r>
            <a:r>
              <a:rPr lang="ru-RU" sz="3200" b="1" dirty="0" smtClean="0">
                <a:latin typeface="Tahoma" pitchFamily="34" charset="0"/>
              </a:rPr>
              <a:t> класс</a:t>
            </a:r>
            <a:endParaRPr lang="ru-RU" sz="3200" b="1" dirty="0">
              <a:latin typeface="Tahoma" pitchFamily="34" charset="0"/>
            </a:endParaRPr>
          </a:p>
        </p:txBody>
      </p:sp>
      <p:pic>
        <p:nvPicPr>
          <p:cNvPr id="321538" name="Picture 2" descr="C:\Users\s.krivenkina\Desktop\t_377-14889-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182" y="836712"/>
            <a:ext cx="1882175" cy="32403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1539" name="Picture 3" descr="C:\Users\s.krivenkina\Desktop\t_377-14896-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836714"/>
            <a:ext cx="1908548" cy="307208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1540" name="Picture 4" descr="C:\Users\s.krivenkina\Desktop\t_3377-14890-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5" y="3092549"/>
            <a:ext cx="1865609" cy="286625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1541" name="Picture 5" descr="C:\Users\s.krivenkina\Desktop\t_377-14546-2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8274" y="836714"/>
            <a:ext cx="1940996" cy="307208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1542" name="Picture 6" descr="C:\Users\s.krivenkina\Desktop\t_377-14839-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3" y="2924946"/>
            <a:ext cx="1916508" cy="309064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1543" name="Picture 7" descr="C:\Users\s.krivenkina\Desktop\t_377-14840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2161" y="2924944"/>
            <a:ext cx="1874540" cy="308136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C:\Users\Ирина\Desktop\впр издат сайты где купить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5175" y="6243639"/>
            <a:ext cx="1633291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4476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683569" y="2"/>
            <a:ext cx="80648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ahoma" pitchFamily="34" charset="0"/>
              </a:rPr>
              <a:t>По 15 вариантов. </a:t>
            </a:r>
            <a:r>
              <a:rPr lang="ru-RU" sz="3200" b="1" dirty="0" smtClean="0">
                <a:solidFill>
                  <a:srgbClr val="002060"/>
                </a:solidFill>
                <a:latin typeface="Tahoma" pitchFamily="34" charset="0"/>
              </a:rPr>
              <a:t>ФИОКО</a:t>
            </a:r>
            <a:endParaRPr lang="ru-RU" sz="3200" b="1" dirty="0">
              <a:solidFill>
                <a:srgbClr val="002060"/>
              </a:solidFill>
              <a:latin typeface="Tahoma" pitchFamily="34" charset="0"/>
            </a:endParaRPr>
          </a:p>
        </p:txBody>
      </p:sp>
      <p:pic>
        <p:nvPicPr>
          <p:cNvPr id="430088" name="Picture 8" descr="D:\Общая\Хома\09 - ПРЕЗЕНТАЦИИ\2019.07.04 Начальная школа\t_377-14567-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52736"/>
            <a:ext cx="2108498" cy="348929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30090" name="Picture 10" descr="D:\Общая\Хома\09 - ПРЕЗЕНТАЦИИ\2019.07.04 Начальная школа\t_377-14841-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38675" y="2813695"/>
            <a:ext cx="2090513" cy="348879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30091" name="Picture 11" descr="D:\Общая\Хома\09 - ПРЕЗЕНТАЦИИ\2019.07.04 Начальная школа\t_377-14895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764704"/>
            <a:ext cx="2040830" cy="348879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9730" name="Picture 2" descr="\\V26\архив\KNIGI\VPR\VPR_Okr_mir\377-15992-6\t_377-15992-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21724" y="3401616"/>
            <a:ext cx="2022276" cy="34563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21133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586" name="Picture 2" descr="D:\OBLOZHKI\VPR\ЦПМ\377-15680-2 - копия\t_377-15680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76672"/>
            <a:ext cx="4104456" cy="583086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608514" y="976192"/>
            <a:ext cx="4139952" cy="496855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Rectangle 77"/>
          <p:cNvSpPr>
            <a:spLocks noChangeAspect="1"/>
          </p:cNvSpPr>
          <p:nvPr/>
        </p:nvSpPr>
        <p:spPr bwMode="auto">
          <a:xfrm>
            <a:off x="4157663" y="648161"/>
            <a:ext cx="467915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eaLnBrk="0" hangingPunct="0">
              <a:spcBef>
                <a:spcPct val="20000"/>
              </a:spcBef>
              <a:buFont typeface="Arial" charset="0"/>
              <a:buNone/>
            </a:pPr>
            <a:endParaRPr lang="ru-RU" sz="1800" dirty="0" smtClean="0">
              <a:latin typeface="+mn-lt"/>
            </a:endParaRPr>
          </a:p>
          <a:p>
            <a:pPr marL="342900" eaLnBrk="0" hangingPunct="0">
              <a:spcBef>
                <a:spcPct val="20000"/>
              </a:spcBef>
              <a:buFont typeface="Arial" charset="0"/>
              <a:buNone/>
            </a:pPr>
            <a:endParaRPr lang="ru-RU" sz="4000" b="1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2108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611561" y="908720"/>
            <a:ext cx="8352928" cy="504056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74434" name="Picture 2" descr="D:\OBLOZHKI\UMK\Russky\1 klass\377_10896_2\377_10896_2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1845320" cy="353603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74435" name="Picture 3" descr="D:\OBLOZHKI\UMK\Russky\2 klass\377_10897_9\377_10897_9-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852936"/>
            <a:ext cx="1988339" cy="353603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74436" name="Picture 4" descr="D:\OBLOZHKI\UMK\Russky\3 klass\377_10898_6\377_10898_6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412776"/>
            <a:ext cx="1810559" cy="353603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74437" name="Picture 5" descr="D:\OBLOZHKI\UMK\Russky\4 klass\377_10899_3\377_10899_3-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2564904"/>
            <a:ext cx="1913409" cy="353603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7" name="Text Box 160"/>
          <p:cNvSpPr txBox="1">
            <a:spLocks noChangeArrowheads="1"/>
          </p:cNvSpPr>
          <p:nvPr/>
        </p:nvSpPr>
        <p:spPr bwMode="auto">
          <a:xfrm>
            <a:off x="251520" y="0"/>
            <a:ext cx="847099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tl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1-ая часть ВПР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по </a:t>
            </a:r>
            <a:r>
              <a:rPr lang="ru-RU" sz="4000" b="1" dirty="0" smtClean="0">
                <a:solidFill>
                  <a:srgbClr val="002060"/>
                </a:solidFill>
              </a:rPr>
              <a:t>русскому языку - диктант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3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005263"/>
            <a:ext cx="8496944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b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современном этапе развития общества, социальных институтов и государства в целом происходит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переосмысление педагогической парадигмы образования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формируются новые контуры и расставляются акценты в области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формирования функциональной грамотности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(ФГ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области проектирования современного образовательного пространства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связи с этим возрастает роль 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мониторинговых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исследований.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67544" y="5013176"/>
            <a:ext cx="76328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Русский язык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усилен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дополнительными 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 вариантами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3929" y="1484784"/>
            <a:ext cx="5076056" cy="316835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251520" y="332656"/>
            <a:ext cx="855781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Самоподготовка: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ВПР с ответами – сделал, сверил, над чем еще надо поработать? </a:t>
            </a: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7236297" y="5157194"/>
            <a:ext cx="18722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endParaRPr lang="ru-RU" sz="3200" b="1" dirty="0">
              <a:latin typeface="Tahoma" pitchFamily="34" charset="0"/>
            </a:endParaRPr>
          </a:p>
        </p:txBody>
      </p:sp>
      <p:pic>
        <p:nvPicPr>
          <p:cNvPr id="220161" name="Picture 1" descr="E:\Prezentatzia\2017\Начальная школа 2017\4kl\377-11771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1432" y="1658105"/>
            <a:ext cx="1729038" cy="293217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0163" name="Picture 3" descr="E:\Prezentatzia\2017\Начальная школа 2017\4kl\377-11872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060848"/>
            <a:ext cx="1470966" cy="242705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7683" name="Picture 3" descr="D:\OBLOZHKI\VPR\ФИОКО_Экзамен\377-15921-6\t_377-15921-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34220" y="1586867"/>
            <a:ext cx="1465764" cy="23600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7685" name="Picture 5" descr="D:\OBLOZHKI\VPR\ФИОКО_Экзамен\377-15766-3\377-15776-2-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5" y="1611871"/>
            <a:ext cx="1693069" cy="302464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7684" name="Picture 4" descr="D:\OBLOZHKI\VPR\ФИОКО_Экзамен\377-15766-3\377_15766_3-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17095" y="1611871"/>
            <a:ext cx="1418334" cy="231004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03754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923929" y="908720"/>
            <a:ext cx="5076056" cy="504056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584" name="Rectangle 77"/>
          <p:cNvSpPr>
            <a:spLocks noChangeAspect="1"/>
          </p:cNvSpPr>
          <p:nvPr/>
        </p:nvSpPr>
        <p:spPr bwMode="auto">
          <a:xfrm>
            <a:off x="3707906" y="836714"/>
            <a:ext cx="5040561" cy="650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Назначение пособий — 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отработка практических навыков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учащихся при подготовке к Всероссийской проверочной работе.</a:t>
            </a:r>
          </a:p>
          <a:p>
            <a:pPr marL="342900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Ответы к заданиям даны в середине пособий 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 могут быть легко изъяты, чтобы уже проверить  повышает объективность оценки знаний учащихся.</a:t>
            </a:r>
          </a:p>
          <a:p>
            <a:pPr marL="342900" eaLnBrk="0" hangingPunct="0">
              <a:spcBef>
                <a:spcPct val="20000"/>
              </a:spcBef>
              <a:buFont typeface="Arial" charset="0"/>
              <a:buNone/>
            </a:pP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8650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Для работы в 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классе</a:t>
            </a:r>
          </a:p>
          <a:p>
            <a:pPr marL="628650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Для взаимопроверки</a:t>
            </a:r>
          </a:p>
          <a:p>
            <a:pPr marL="628650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индивидуальной 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</a:p>
          <a:p>
            <a:pPr marL="628650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Для индивидуальных траекторий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8650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Для домашней работы </a:t>
            </a:r>
          </a:p>
          <a:p>
            <a:pPr marL="628650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Для рекомендаций родителям</a:t>
            </a:r>
          </a:p>
          <a:p>
            <a:pPr marL="342900" eaLnBrk="0" hangingPunct="0">
              <a:spcBef>
                <a:spcPct val="20000"/>
              </a:spcBef>
              <a:buFont typeface="Arial" charset="0"/>
              <a:buNone/>
            </a:pPr>
            <a:endParaRPr lang="ru-RU" sz="1800" dirty="0" smtClean="0">
              <a:latin typeface="+mn-lt"/>
            </a:endParaRPr>
          </a:p>
          <a:p>
            <a:pPr marL="342900" eaLnBrk="0" hangingPunct="0">
              <a:spcBef>
                <a:spcPct val="20000"/>
              </a:spcBef>
              <a:buFont typeface="Arial" charset="0"/>
              <a:buNone/>
            </a:pPr>
            <a:endParaRPr lang="ru-RU" dirty="0"/>
          </a:p>
          <a:p>
            <a:pPr marL="342900" eaLnBrk="0" hangingPunct="0">
              <a:spcBef>
                <a:spcPct val="20000"/>
              </a:spcBef>
              <a:buFont typeface="Arial" charset="0"/>
              <a:buNone/>
            </a:pPr>
            <a:endParaRPr lang="ru-RU" sz="1800" dirty="0" smtClean="0">
              <a:latin typeface="+mn-lt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683568" y="0"/>
            <a:ext cx="80648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ahoma" pitchFamily="34" charset="0"/>
              </a:rPr>
              <a:t>ВПР </a:t>
            </a:r>
            <a:r>
              <a:rPr lang="ru-RU" sz="3200" b="1" dirty="0" smtClean="0">
                <a:solidFill>
                  <a:srgbClr val="002060"/>
                </a:solidFill>
                <a:latin typeface="Tahoma" pitchFamily="34" charset="0"/>
              </a:rPr>
              <a:t>без ответов!</a:t>
            </a:r>
            <a:endParaRPr lang="ru-RU" sz="3200" b="1" dirty="0">
              <a:solidFill>
                <a:srgbClr val="002060"/>
              </a:solidFill>
              <a:latin typeface="Tahoma" pitchFamily="34" charset="0"/>
            </a:endParaRPr>
          </a:p>
        </p:txBody>
      </p:sp>
      <p:pic>
        <p:nvPicPr>
          <p:cNvPr id="5121" name="Picture 1" descr="E:\Prezentatzia\2017\Начальная школа 2017\ВПР_ИА\литер чт 4кл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573016"/>
            <a:ext cx="1410295" cy="240167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123" name="Picture 3" descr="E:\Prezentatzia\2017\Начальная школа 2017\ВПР_ИА\окр мир 4кл-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764704"/>
            <a:ext cx="1398101" cy="240061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124" name="Picture 4" descr="E:\Prezentatzia\2017\Начальная школа 2017\ВПР_ИА\рус яз 4кл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764704"/>
            <a:ext cx="1397902" cy="240167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 descr="E:\Prezentatzia\2017\Начальная школа 2017\ВПР_ИА\матем 4кл-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573016"/>
            <a:ext cx="1500519" cy="240061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70080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4932040" y="980728"/>
            <a:ext cx="4139952" cy="496855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617" name="Rectangle 77"/>
          <p:cNvSpPr>
            <a:spLocks noChangeAspect="1"/>
          </p:cNvSpPr>
          <p:nvPr/>
        </p:nvSpPr>
        <p:spPr bwMode="auto">
          <a:xfrm>
            <a:off x="4860033" y="548680"/>
            <a:ext cx="4032447" cy="500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Данные пособия полностью </a:t>
            </a:r>
            <a:r>
              <a:rPr lang="ru-RU" sz="21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соответствуют федеральному государственному образовательному стандарту </a:t>
            </a: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(второго поколения) для начальной школы. </a:t>
            </a:r>
          </a:p>
          <a:p>
            <a:pPr marL="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Книги </a:t>
            </a: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содержат </a:t>
            </a:r>
            <a:r>
              <a:rPr lang="ru-RU" sz="21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вариантов типовых тестовых заданий </a:t>
            </a: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Всероссийской проверочной работы по </a:t>
            </a:r>
            <a:r>
              <a:rPr lang="ru-RU" sz="21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основным предметам курса обучения </a:t>
            </a: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1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начальной школе: русский язык, литературное чтение, математика, окружающий мир. </a:t>
            </a:r>
            <a:endParaRPr lang="ru-RU" sz="21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89" name="Picture 1" descr="E:\Prezentatzia\2017\Начальная школа 2017\ВПР_ИА\литер чт 1кл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5" y="836712"/>
            <a:ext cx="1080120" cy="158417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491" name="Picture 3" descr="E:\Prezentatzia\2017\Начальная школа 2017\ВПР_ИА\Окр мир 1кл-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5" y="765405"/>
            <a:ext cx="1008113" cy="158347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492" name="Picture 4" descr="E:\Prezentatzia\2017\Начальная школа 2017\ВПР_ИА\рус яз 1кл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9" y="836712"/>
            <a:ext cx="1016645" cy="158417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490" name="Picture 2" descr="E:\Prezentatzia\2017\Начальная школа 2017\ВПР_ИА\матем 1кл-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5" y="764706"/>
            <a:ext cx="1008112" cy="158347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493" name="Picture 5" descr="E:\Prezentatzia\2017\Начальная школа 2017\ВПР_ИА\литер чт 2кл-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6638" y="2620323"/>
            <a:ext cx="1129258" cy="165618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495" name="Picture 7" descr="E:\Prezentatzia\2017\Начальная школа 2017\ВПР_ИА\окр мир 2кл-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5" y="2565634"/>
            <a:ext cx="1008113" cy="165545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496" name="Picture 8" descr="E:\Prezentatzia\2017\Начальная школа 2017\ВПР_ИА\рус яз 2кл-0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3569" y="2636912"/>
            <a:ext cx="1016645" cy="165618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494" name="Picture 6" descr="E:\Prezentatzia\2017\Начальная школа 2017\ВПР_ИА\математ 2кл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47665" y="2565634"/>
            <a:ext cx="1008112" cy="165545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497" name="Picture 9" descr="E:\Prezentatzia\2017\Начальная школа 2017\ВПР_ИА\литер чт 3кл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55777" y="4509122"/>
            <a:ext cx="1080119" cy="168671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499" name="Picture 11" descr="E:\Prezentatzia\2017\Начальная школа 2017\ВПР_ИА\окр мир 3кл-0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35895" y="4407323"/>
            <a:ext cx="1080122" cy="16859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500" name="Picture 12" descr="E:\Prezentatzia\2017\Начальная школа 2017\ВПР_ИА\рус яз 3кл-0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3569" y="4509122"/>
            <a:ext cx="1016645" cy="168671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501" name="Picture 13" descr="E:\Prezentatzia\2017\Начальная школа 2017\ВПР_ИА\матем 3кл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619673" y="4437112"/>
            <a:ext cx="936104" cy="158417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1" name="Text Box 18"/>
          <p:cNvSpPr txBox="1">
            <a:spLocks noChangeArrowheads="1"/>
          </p:cNvSpPr>
          <p:nvPr/>
        </p:nvSpPr>
        <p:spPr bwMode="auto">
          <a:xfrm>
            <a:off x="683569" y="2"/>
            <a:ext cx="80648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Готовимся к ВПР с 1 класса, постепенно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456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60"/>
          <p:cNvSpPr txBox="1">
            <a:spLocks noChangeArrowheads="1"/>
          </p:cNvSpPr>
          <p:nvPr/>
        </p:nvSpPr>
        <p:spPr bwMode="auto">
          <a:xfrm>
            <a:off x="251521" y="116634"/>
            <a:ext cx="871232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tl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Внутренняя система оценки качества образования с 1 класса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01" name="Picture 1" descr="D:\Общая\Хома\09 - ПРЕЗЕНТАЦИИ\2019.07.04 Начальная школ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5" y="1616442"/>
            <a:ext cx="1114102" cy="167821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202" name="Picture 2" descr="D:\Общая\Хома\09 - ПРЕЗЕНТАЦИИ\2019.07.04 Начальная школа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4" y="1616442"/>
            <a:ext cx="1063549" cy="165887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203" name="Picture 3" descr="D:\Общая\Хома\09 - ПРЕЗЕНТАЦИИ\2019.07.04 Начальная школа\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2" y="1616442"/>
            <a:ext cx="1027285" cy="165887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204" name="Picture 4" descr="D:\Общая\Хома\09 - ПРЕЗЕНТАЦИИ\2019.07.04 Начальная школа\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45749" y="1640624"/>
            <a:ext cx="1062458" cy="165403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205" name="Picture 5" descr="D:\Общая\Хома\09 - ПРЕЗЕНТАЦИИ\2019.07.04 Начальная школа\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9" y="2912586"/>
            <a:ext cx="1096825" cy="16637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206" name="Picture 6" descr="D:\Общая\Хома\09 - ПРЕЗЕНТАЦИИ\2019.07.04 Начальная школа\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7" y="2912584"/>
            <a:ext cx="1088975" cy="164919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207" name="Picture 7" descr="D:\Общая\Хома\09 - ПРЕЗЕНТАЦИИ\2019.07.04 Начальная школа\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8064" y="2900224"/>
            <a:ext cx="1046276" cy="166854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208" name="Picture 8" descr="D:\Общая\Хома\09 - ПРЕЗЕНТАЦИИ\2019.07.04 Начальная школа\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20273" y="2912586"/>
            <a:ext cx="1071005" cy="166370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209" name="Picture 9" descr="D:\Общая\Хома\09 - ПРЕЗЕНТАЦИИ\2019.07.04 Начальная школа\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7584" y="4208730"/>
            <a:ext cx="1124477" cy="166370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210" name="Picture 10" descr="D:\Общая\Хома\09 - ПРЕЗЕНТАЦИИ\2019.07.04 Начальная школа\1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71800" y="4208730"/>
            <a:ext cx="1008113" cy="166370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212" name="Picture 12" descr="D:\Общая\Хома\09 - ПРЕЗЕНТАЦИИ\2019.07.04 Начальная школа\13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4009" y="4208728"/>
            <a:ext cx="1080517" cy="166854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213" name="Picture 13" descr="D:\Общая\Хома\09 - ПРЕЗЕНТАЦИИ\2019.07.04 Начальная школа\14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16216" y="4208728"/>
            <a:ext cx="1039559" cy="165403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575048" y="908720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Назначение пособия — отработка практических навыков учащихся при </a:t>
            </a:r>
            <a:r>
              <a:rPr lang="ru-RU" sz="2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подготовке к внутренней системе оценки качества образования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Ирина\Desktop\сайты экзамен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9526" y="6110288"/>
            <a:ext cx="1393031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6922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686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Международные исследования </a:t>
            </a:r>
            <a:b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качества </a:t>
            </a: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  <a:b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(уровень функциональной грамотности)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700808"/>
            <a:ext cx="8496944" cy="4752528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международная программа по оценке образовательных достижений, оценивается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функциональной грамотности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математической, естественнонаучной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и 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читательской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обучающихся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15-летнего возраста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Раз в 3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TIMSS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международное мониторинговое исследование качества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математического и естественнонаучного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школьников 4-х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8-х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классов, сравнение результатов. Раз в 4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года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PIRLS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международный проект «Изучение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качества чтения и понимания текста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4 класс.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 в 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890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Примеры заданий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TIMSS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ВПР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29842" y="1562101"/>
            <a:ext cx="3868340" cy="523874"/>
          </a:xfrm>
        </p:spPr>
        <p:txBody>
          <a:bodyPr/>
          <a:lstStyle/>
          <a:p>
            <a:r>
              <a:rPr lang="ru-RU" dirty="0"/>
              <a:t>Пример задания </a:t>
            </a:r>
            <a:r>
              <a:rPr lang="en-US" dirty="0" smtClean="0"/>
              <a:t>TIMSS</a:t>
            </a:r>
            <a:endParaRPr lang="ru-RU" sz="14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29150" y="1257301"/>
            <a:ext cx="3887391" cy="847725"/>
          </a:xfrm>
        </p:spPr>
        <p:txBody>
          <a:bodyPr/>
          <a:lstStyle/>
          <a:p>
            <a:r>
              <a:rPr lang="ru-RU" dirty="0" smtClean="0"/>
              <a:t>        Пример задания ВПР</a:t>
            </a:r>
            <a:endParaRPr lang="ru-RU" sz="1400" dirty="0"/>
          </a:p>
        </p:txBody>
      </p:sp>
      <p:pic>
        <p:nvPicPr>
          <p:cNvPr id="5122" name="Picture 2" descr="C:\Users\Ирина\Desktop\5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92" y="2180481"/>
            <a:ext cx="4752528" cy="337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Ирина\Pictures\547 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3112" y="2180481"/>
            <a:ext cx="4420888" cy="337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58924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Суть заданий: использование приобретённых знаний в практической деятельности.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385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Применение знаний в ситуациях, приближенных к реальным,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практикоориентированные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задания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55776" y="1600202"/>
            <a:ext cx="6131024" cy="485313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10 вариантов, в каждом: 2 части - 2 типа текст. </a:t>
            </a:r>
          </a:p>
          <a:p>
            <a:pPr marL="0" indent="0" algn="ctr">
              <a:buNone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В заданиях: тема, название, жанр, тип текста, план, рассуждения, тропы и др.</a:t>
            </a:r>
          </a:p>
          <a:p>
            <a:pPr marL="0" indent="0" algn="ctr">
              <a:buNone/>
            </a:pPr>
            <a:endParaRPr lang="ru-RU" sz="3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Примеры </a:t>
            </a:r>
            <a:r>
              <a:rPr lang="ru-RU" sz="3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заданий №12:</a:t>
            </a:r>
          </a:p>
          <a:p>
            <a:r>
              <a:rPr lang="ru-RU" sz="3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Представь, что у твоего друга потерялся питомец. Помоги ему написать объявление (вариант 3).</a:t>
            </a:r>
          </a:p>
          <a:p>
            <a:r>
              <a:rPr lang="ru-RU" sz="3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Представь, что ты поссорился с лучшим другом (подругой) из-за пустяка. Напиши ему (ей) письмо с предложением помириться (вариант 5).</a:t>
            </a:r>
            <a:endParaRPr lang="ru-RU" sz="3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E:\Prezentatzia\2017\Начальная школа 2017\4kl\377-11872-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392" y="1967509"/>
            <a:ext cx="1953046" cy="332839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2310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Благодарим </a:t>
            </a:r>
            <a:b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за внимание!</a:t>
            </a:r>
            <a:b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10000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10000" dirty="0" smtClean="0">
                <a:latin typeface="Monotype Corsiva" pitchFamily="66" charset="0"/>
                <a:cs typeface="Times New Roman" pitchFamily="18" charset="0"/>
              </a:rPr>
            </a:br>
            <a:endParaRPr lang="ru-RU" sz="10000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82946" name="Picture 2" descr="http://www.playcast.ru/uploads/2016/08/22/196627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284984"/>
            <a:ext cx="8568952" cy="14700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b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нормативных документах, в том числе и в новом ФГОС НОО, подчеркивается </a:t>
            </a:r>
            <a:r>
              <a:rPr lang="ru-RU" sz="3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необходимость формирования функциональной грамотности у младших школьников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800" dirty="0" smtClean="0">
                <a:solidFill>
                  <a:srgbClr val="002060"/>
                </a:solidFill>
              </a:rPr>
              <a:t/>
            </a:r>
            <a:br>
              <a:rPr lang="ru-RU" sz="4800" dirty="0" smtClean="0">
                <a:solidFill>
                  <a:srgbClr val="002060"/>
                </a:solidFill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3B22B-FB9F-453D-9CD7-CCC96AC9B031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ФГОС НОО, п.34.2: «… должны создаваться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обеспечивающие возможность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формирования функциональной грамотности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обучающихся (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способности решать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учебные задачи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жизненные проблемные ситуации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основе сформированных предметных,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универсальных способов деятельности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включающей овладение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ключевыми компетенциями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составляющими основу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готовности к успешному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взаимодействию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изменяющимся миром и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дальнейшему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успешному образованию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xmlns="" val="136726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964488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ВПР 4 класс: </a:t>
            </a:r>
            <a:b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математика, русский язык, окружающий мир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325" y="2204863"/>
            <a:ext cx="8479631" cy="4462637"/>
          </a:xfrm>
        </p:spPr>
        <p:txBody>
          <a:bodyPr>
            <a:normAutofit fontScale="40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9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Всероссийские </a:t>
            </a:r>
            <a:r>
              <a:rPr lang="ru-RU" sz="9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проверочные работы (ВПР) </a:t>
            </a:r>
            <a:r>
              <a:rPr lang="ru-RU" sz="9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9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9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9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итоговые</a:t>
            </a:r>
            <a:r>
              <a:rPr lang="ru-RU" sz="9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контрольные работы, которые проводятся в общеобразовательных организациях </a:t>
            </a:r>
            <a:r>
              <a:rPr lang="ru-RU" sz="9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итогам обучения </a:t>
            </a:r>
            <a:r>
              <a:rPr lang="ru-RU" sz="9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каждом </a:t>
            </a:r>
            <a:r>
              <a:rPr lang="ru-RU" sz="9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классе</a:t>
            </a:r>
            <a:r>
              <a:rPr lang="ru-RU" sz="9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(начиная с 4 класса</a:t>
            </a:r>
            <a:r>
              <a:rPr lang="ru-RU" sz="9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9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58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0"/>
            <a:ext cx="8712968" cy="659735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9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Формат проведения ВПР:</a:t>
            </a:r>
            <a:endParaRPr lang="ru-RU" sz="12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Каждому ученику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выдаются 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задания на бумажных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носителях. 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начале обычно прописываются правила написания работы и рекомендации для учеников. Потом идут непосредственно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задания.</a:t>
            </a:r>
          </a:p>
          <a:p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Время: 45 минут. </a:t>
            </a:r>
          </a:p>
          <a:p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Место: в 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стенах своих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школ.</a:t>
            </a:r>
          </a:p>
          <a:p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Наблюдатели: педагоги, 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контролирующие соблюдение правил выполнения заданий и выявляющие попытки списывания, подсказок или использования литературы либо смартфонов. На столах могут присутствовать только непосредственно задания, канцелярские принадлежности,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черновик.</a:t>
            </a:r>
          </a:p>
          <a:p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Критерии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оценивания: 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каждое верно выполненное задание присваиваются баллы. </a:t>
            </a:r>
            <a:endParaRPr lang="ru-RU" sz="9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Каждая школа заносит свои результаты ВПР в федеральную информационную систему, что позволяет проводить централизованный анализ этих данных. </a:t>
            </a:r>
            <a:endParaRPr lang="ru-RU" sz="9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Сроки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проведения –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единые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стране.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Сообщаются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заранее.</a:t>
            </a:r>
            <a:endParaRPr lang="ru-RU" sz="9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58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0"/>
            <a:ext cx="8712968" cy="63093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9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9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ВПР </a:t>
            </a:r>
          </a:p>
          <a:p>
            <a:pPr marL="0" indent="0" algn="ctr">
              <a:buNone/>
            </a:pPr>
            <a:r>
              <a:rPr lang="ru-RU" sz="9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4 классах</a:t>
            </a:r>
          </a:p>
          <a:p>
            <a:pPr marL="0" indent="0" algn="ctr">
              <a:buNone/>
            </a:pPr>
            <a:r>
              <a:rPr lang="ru-RU" sz="9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2021-2022 учебном году</a:t>
            </a:r>
            <a:endParaRPr lang="ru-RU" sz="9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58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448"/>
            <a:ext cx="9396536" cy="7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8453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448"/>
            <a:ext cx="9540551" cy="777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8453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1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18</Template>
  <TotalTime>1589</TotalTime>
  <Words>399</Words>
  <Application>Microsoft Office PowerPoint</Application>
  <PresentationFormat>Экран (4:3)</PresentationFormat>
  <Paragraphs>70</Paragraphs>
  <Slides>27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шаблон 18</vt:lpstr>
      <vt:lpstr>      </vt:lpstr>
      <vt:lpstr>Актуальность  На современном этапе развития общества, социальных институтов и государства в целом происходит переосмысление педагогической парадигмы образования, формируются новые контуры и расставляются акценты в области формирования функциональной грамотности (ФГ), в области проектирования современного образовательного пространства.  В связи с этим возрастает роль  мониторинговых исследований.     </vt:lpstr>
      <vt:lpstr>Актуальность  В нормативных документах, в том числе и в новом ФГОС НОО, подчеркивается необходимость формирования функциональной грамотности у младших школьников.     </vt:lpstr>
      <vt:lpstr>Слайд 4</vt:lpstr>
      <vt:lpstr>ВПР 4 класс:  математика, русский язык, окружающий мир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 Международные исследования  качества образования  (уровень функциональной грамотности)  </vt:lpstr>
      <vt:lpstr>Примеры заданий TIMSS и ВПР</vt:lpstr>
      <vt:lpstr>Применение знаний в ситуациях, приближенных к реальным,  практикоориентированные задания</vt:lpstr>
      <vt:lpstr>Благодарим  за внимание!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«СШ №33»   «Портфолио школьника как средство реализации персонифицированного подхода в его воспитании»</dc:title>
  <dc:creator>NATALY</dc:creator>
  <cp:lastModifiedBy>NATALY</cp:lastModifiedBy>
  <cp:revision>179</cp:revision>
  <dcterms:created xsi:type="dcterms:W3CDTF">2017-10-25T07:23:06Z</dcterms:created>
  <dcterms:modified xsi:type="dcterms:W3CDTF">2022-02-08T08:57:04Z</dcterms:modified>
</cp:coreProperties>
</file>