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5" r:id="rId21"/>
    <p:sldId id="276" r:id="rId22"/>
    <p:sldId id="277" r:id="rId23"/>
    <p:sldId id="278" r:id="rId24"/>
    <p:sldId id="274" r:id="rId25"/>
    <p:sldId id="280" r:id="rId26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-74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3D508-4E94-415A-ACF3-D8606568D32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21A64-08DB-4E39-BDA3-D3610E52B9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8161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3D508-4E94-415A-ACF3-D8606568D32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21A64-08DB-4E39-BDA3-D3610E52B9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61041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3D508-4E94-415A-ACF3-D8606568D32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21A64-08DB-4E39-BDA3-D3610E52B9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20034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51435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2" y="4213330"/>
            <a:ext cx="7382935" cy="402908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762743"/>
            <a:ext cx="7179733" cy="3623732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1" y="757238"/>
            <a:ext cx="7179733" cy="3623732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2" y="526552"/>
            <a:ext cx="567831" cy="425873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926299" y="491424"/>
            <a:ext cx="425196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346201"/>
            <a:ext cx="5723468" cy="1371068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1" y="2802467"/>
            <a:ext cx="5712179" cy="1143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4018194"/>
            <a:ext cx="1213821" cy="273844"/>
          </a:xfrm>
        </p:spPr>
        <p:txBody>
          <a:bodyPr/>
          <a:lstStyle/>
          <a:p>
            <a:fld id="{BED3D508-4E94-415A-ACF3-D8606568D32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5" y="4018194"/>
            <a:ext cx="5034845" cy="273844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1" y="4018194"/>
            <a:ext cx="554023" cy="273844"/>
          </a:xfrm>
        </p:spPr>
        <p:txBody>
          <a:bodyPr/>
          <a:lstStyle>
            <a:lvl1pPr algn="ctr">
              <a:defRPr/>
            </a:lvl1pPr>
          </a:lstStyle>
          <a:p>
            <a:fld id="{8FA21A64-08DB-4E39-BDA3-D3610E52B9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3D508-4E94-415A-ACF3-D8606568D32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21A64-08DB-4E39-BDA3-D3610E52B9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1679573"/>
            <a:ext cx="6254044" cy="1021556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8" y="2794001"/>
            <a:ext cx="6231467" cy="982133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3D508-4E94-415A-ACF3-D8606568D32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21A64-08DB-4E39-BDA3-D3610E52B9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3D508-4E94-415A-ACF3-D8606568D32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21A64-08DB-4E39-BDA3-D3610E52B93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1591055"/>
            <a:ext cx="3200400" cy="27020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1589485"/>
            <a:ext cx="3200400" cy="270390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70" y="1591734"/>
            <a:ext cx="2939521" cy="615156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1591733"/>
            <a:ext cx="2944368" cy="61722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3D508-4E94-415A-ACF3-D8606568D32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21A64-08DB-4E39-BDA3-D3610E52B93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208276"/>
            <a:ext cx="3227832" cy="20848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208610"/>
            <a:ext cx="3227832" cy="20848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3D508-4E94-415A-ACF3-D8606568D32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21A64-08DB-4E39-BDA3-D3610E52B9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3D508-4E94-415A-ACF3-D8606568D32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21A64-08DB-4E39-BDA3-D3610E52B9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51435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8" y="4543528"/>
            <a:ext cx="7721601" cy="402908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3" y="453872"/>
            <a:ext cx="3788941" cy="4291722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7" y="452628"/>
            <a:ext cx="3788941" cy="4291722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5" y="432651"/>
            <a:ext cx="3788941" cy="4291722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9" y="432054"/>
            <a:ext cx="3788941" cy="4291722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7" y="220465"/>
            <a:ext cx="567831" cy="425873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350513" y="179006"/>
            <a:ext cx="425196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1515032"/>
            <a:ext cx="3064827" cy="112727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863245"/>
            <a:ext cx="3020792" cy="3469117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6" y="2717811"/>
            <a:ext cx="3048891" cy="15753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9" y="4414254"/>
            <a:ext cx="1213821" cy="273844"/>
          </a:xfrm>
        </p:spPr>
        <p:txBody>
          <a:bodyPr/>
          <a:lstStyle/>
          <a:p>
            <a:fld id="{BED3D508-4E94-415A-ACF3-D8606568D32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5" y="4371946"/>
            <a:ext cx="3522607" cy="273844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4" y="4422721"/>
            <a:ext cx="554023" cy="273844"/>
          </a:xfrm>
        </p:spPr>
        <p:txBody>
          <a:bodyPr/>
          <a:lstStyle/>
          <a:p>
            <a:fld id="{8FA21A64-08DB-4E39-BDA3-D3610E52B9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3D508-4E94-415A-ACF3-D8606568D32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21A64-08DB-4E39-BDA3-D3610E52B9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8045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51435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8" y="4543528"/>
            <a:ext cx="7721601" cy="402908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5" y="432651"/>
            <a:ext cx="3788941" cy="4291722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9" y="431827"/>
            <a:ext cx="3788941" cy="4291722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3" y="453872"/>
            <a:ext cx="3788941" cy="4291722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9" y="452940"/>
            <a:ext cx="3788941" cy="4291722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7" y="220465"/>
            <a:ext cx="567831" cy="425873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350513" y="179006"/>
            <a:ext cx="425196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1515618"/>
            <a:ext cx="3063240" cy="1124712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6" y="905454"/>
            <a:ext cx="2913863" cy="3404559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2715768"/>
            <a:ext cx="3044952" cy="157734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7" y="4416553"/>
            <a:ext cx="1213821" cy="273844"/>
          </a:xfrm>
        </p:spPr>
        <p:txBody>
          <a:bodyPr/>
          <a:lstStyle/>
          <a:p>
            <a:fld id="{BED3D508-4E94-415A-ACF3-D8606568D32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70" y="4373278"/>
            <a:ext cx="3319043" cy="273844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90" y="4425020"/>
            <a:ext cx="554023" cy="273844"/>
          </a:xfrm>
        </p:spPr>
        <p:txBody>
          <a:bodyPr/>
          <a:lstStyle/>
          <a:p>
            <a:fld id="{8FA21A64-08DB-4E39-BDA3-D3610E52B9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3D508-4E94-415A-ACF3-D8606568D32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21A64-08DB-4E39-BDA3-D3610E52B9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2" y="694268"/>
            <a:ext cx="1430867" cy="35729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2" y="829735"/>
            <a:ext cx="5178779" cy="3302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3D508-4E94-415A-ACF3-D8606568D32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21A64-08DB-4E39-BDA3-D3610E52B9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3D508-4E94-415A-ACF3-D8606568D32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21A64-08DB-4E39-BDA3-D3610E52B9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90361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3D508-4E94-415A-ACF3-D8606568D32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21A64-08DB-4E39-BDA3-D3610E52B9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64866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3D508-4E94-415A-ACF3-D8606568D32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21A64-08DB-4E39-BDA3-D3610E52B9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1129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3D508-4E94-415A-ACF3-D8606568D32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21A64-08DB-4E39-BDA3-D3610E52B9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8548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3D508-4E94-415A-ACF3-D8606568D32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21A64-08DB-4E39-BDA3-D3610E52B9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541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3D508-4E94-415A-ACF3-D8606568D32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21A64-08DB-4E39-BDA3-D3610E52B9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07157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3D508-4E94-415A-ACF3-D8606568D32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21A64-08DB-4E39-BDA3-D3610E52B9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2055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D3D508-4E94-415A-ACF3-D8606568D32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A21A64-08DB-4E39-BDA3-D3610E52B9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6565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51435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1" y="4551997"/>
            <a:ext cx="7920991" cy="402908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431483"/>
            <a:ext cx="7696200" cy="428625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432054"/>
            <a:ext cx="7696200" cy="428625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2" y="204818"/>
            <a:ext cx="567831" cy="425873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85945" y="152756"/>
            <a:ext cx="425196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4" y="613187"/>
            <a:ext cx="6965245" cy="9018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1" y="1589443"/>
            <a:ext cx="6196405" cy="27028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9" y="4356864"/>
            <a:ext cx="121382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ED3D508-4E94-415A-ACF3-D8606568D32F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4356864"/>
            <a:ext cx="5540188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3" y="4356864"/>
            <a:ext cx="554023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8FA21A64-08DB-4E39-BDA3-D3610E52B93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3688" y="1923678"/>
            <a:ext cx="5723468" cy="137106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Задание 10 ОГЭ «Статистика, вероятности»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3688" y="3507854"/>
            <a:ext cx="5712179" cy="648072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Вероятность случайных событий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19672" y="4443958"/>
            <a:ext cx="5976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Разработала учитель математики </a:t>
            </a:r>
          </a:p>
          <a:p>
            <a:pPr algn="ctr"/>
            <a:r>
              <a:rPr lang="ru-RU" sz="1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Соколова Светлана Дмитриевна</a:t>
            </a:r>
            <a:endParaRPr lang="ru-RU" sz="1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3977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7494"/>
            <a:ext cx="8229600" cy="43271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Пример: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завод привезли партию из 1000 подшипников. Случайно в эту партию попало 20 подшипников, не удовлетворяющих стандарту. Определить вероятность Р(А) того, что взятый наудачу подшипник окажется стандартным.</a:t>
            </a:r>
          </a:p>
          <a:p>
            <a:pPr marL="0" indent="0"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Решение: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Число стандартных подшипников равно 1000 − 20 = 980. Будем считать, что каждый подшипник имеет одинаковую вероятность быть выбранным. Тогда полная группа событий состоит из N = 1000 равновероятных исходов, из которых событию А благоприятствуют N(A)= 980 исходов.</a:t>
            </a:r>
          </a:p>
          <a:p>
            <a:pPr marL="0" indent="0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0,98.</a:t>
            </a:r>
          </a:p>
        </p:txBody>
      </p:sp>
    </p:spTree>
    <p:extLst>
      <p:ext uri="{BB962C8B-B14F-4D97-AF65-F5344CB8AC3E}">
        <p14:creationId xmlns:p14="http://schemas.microsoft.com/office/powerpoint/2010/main" val="738729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7579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Решение задач ОГЭ: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15566"/>
            <a:ext cx="8229600" cy="36790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1. На экзамене 25 билетов, Сергей не выучил 3 из них. Найдите вероятность того, что ему попадётся выученный билет.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4161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339502"/>
            <a:ext cx="8229600" cy="4255121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2. 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Телевизор у Маши сло­мал­ся и по­ка­зы­ва­ет толь­ко один слу­чай­ный канал. Маша вклю­ча­ет телевизор. В это время по трем ка­на­лам из два­дца­ти по­ка­зы­ва­ют кинокомедии. Най­ди­те ве­ро­ят­ность того, что Маша по­па­дет на канал, где ко­ме­дия не идет.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5425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7494"/>
            <a:ext cx="8229600" cy="4327129"/>
          </a:xfrm>
        </p:spPr>
        <p:txBody>
          <a:bodyPr/>
          <a:lstStyle/>
          <a:p>
            <a:pPr marL="0" indent="0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3. 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 та­рел­ке 12 пирожков: 5 с мясом, 4 с ка­пу­стой и 3 с вишней. На­та­ша на­у­гад вы­би­ра­ет один пирожок. Най­ди­те ве­ро­ят­ность того, что он ока­жет­ся с вишней.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9284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7494"/>
            <a:ext cx="8229600" cy="4327129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4. 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фирме такси в дан­ный мо­мент сво­бод­но 20 машин: 9 черных, 4 жел­тых и 7 зеленых. По вы­зо­ву вы­еха­ла одна из машин, слу­чай­но ока­зав­ша­я­ся ближе всего к заказчику. Най­ди­те ве­ро­ят­ность того, что к нему при­е­дет жел­тое такси.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208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7494"/>
            <a:ext cx="8229600" cy="43271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5. 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Миша с папой ре­ши­ли по­ка­тать­ся на ко­ле­се обозрения. Всего на ко­ле­се два­дцать че­ты­ре кабинки, из них 5 — синие, 7 — зеленые, остальные — красные. Ка­бин­ки по оче­ре­ди под­хо­дят к плат­фор­ме для посадки. Най­ди­те ве­ро­ят­ность того, что Миша про­ка­тит­ся в крас­ной кабинке.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182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7494"/>
            <a:ext cx="8229600" cy="4327129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6. 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 ба­буш­ки 20 чашек: 5 с крас­ны­ми цветами, осталь­ные с синими. Ба­буш­ка на­ли­ва­ет чай в слу­чай­но вы­бран­ную чашку. Най­ди­те ве­ро­ят­ность того, что это будет чашка с си­ни­ми цветами.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0237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9502"/>
            <a:ext cx="8229600" cy="4255121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7. 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Родительский ко­ми­тет за­ку­пил 25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паз­лов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для по­дар­ков детям на окон­ча­ние года, из них 15 с ма­ши­на­ми и 10 с ви­да­ми городов. По­дар­ки рас­пре­де­ля­ют­ся слу­чай­ным образом. Най­ди­те ве­ро­ят­ность того, что Толе до­ста­нет­ся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пазл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с машиной.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001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7494"/>
            <a:ext cx="8229600" cy="43271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8. 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сред­нем из каж­дых 80 по­сту­пив­ших в про­да­жу ак­ку­му­ля­то­ров 76 ак­ку­му­ля­то­ров заряжены. Най­ди­те ве­ро­ят­ность того, что куп­лен­ный ак­ку­му­ля­тор не заряжен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713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5486"/>
            <a:ext cx="8229600" cy="43991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9.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Петя, Вика, Катя, Игорь, Антон, Полина бросили жребий — кому начинать игру. Найдите вероятность того, что начинать игру должен будет мальчик.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388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6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1) Что такое событие?</a:t>
            </a:r>
            <a:endParaRPr lang="ru-RU" sz="36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203598"/>
            <a:ext cx="8229600" cy="339447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теории вероятностей возможный исход эксперимента, называется элементарным событием, а множество таких исходов называется просто событием. Событие - это результат испытания.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9525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11510"/>
            <a:ext cx="8229600" cy="41831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10.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соревнованиях по художественной гимнастике участвуют три гимнастки из России, три гимнастки из Украины и четыре гимнастки из Белоруссии. Порядок выступлений определяется жеребьёвкой. Найдите вероятность того, что первой будет выступать гимнастка из России.</a:t>
            </a:r>
          </a:p>
        </p:txBody>
      </p:sp>
    </p:spTree>
    <p:extLst>
      <p:ext uri="{BB962C8B-B14F-4D97-AF65-F5344CB8AC3E}">
        <p14:creationId xmlns:p14="http://schemas.microsoft.com/office/powerpoint/2010/main" val="2688706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67494"/>
            <a:ext cx="8229600" cy="3895081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11.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Определите вероятность того, что при бросании кубика выпало число очков, не большее 3.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0689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11510"/>
            <a:ext cx="8229600" cy="403909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12.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случайном эксперименте симметричную монету бросают дважды. Найдите вероятность того, что орел выпадет ровно 1 раз.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8823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93563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Задачи для самостоятельного решения:</a:t>
            </a:r>
            <a:endParaRPr lang="ru-RU" sz="2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1044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каждой десятой банке кофе согласно условиям акции есть приз. Призы распределены по банкам случайно. Варя покупает банку кофе в надежде выиграть приз. Найдите вероятность того, что Варя не найдет приз в своей банке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Миша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 папой решили покататься на колесе обозрения. Всего на колесе двадцать четыре кабинки, из них 5 — синие, 7 — зеленые, остальные — красные. Кабинки по очереди подходят к платформе для посадки. Найдите вероятность того, что Миша прокатится в красной кабинке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Для экзамена подготовили билеты с номерами от 1 до 50. Какова вероятность того, что наугад взятый учеником билет имеет однозначный номер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0" indent="0"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Из 900 новых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флеш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-карт в среднем 54 не пригодны для записи. Какова вероятность того, что случайно выбранная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флеш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-карта пригодна для записи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0" indent="0"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группе из 20 российских туристов несколько человек владеют иностранными языками. Из них пятеро говорят только по-английски, трое только по-французски, двое по-французски и по-английски. Какова вероятность того, что случайно выбранный турист говорит по-французски?</a:t>
            </a:r>
          </a:p>
        </p:txBody>
      </p:sp>
    </p:spTree>
    <p:extLst>
      <p:ext uri="{BB962C8B-B14F-4D97-AF65-F5344CB8AC3E}">
        <p14:creationId xmlns:p14="http://schemas.microsoft.com/office/powerpoint/2010/main" val="2049640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123478"/>
            <a:ext cx="8640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Задания взяты из образовательного портала для подготовки к экзаменам «Решу ОГЭ»: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https://oge.sdamgia.ru/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1842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6097" y="125971"/>
            <a:ext cx="6424135" cy="44595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3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Примеры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>
              <a:buNone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Стрелок стреляет по мишени, разделенной на четыре области. Выстрел — это испытание. Попадание в определенную область мишени — событие.</a:t>
            </a:r>
          </a:p>
          <a:p>
            <a:pPr marL="0" indent="0">
              <a:buNone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В урне имеются цветные шары. Из урны наудачу берут один шар. Извлечение шара из урны есть испытание. Появление шара определенного цвета — событие. В теории вероятностей под событием понимают то, относительно чего после некоторого момента времени можно сказать одно и только одно из двух. Да, оно произошло. Нет, оно не произошло.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5582" y="1077894"/>
            <a:ext cx="2501967" cy="2501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9575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9502"/>
            <a:ext cx="8229600" cy="425512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жизни мы постоянно сталкиваемся с тем, что некоторое событие может произойти, а может и не произойти.</a:t>
            </a:r>
          </a:p>
          <a:p>
            <a:pPr marL="0" indent="0">
              <a:buNone/>
            </a:pP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Примеры: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следующем году первый снег выпадет воскресенье. Бутерброд упадет маслом вниз. При бросании кубика выпадет пятерка. При бросании кубика выпадет не четное число. У меня есть лотерейный билет. После опубликования результатов розыгрыша я выиграю 1000 рублей.</a:t>
            </a:r>
          </a:p>
          <a:p>
            <a:pPr marL="0" indent="0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Такие непредсказуемые события называются </a:t>
            </a:r>
            <a:r>
              <a:rPr lang="ru-RU" sz="24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случайными.</a:t>
            </a:r>
          </a:p>
          <a:p>
            <a:pPr marL="0" indent="0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4515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9502"/>
            <a:ext cx="8229600" cy="42551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Теория вероятностей изучает различные модели случайных событий, их свойства и характеристики. Разумеется, эта теория не может однозначно предсказать, какое событие в реальности произойдет, но может оценить, какое событие наиболее вероятно.</a:t>
            </a:r>
          </a:p>
          <a:p>
            <a:pPr marL="0" indent="0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Равновозможными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называются события, когда в их наступлении нет преимуществ.</a:t>
            </a:r>
          </a:p>
          <a:p>
            <a:pPr marL="0" indent="0">
              <a:buNone/>
            </a:pPr>
            <a:r>
              <a:rPr lang="ru-RU" sz="24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Неравновозможные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события те, у которых в наступлении одного из событий есть какое- то преимущество.</a:t>
            </a:r>
          </a:p>
        </p:txBody>
      </p:sp>
    </p:spTree>
    <p:extLst>
      <p:ext uri="{BB962C8B-B14F-4D97-AF65-F5344CB8AC3E}">
        <p14:creationId xmlns:p14="http://schemas.microsoft.com/office/powerpoint/2010/main" val="767164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9502"/>
            <a:ext cx="8229600" cy="42551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Примеры: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Появление герба или надписи при бросании монеты представляют собой равновероятные события.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Пусть бросают игральную кость. В силу симметрии кубика можно считать, что появление любой из цифр 1, 2, 3, 4, 5 или 6 одинаково возможно (равновероятно).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392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7494"/>
            <a:ext cx="8229600" cy="4327129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Событие, которое происходит всегда, называют </a:t>
            </a:r>
            <a:r>
              <a:rPr lang="ru-RU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достоверным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событием.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Вероятность достоверного события равна 1.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Событие, которое не может произойти, называется </a:t>
            </a:r>
            <a:r>
              <a:rPr lang="ru-RU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невозможным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Вероятность невозможного события равна 0.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Примеры: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В следующем году не будет лета. При бросании кубика выпадет семерка. Это невозможные события.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В следующем году будет весна. При бросании кубика выпадет число, меньше семи. Ежедневно наступает рассвет. Это достоверные события.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Пусть, например, из урны, содержащей только красные шары, вынимают шар. Тогда появление красного шара — достоверное событие; появление белого шара — невозможное событие.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8406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Классическое определение вероятности:</a:t>
            </a:r>
            <a:endParaRPr lang="ru-RU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Вероятностью события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при проведении некоторого испытания называют отношение числа тех исходов, в результате которых наступает событие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к общему числу всех (равновозможных между собой) исходов этого испытания.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7096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Для нахождения вероятности случайного события A при проведении некоторого испытания следует найти:</a:t>
            </a:r>
            <a:endParaRPr lang="ru-RU" sz="2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 число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всех возможных исходов данного испытания;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 количество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N(A)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тех исходов, в которых наступает событие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3) частное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N(A)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будет равно вероятности события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Значит </a:t>
            </a:r>
            <a: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P(A) 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N(A) : N</a:t>
            </a:r>
            <a:endParaRPr lang="ru-RU" sz="4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805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845</Words>
  <Application>Microsoft Office PowerPoint</Application>
  <PresentationFormat>Экран (16:9)</PresentationFormat>
  <Paragraphs>60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24</vt:i4>
      </vt:variant>
    </vt:vector>
  </HeadingPairs>
  <TitlesOfParts>
    <vt:vector size="26" baseType="lpstr">
      <vt:lpstr>Тема Office</vt:lpstr>
      <vt:lpstr>Кнопка</vt:lpstr>
      <vt:lpstr>Задание 10 ОГЭ «Статистика, вероятности»</vt:lpstr>
      <vt:lpstr>1) Что такое событие?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Классическое определение вероятности:</vt:lpstr>
      <vt:lpstr>Для нахождения вероятности случайного события A при проведении некоторого испытания следует найти:</vt:lpstr>
      <vt:lpstr>Презентация PowerPoint</vt:lpstr>
      <vt:lpstr>Решение задач ОГЭ: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Задачи для самостоятельного решения: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Задание 10 ОГЭ «Статистика, вероятности»</dc:title>
  <dc:creator>школа 1</dc:creator>
  <cp:lastModifiedBy>Sokolov23</cp:lastModifiedBy>
  <cp:revision>10</cp:revision>
  <dcterms:created xsi:type="dcterms:W3CDTF">2021-01-16T10:54:03Z</dcterms:created>
  <dcterms:modified xsi:type="dcterms:W3CDTF">2022-05-01T16:45:49Z</dcterms:modified>
</cp:coreProperties>
</file>