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6" r:id="rId3"/>
    <p:sldId id="257" r:id="rId4"/>
    <p:sldId id="258" r:id="rId5"/>
    <p:sldId id="259" r:id="rId6"/>
    <p:sldId id="260" r:id="rId7"/>
    <p:sldId id="261" r:id="rId8"/>
    <p:sldId id="262" r:id="rId9"/>
    <p:sldId id="263" r:id="rId10"/>
    <p:sldId id="264" r:id="rId11"/>
    <p:sldId id="265" r:id="rId12"/>
    <p:sldId id="266" r:id="rId13"/>
    <p:sldId id="268" r:id="rId14"/>
    <p:sldId id="269" r:id="rId15"/>
    <p:sldId id="270" r:id="rId16"/>
    <p:sldId id="271" r:id="rId17"/>
    <p:sldId id="273" r:id="rId18"/>
    <p:sldId id="278" r:id="rId19"/>
    <p:sldId id="279" r:id="rId20"/>
    <p:sldId id="272" r:id="rId21"/>
    <p:sldId id="274" r:id="rId22"/>
    <p:sldId id="275" r:id="rId23"/>
    <p:sldId id="267" r:id="rId24"/>
    <p:sldId id="276" r:id="rId25"/>
    <p:sldId id="277" r:id="rId26"/>
    <p:sldId id="280" r:id="rId27"/>
    <p:sldId id="282" r:id="rId28"/>
  </p:sldIdLst>
  <p:sldSz cx="9144000" cy="5143500" type="screen16x9"/>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13" d="100"/>
          <a:sy n="113" d="100"/>
        </p:scale>
        <p:origin x="-744" y="-90"/>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1597819"/>
            <a:ext cx="7772400" cy="1102519"/>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4B09CDB5-F761-47A1-8EE1-520066109B72}" type="datetimeFigureOut">
              <a:rPr lang="ru-RU" smtClean="0"/>
              <a:t>01.05.2022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70801E3-D0A9-4A5A-9551-634B140D24B8}" type="slidenum">
              <a:rPr lang="ru-RU" smtClean="0"/>
              <a:t>‹#›</a:t>
            </a:fld>
            <a:endParaRPr lang="ru-RU"/>
          </a:p>
        </p:txBody>
      </p:sp>
    </p:spTree>
    <p:extLst>
      <p:ext uri="{BB962C8B-B14F-4D97-AF65-F5344CB8AC3E}">
        <p14:creationId xmlns:p14="http://schemas.microsoft.com/office/powerpoint/2010/main" val="38867639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4B09CDB5-F761-47A1-8EE1-520066109B72}" type="datetimeFigureOut">
              <a:rPr lang="ru-RU" smtClean="0"/>
              <a:t>01.05.2022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70801E3-D0A9-4A5A-9551-634B140D24B8}" type="slidenum">
              <a:rPr lang="ru-RU" smtClean="0"/>
              <a:t>‹#›</a:t>
            </a:fld>
            <a:endParaRPr lang="ru-RU"/>
          </a:p>
        </p:txBody>
      </p:sp>
    </p:spTree>
    <p:extLst>
      <p:ext uri="{BB962C8B-B14F-4D97-AF65-F5344CB8AC3E}">
        <p14:creationId xmlns:p14="http://schemas.microsoft.com/office/powerpoint/2010/main" val="28186041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154781"/>
            <a:ext cx="2057400" cy="329088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154781"/>
            <a:ext cx="6019800" cy="329088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4B09CDB5-F761-47A1-8EE1-520066109B72}" type="datetimeFigureOut">
              <a:rPr lang="ru-RU" smtClean="0"/>
              <a:t>01.05.2022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70801E3-D0A9-4A5A-9551-634B140D24B8}" type="slidenum">
              <a:rPr lang="ru-RU" smtClean="0"/>
              <a:t>‹#›</a:t>
            </a:fld>
            <a:endParaRPr lang="ru-RU"/>
          </a:p>
        </p:txBody>
      </p:sp>
    </p:spTree>
    <p:extLst>
      <p:ext uri="{BB962C8B-B14F-4D97-AF65-F5344CB8AC3E}">
        <p14:creationId xmlns:p14="http://schemas.microsoft.com/office/powerpoint/2010/main" val="33636252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7" name="Group 15"/>
          <p:cNvGrpSpPr/>
          <p:nvPr/>
        </p:nvGrpSpPr>
        <p:grpSpPr>
          <a:xfrm>
            <a:off x="0" y="0"/>
            <a:ext cx="9144000" cy="5143500"/>
            <a:chOff x="0" y="0"/>
            <a:chExt cx="9144000" cy="6858000"/>
          </a:xfrm>
        </p:grpSpPr>
        <p:sp>
          <p:nvSpPr>
            <p:cNvPr id="8" name="Rectangle 7"/>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Freeform 9"/>
          <p:cNvSpPr/>
          <p:nvPr/>
        </p:nvSpPr>
        <p:spPr>
          <a:xfrm rot="10800000">
            <a:off x="891822" y="4213330"/>
            <a:ext cx="7382935" cy="402908"/>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989952" y="762743"/>
            <a:ext cx="7179733" cy="3623732"/>
          </a:xfrm>
          <a:prstGeom prst="rect">
            <a:avLst/>
          </a:prstGeom>
          <a:solidFill>
            <a:schemeClr val="bg1">
              <a:lumMod val="75000"/>
              <a:lumOff val="25000"/>
            </a:schemeClr>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990601" y="757238"/>
            <a:ext cx="7179733" cy="3623732"/>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769522" y="526552"/>
            <a:ext cx="567831" cy="425873"/>
          </a:xfrm>
          <a:prstGeom prst="rect">
            <a:avLst/>
          </a:prstGeom>
          <a:noFill/>
        </p:spPr>
      </p:pic>
      <p:pic>
        <p:nvPicPr>
          <p:cNvPr id="14"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7926299" y="491424"/>
            <a:ext cx="425196" cy="566928"/>
          </a:xfrm>
          <a:prstGeom prst="rect">
            <a:avLst/>
          </a:prstGeom>
          <a:noFill/>
        </p:spPr>
      </p:pic>
      <p:sp>
        <p:nvSpPr>
          <p:cNvPr id="2" name="Title 1"/>
          <p:cNvSpPr>
            <a:spLocks noGrp="1"/>
          </p:cNvSpPr>
          <p:nvPr>
            <p:ph type="ctrTitle"/>
          </p:nvPr>
        </p:nvSpPr>
        <p:spPr>
          <a:xfrm>
            <a:off x="1727201" y="1346201"/>
            <a:ext cx="5723468" cy="1371068"/>
          </a:xfrm>
        </p:spPr>
        <p:txBody>
          <a:bodyPr anchor="b">
            <a:normAutofit/>
          </a:bodyPr>
          <a:lstStyle>
            <a:lvl1pPr>
              <a:defRPr sz="4800"/>
            </a:lvl1pPr>
          </a:lstStyle>
          <a:p>
            <a:r>
              <a:rPr lang="ru-RU" smtClean="0"/>
              <a:t>Образец заголовка</a:t>
            </a:r>
            <a:endParaRPr lang="en-US"/>
          </a:p>
        </p:txBody>
      </p:sp>
      <p:sp>
        <p:nvSpPr>
          <p:cNvPr id="3" name="Subtitle 2"/>
          <p:cNvSpPr>
            <a:spLocks noGrp="1"/>
          </p:cNvSpPr>
          <p:nvPr>
            <p:ph type="subTitle" idx="1"/>
          </p:nvPr>
        </p:nvSpPr>
        <p:spPr>
          <a:xfrm>
            <a:off x="1727201" y="2802467"/>
            <a:ext cx="5712179" cy="1143000"/>
          </a:xfrm>
        </p:spPr>
        <p:txBody>
          <a:bodyPr/>
          <a:lstStyle>
            <a:lvl1pPr marL="0" indent="0" algn="ctr">
              <a:buNone/>
              <a:defRPr>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a:xfrm>
            <a:off x="6770676" y="4018194"/>
            <a:ext cx="1213821" cy="273844"/>
          </a:xfrm>
        </p:spPr>
        <p:txBody>
          <a:bodyPr/>
          <a:lstStyle/>
          <a:p>
            <a:fld id="{4B09CDB5-F761-47A1-8EE1-520066109B72}" type="datetimeFigureOut">
              <a:rPr lang="ru-RU" smtClean="0"/>
              <a:t>01.05.2022</a:t>
            </a:fld>
            <a:endParaRPr lang="ru-RU"/>
          </a:p>
        </p:txBody>
      </p:sp>
      <p:sp>
        <p:nvSpPr>
          <p:cNvPr id="5" name="Footer Placeholder 4"/>
          <p:cNvSpPr>
            <a:spLocks noGrp="1"/>
          </p:cNvSpPr>
          <p:nvPr>
            <p:ph type="ftr" sz="quarter" idx="11"/>
          </p:nvPr>
        </p:nvSpPr>
        <p:spPr>
          <a:xfrm>
            <a:off x="1174045" y="4018194"/>
            <a:ext cx="5034845" cy="273844"/>
          </a:xfrm>
        </p:spPr>
        <p:txBody>
          <a:bodyPr/>
          <a:lstStyle/>
          <a:p>
            <a:endParaRPr lang="ru-RU"/>
          </a:p>
        </p:txBody>
      </p:sp>
      <p:sp>
        <p:nvSpPr>
          <p:cNvPr id="6" name="Slide Number Placeholder 5"/>
          <p:cNvSpPr>
            <a:spLocks noGrp="1"/>
          </p:cNvSpPr>
          <p:nvPr>
            <p:ph type="sldNum" sz="quarter" idx="12"/>
          </p:nvPr>
        </p:nvSpPr>
        <p:spPr>
          <a:xfrm>
            <a:off x="6213931" y="4018194"/>
            <a:ext cx="554023" cy="273844"/>
          </a:xfrm>
        </p:spPr>
        <p:txBody>
          <a:bodyPr/>
          <a:lstStyle>
            <a:lvl1pPr algn="ctr">
              <a:defRPr/>
            </a:lvl1pPr>
          </a:lstStyle>
          <a:p>
            <a:fld id="{F70801E3-D0A9-4A5A-9551-634B140D24B8}" type="slidenum">
              <a:rPr lang="ru-RU" smtClean="0"/>
              <a:t>‹#›</a:t>
            </a:fld>
            <a:endParaRPr lang="ru-RU"/>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4B09CDB5-F761-47A1-8EE1-520066109B72}" type="datetimeFigureOut">
              <a:rPr lang="ru-RU" smtClean="0"/>
              <a:t>01.05.2022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70801E3-D0A9-4A5A-9551-634B140D24B8}" type="slidenum">
              <a:rPr lang="ru-RU" smtClean="0"/>
              <a:t>‹#›</a:t>
            </a:fld>
            <a:endParaRPr lang="ru-RU"/>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1444979" y="1679573"/>
            <a:ext cx="6254044" cy="1021556"/>
          </a:xfrm>
        </p:spPr>
        <p:txBody>
          <a:bodyPr anchor="b"/>
          <a:lstStyle>
            <a:lvl1pPr algn="ctr">
              <a:defRPr sz="4000" b="0" cap="none" baseline="0"/>
            </a:lvl1pPr>
          </a:lstStyle>
          <a:p>
            <a:r>
              <a:rPr lang="ru-RU" smtClean="0"/>
              <a:t>Образец заголовка</a:t>
            </a:r>
            <a:endParaRPr lang="en-US" dirty="0"/>
          </a:p>
        </p:txBody>
      </p:sp>
      <p:sp>
        <p:nvSpPr>
          <p:cNvPr id="3" name="Text Placeholder 2"/>
          <p:cNvSpPr>
            <a:spLocks noGrp="1"/>
          </p:cNvSpPr>
          <p:nvPr>
            <p:ph type="body" idx="1"/>
          </p:nvPr>
        </p:nvSpPr>
        <p:spPr>
          <a:xfrm>
            <a:off x="1456268" y="2794001"/>
            <a:ext cx="6231467" cy="982133"/>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4B09CDB5-F761-47A1-8EE1-520066109B72}" type="datetimeFigureOut">
              <a:rPr lang="ru-RU" smtClean="0"/>
              <a:t>01.05.2022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70801E3-D0A9-4A5A-9551-634B140D24B8}" type="slidenum">
              <a:rPr lang="ru-RU" smtClean="0"/>
              <a:t>‹#›</a:t>
            </a:fld>
            <a:endParaRPr lang="ru-RU"/>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5" name="Date Placeholder 4"/>
          <p:cNvSpPr>
            <a:spLocks noGrp="1"/>
          </p:cNvSpPr>
          <p:nvPr>
            <p:ph type="dt" sz="half" idx="10"/>
          </p:nvPr>
        </p:nvSpPr>
        <p:spPr/>
        <p:txBody>
          <a:bodyPr/>
          <a:lstStyle/>
          <a:p>
            <a:fld id="{4B09CDB5-F761-47A1-8EE1-520066109B72}" type="datetimeFigureOut">
              <a:rPr lang="ru-RU" smtClean="0"/>
              <a:t>01.05.2022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F70801E3-D0A9-4A5A-9551-634B140D24B8}" type="slidenum">
              <a:rPr lang="ru-RU" smtClean="0"/>
              <a:t>‹#›</a:t>
            </a:fld>
            <a:endParaRPr lang="ru-RU"/>
          </a:p>
        </p:txBody>
      </p:sp>
      <p:sp>
        <p:nvSpPr>
          <p:cNvPr id="9" name="Content Placeholder 8"/>
          <p:cNvSpPr>
            <a:spLocks noGrp="1"/>
          </p:cNvSpPr>
          <p:nvPr>
            <p:ph sz="quarter" idx="13"/>
          </p:nvPr>
        </p:nvSpPr>
        <p:spPr>
          <a:xfrm>
            <a:off x="1298448" y="1591055"/>
            <a:ext cx="3200400" cy="270205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63440" y="1589485"/>
            <a:ext cx="3200400" cy="2703909"/>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1557870" y="1591734"/>
            <a:ext cx="2939521" cy="615156"/>
          </a:xfrm>
        </p:spPr>
        <p:txBody>
          <a:bodyPr anchor="b">
            <a:norm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5" name="Text Placeholder 4"/>
          <p:cNvSpPr>
            <a:spLocks noGrp="1"/>
          </p:cNvSpPr>
          <p:nvPr>
            <p:ph type="body" sz="quarter" idx="3"/>
          </p:nvPr>
        </p:nvSpPr>
        <p:spPr>
          <a:xfrm>
            <a:off x="4910669" y="1591733"/>
            <a:ext cx="2944368" cy="617220"/>
          </a:xfrm>
        </p:spPr>
        <p:txBody>
          <a:bodyPr anchor="b">
            <a:norm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7" name="Date Placeholder 6"/>
          <p:cNvSpPr>
            <a:spLocks noGrp="1"/>
          </p:cNvSpPr>
          <p:nvPr>
            <p:ph type="dt" sz="half" idx="10"/>
          </p:nvPr>
        </p:nvSpPr>
        <p:spPr/>
        <p:txBody>
          <a:bodyPr/>
          <a:lstStyle/>
          <a:p>
            <a:fld id="{4B09CDB5-F761-47A1-8EE1-520066109B72}" type="datetimeFigureOut">
              <a:rPr lang="ru-RU" smtClean="0"/>
              <a:t>01.05.2022</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F70801E3-D0A9-4A5A-9551-634B140D24B8}" type="slidenum">
              <a:rPr lang="ru-RU" smtClean="0"/>
              <a:t>‹#›</a:t>
            </a:fld>
            <a:endParaRPr lang="ru-RU"/>
          </a:p>
        </p:txBody>
      </p:sp>
      <p:sp>
        <p:nvSpPr>
          <p:cNvPr id="11" name="Content Placeholder 10"/>
          <p:cNvSpPr>
            <a:spLocks noGrp="1"/>
          </p:cNvSpPr>
          <p:nvPr>
            <p:ph sz="quarter" idx="13"/>
          </p:nvPr>
        </p:nvSpPr>
        <p:spPr>
          <a:xfrm>
            <a:off x="1298448" y="2208276"/>
            <a:ext cx="3227832" cy="208483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3" name="Content Placeholder 12"/>
          <p:cNvSpPr>
            <a:spLocks noGrp="1"/>
          </p:cNvSpPr>
          <p:nvPr>
            <p:ph sz="quarter" idx="14"/>
          </p:nvPr>
        </p:nvSpPr>
        <p:spPr>
          <a:xfrm>
            <a:off x="4645151" y="2208610"/>
            <a:ext cx="3227832" cy="208483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Date Placeholder 2"/>
          <p:cNvSpPr>
            <a:spLocks noGrp="1"/>
          </p:cNvSpPr>
          <p:nvPr>
            <p:ph type="dt" sz="half" idx="10"/>
          </p:nvPr>
        </p:nvSpPr>
        <p:spPr/>
        <p:txBody>
          <a:bodyPr/>
          <a:lstStyle/>
          <a:p>
            <a:fld id="{4B09CDB5-F761-47A1-8EE1-520066109B72}" type="datetimeFigureOut">
              <a:rPr lang="ru-RU" smtClean="0"/>
              <a:t>01.05.2022</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F70801E3-D0A9-4A5A-9551-634B140D24B8}" type="slidenum">
              <a:rPr lang="ru-RU" smtClean="0"/>
              <a:t>‹#›</a:t>
            </a:fld>
            <a:endParaRPr lang="ru-RU"/>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B09CDB5-F761-47A1-8EE1-520066109B72}" type="datetimeFigureOut">
              <a:rPr lang="ru-RU" smtClean="0"/>
              <a:t>01.05.2022</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F70801E3-D0A9-4A5A-9551-634B140D24B8}" type="slidenum">
              <a:rPr lang="ru-RU" smtClean="0"/>
              <a:t>‹#›</a:t>
            </a:fld>
            <a:endParaRPr lang="ru-RU"/>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grpSp>
        <p:nvGrpSpPr>
          <p:cNvPr id="8" name="Group 15"/>
          <p:cNvGrpSpPr/>
          <p:nvPr/>
        </p:nvGrpSpPr>
        <p:grpSpPr>
          <a:xfrm>
            <a:off x="0" y="0"/>
            <a:ext cx="9144000" cy="5143500"/>
            <a:chOff x="0" y="0"/>
            <a:chExt cx="9144000" cy="6858000"/>
          </a:xfrm>
        </p:grpSpPr>
        <p:sp>
          <p:nvSpPr>
            <p:cNvPr id="9" name="Rectangle 8"/>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Freeform 10"/>
          <p:cNvSpPr/>
          <p:nvPr/>
        </p:nvSpPr>
        <p:spPr>
          <a:xfrm rot="10800000">
            <a:off x="632178" y="4543528"/>
            <a:ext cx="7721601" cy="402908"/>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rot="60000">
            <a:off x="4468873" y="453872"/>
            <a:ext cx="3788941" cy="4291722"/>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rot="60000">
            <a:off x="4471417" y="452628"/>
            <a:ext cx="3788941" cy="4291722"/>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rot="21540000">
            <a:off x="749205" y="432651"/>
            <a:ext cx="3788941" cy="4291722"/>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rot="21540000">
            <a:off x="749809" y="432054"/>
            <a:ext cx="3788941" cy="4291722"/>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2371107" y="220465"/>
            <a:ext cx="567831" cy="425873"/>
          </a:xfrm>
          <a:prstGeom prst="rect">
            <a:avLst/>
          </a:prstGeom>
          <a:noFill/>
        </p:spPr>
      </p:pic>
      <p:pic>
        <p:nvPicPr>
          <p:cNvPr id="19"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6350513" y="179006"/>
            <a:ext cx="425196" cy="566928"/>
          </a:xfrm>
          <a:prstGeom prst="rect">
            <a:avLst/>
          </a:prstGeom>
          <a:noFill/>
        </p:spPr>
      </p:pic>
      <p:sp>
        <p:nvSpPr>
          <p:cNvPr id="2" name="Title 1"/>
          <p:cNvSpPr>
            <a:spLocks noGrp="1"/>
          </p:cNvSpPr>
          <p:nvPr>
            <p:ph type="title"/>
          </p:nvPr>
        </p:nvSpPr>
        <p:spPr>
          <a:xfrm rot="-60000">
            <a:off x="1108976" y="1515032"/>
            <a:ext cx="3064827" cy="1127278"/>
          </a:xfrm>
        </p:spPr>
        <p:txBody>
          <a:bodyPr anchor="b">
            <a:normAutofit/>
          </a:bodyPr>
          <a:lstStyle>
            <a:lvl1pPr algn="ctr">
              <a:defRPr sz="2400" b="0"/>
            </a:lvl1pPr>
          </a:lstStyle>
          <a:p>
            <a:r>
              <a:rPr lang="ru-RU" smtClean="0"/>
              <a:t>Образец заголовка</a:t>
            </a:r>
            <a:endParaRPr lang="en-US"/>
          </a:p>
        </p:txBody>
      </p:sp>
      <p:sp>
        <p:nvSpPr>
          <p:cNvPr id="3" name="Content Placeholder 2"/>
          <p:cNvSpPr>
            <a:spLocks noGrp="1"/>
          </p:cNvSpPr>
          <p:nvPr>
            <p:ph idx="1"/>
          </p:nvPr>
        </p:nvSpPr>
        <p:spPr>
          <a:xfrm rot="60000">
            <a:off x="4854291" y="863245"/>
            <a:ext cx="3020792" cy="3469117"/>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rot="-60000">
            <a:off x="1148126" y="2717811"/>
            <a:ext cx="3048891" cy="15753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a:xfrm rot="60000">
            <a:off x="6341699" y="4414254"/>
            <a:ext cx="1213821" cy="273844"/>
          </a:xfrm>
        </p:spPr>
        <p:txBody>
          <a:bodyPr/>
          <a:lstStyle/>
          <a:p>
            <a:fld id="{4B09CDB5-F761-47A1-8EE1-520066109B72}" type="datetimeFigureOut">
              <a:rPr lang="ru-RU" smtClean="0"/>
              <a:t>01.05.2022</a:t>
            </a:fld>
            <a:endParaRPr lang="ru-RU"/>
          </a:p>
        </p:txBody>
      </p:sp>
      <p:sp>
        <p:nvSpPr>
          <p:cNvPr id="6" name="Footer Placeholder 5"/>
          <p:cNvSpPr>
            <a:spLocks noGrp="1"/>
          </p:cNvSpPr>
          <p:nvPr>
            <p:ph type="ftr" sz="quarter" idx="11"/>
          </p:nvPr>
        </p:nvSpPr>
        <p:spPr>
          <a:xfrm rot="-60000">
            <a:off x="914555" y="4371946"/>
            <a:ext cx="3522607" cy="273844"/>
          </a:xfrm>
        </p:spPr>
        <p:txBody>
          <a:bodyPr/>
          <a:lstStyle/>
          <a:p>
            <a:endParaRPr lang="ru-RU"/>
          </a:p>
        </p:txBody>
      </p:sp>
      <p:sp>
        <p:nvSpPr>
          <p:cNvPr id="7" name="Slide Number Placeholder 6"/>
          <p:cNvSpPr>
            <a:spLocks noGrp="1"/>
          </p:cNvSpPr>
          <p:nvPr>
            <p:ph type="sldNum" sz="quarter" idx="12"/>
          </p:nvPr>
        </p:nvSpPr>
        <p:spPr>
          <a:xfrm rot="60000">
            <a:off x="7557314" y="4422721"/>
            <a:ext cx="554023" cy="273844"/>
          </a:xfrm>
        </p:spPr>
        <p:txBody>
          <a:bodyPr/>
          <a:lstStyle/>
          <a:p>
            <a:fld id="{F70801E3-D0A9-4A5A-9551-634B140D24B8}"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4B09CDB5-F761-47A1-8EE1-520066109B72}" type="datetimeFigureOut">
              <a:rPr lang="ru-RU" smtClean="0"/>
              <a:t>01.05.2022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70801E3-D0A9-4A5A-9551-634B140D24B8}" type="slidenum">
              <a:rPr lang="ru-RU" smtClean="0"/>
              <a:t>‹#›</a:t>
            </a:fld>
            <a:endParaRPr lang="ru-RU"/>
          </a:p>
        </p:txBody>
      </p:sp>
    </p:spTree>
    <p:extLst>
      <p:ext uri="{BB962C8B-B14F-4D97-AF65-F5344CB8AC3E}">
        <p14:creationId xmlns:p14="http://schemas.microsoft.com/office/powerpoint/2010/main" val="30004801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grpSp>
        <p:nvGrpSpPr>
          <p:cNvPr id="8" name="Group 15"/>
          <p:cNvGrpSpPr/>
          <p:nvPr/>
        </p:nvGrpSpPr>
        <p:grpSpPr>
          <a:xfrm>
            <a:off x="0" y="0"/>
            <a:ext cx="9144000" cy="5143500"/>
            <a:chOff x="0" y="0"/>
            <a:chExt cx="9144000" cy="6858000"/>
          </a:xfrm>
        </p:grpSpPr>
        <p:sp>
          <p:nvSpPr>
            <p:cNvPr id="9" name="Rectangle 8"/>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1" name="Freeform 30"/>
          <p:cNvSpPr/>
          <p:nvPr/>
        </p:nvSpPr>
        <p:spPr>
          <a:xfrm rot="10800000">
            <a:off x="632178" y="4543528"/>
            <a:ext cx="7721601" cy="402908"/>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rot="21540000">
            <a:off x="749205" y="432651"/>
            <a:ext cx="3788941" cy="4291722"/>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rot="21540000">
            <a:off x="745059" y="431827"/>
            <a:ext cx="3788941" cy="4291722"/>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rot="60000">
            <a:off x="4468873" y="453872"/>
            <a:ext cx="3788941" cy="4291722"/>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p:cNvSpPr/>
          <p:nvPr/>
        </p:nvSpPr>
        <p:spPr>
          <a:xfrm rot="60000">
            <a:off x="4464769" y="452940"/>
            <a:ext cx="3788941" cy="4291722"/>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2371107" y="220465"/>
            <a:ext cx="567831" cy="425873"/>
          </a:xfrm>
          <a:prstGeom prst="rect">
            <a:avLst/>
          </a:prstGeom>
          <a:noFill/>
        </p:spPr>
      </p:pic>
      <p:pic>
        <p:nvPicPr>
          <p:cNvPr id="15"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6350513" y="179006"/>
            <a:ext cx="425196" cy="566928"/>
          </a:xfrm>
          <a:prstGeom prst="rect">
            <a:avLst/>
          </a:prstGeom>
          <a:noFill/>
        </p:spPr>
      </p:pic>
      <p:sp>
        <p:nvSpPr>
          <p:cNvPr id="2" name="Title 1"/>
          <p:cNvSpPr>
            <a:spLocks noGrp="1"/>
          </p:cNvSpPr>
          <p:nvPr>
            <p:ph type="title"/>
          </p:nvPr>
        </p:nvSpPr>
        <p:spPr>
          <a:xfrm rot="-60000">
            <a:off x="1106424" y="1515618"/>
            <a:ext cx="3063240" cy="1124712"/>
          </a:xfrm>
        </p:spPr>
        <p:txBody>
          <a:bodyPr anchor="b">
            <a:normAutofit/>
          </a:bodyPr>
          <a:lstStyle>
            <a:lvl1pPr algn="ctr">
              <a:defRPr sz="2400" b="0"/>
            </a:lvl1pPr>
          </a:lstStyle>
          <a:p>
            <a:r>
              <a:rPr lang="ru-RU" smtClean="0"/>
              <a:t>Образец заголовка</a:t>
            </a:r>
            <a:endParaRPr lang="en-US" dirty="0"/>
          </a:p>
        </p:txBody>
      </p:sp>
      <p:sp>
        <p:nvSpPr>
          <p:cNvPr id="3" name="Picture Placeholder 2"/>
          <p:cNvSpPr>
            <a:spLocks noGrp="1"/>
          </p:cNvSpPr>
          <p:nvPr>
            <p:ph type="pic" idx="1"/>
          </p:nvPr>
        </p:nvSpPr>
        <p:spPr>
          <a:xfrm rot="60000">
            <a:off x="4898616" y="905454"/>
            <a:ext cx="2913863" cy="3404559"/>
          </a:xfrm>
          <a:ln w="101600" cap="rnd">
            <a:solidFill>
              <a:srgbClr val="FFFFFF"/>
            </a:solidFill>
          </a:ln>
          <a:effectLst>
            <a:outerShdw blurRad="88900" dir="2700000" algn="tl" rotWithShape="0">
              <a:prstClr val="black">
                <a:alpha val="40000"/>
              </a:prstClr>
            </a:outerShdw>
          </a:effectLst>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a:p>
        </p:txBody>
      </p:sp>
      <p:sp>
        <p:nvSpPr>
          <p:cNvPr id="4" name="Text Placeholder 3"/>
          <p:cNvSpPr>
            <a:spLocks noGrp="1"/>
          </p:cNvSpPr>
          <p:nvPr>
            <p:ph type="body" sz="half" idx="2"/>
          </p:nvPr>
        </p:nvSpPr>
        <p:spPr>
          <a:xfrm rot="-60000">
            <a:off x="1152144" y="2715768"/>
            <a:ext cx="3044952" cy="157734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a:xfrm rot="60000">
            <a:off x="6345937" y="4416553"/>
            <a:ext cx="1213821" cy="273844"/>
          </a:xfrm>
        </p:spPr>
        <p:txBody>
          <a:bodyPr/>
          <a:lstStyle/>
          <a:p>
            <a:fld id="{4B09CDB5-F761-47A1-8EE1-520066109B72}" type="datetimeFigureOut">
              <a:rPr lang="ru-RU" smtClean="0"/>
              <a:t>01.05.2022</a:t>
            </a:fld>
            <a:endParaRPr lang="ru-RU"/>
          </a:p>
        </p:txBody>
      </p:sp>
      <p:sp>
        <p:nvSpPr>
          <p:cNvPr id="6" name="Footer Placeholder 5"/>
          <p:cNvSpPr>
            <a:spLocks noGrp="1"/>
          </p:cNvSpPr>
          <p:nvPr>
            <p:ph type="ftr" sz="quarter" idx="11"/>
          </p:nvPr>
        </p:nvSpPr>
        <p:spPr>
          <a:xfrm rot="-60000">
            <a:off x="914570" y="4373278"/>
            <a:ext cx="3319043" cy="273844"/>
          </a:xfrm>
        </p:spPr>
        <p:txBody>
          <a:bodyPr/>
          <a:lstStyle/>
          <a:p>
            <a:endParaRPr lang="ru-RU"/>
          </a:p>
        </p:txBody>
      </p:sp>
      <p:sp>
        <p:nvSpPr>
          <p:cNvPr id="7" name="Slide Number Placeholder 6"/>
          <p:cNvSpPr>
            <a:spLocks noGrp="1"/>
          </p:cNvSpPr>
          <p:nvPr>
            <p:ph type="sldNum" sz="quarter" idx="12"/>
          </p:nvPr>
        </p:nvSpPr>
        <p:spPr>
          <a:xfrm rot="60000">
            <a:off x="7562090" y="4425020"/>
            <a:ext cx="554023" cy="273844"/>
          </a:xfrm>
        </p:spPr>
        <p:txBody>
          <a:bodyPr/>
          <a:lstStyle/>
          <a:p>
            <a:fld id="{F70801E3-D0A9-4A5A-9551-634B140D24B8}" type="slidenum">
              <a:rPr lang="ru-RU" smtClean="0"/>
              <a:t>‹#›</a:t>
            </a:fld>
            <a:endParaRPr lang="ru-RU"/>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nchor="ct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4B09CDB5-F761-47A1-8EE1-520066109B72}" type="datetimeFigureOut">
              <a:rPr lang="ru-RU" smtClean="0"/>
              <a:t>01.05.2022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70801E3-D0A9-4A5A-9551-634B140D24B8}" type="slidenum">
              <a:rPr lang="ru-RU" smtClean="0"/>
              <a:t>‹#›</a:t>
            </a:fld>
            <a:endParaRPr lang="ru-RU"/>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2" y="694268"/>
            <a:ext cx="1430867" cy="3572933"/>
          </a:xfrm>
        </p:spPr>
        <p:txBody>
          <a:bodyPr vert="eaVert"/>
          <a:lstStyle>
            <a:lvl1pPr algn="l">
              <a:defRPr/>
            </a:lvl1pP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1298222" y="829735"/>
            <a:ext cx="5178779" cy="330200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4B09CDB5-F761-47A1-8EE1-520066109B72}" type="datetimeFigureOut">
              <a:rPr lang="ru-RU" smtClean="0"/>
              <a:t>01.05.2022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70801E3-D0A9-4A5A-9551-634B140D24B8}"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3305176"/>
            <a:ext cx="7772400" cy="1021556"/>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4B09CDB5-F761-47A1-8EE1-520066109B72}" type="datetimeFigureOut">
              <a:rPr lang="ru-RU" smtClean="0"/>
              <a:t>01.05.2022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70801E3-D0A9-4A5A-9551-634B140D24B8}" type="slidenum">
              <a:rPr lang="ru-RU" smtClean="0"/>
              <a:t>‹#›</a:t>
            </a:fld>
            <a:endParaRPr lang="ru-RU"/>
          </a:p>
        </p:txBody>
      </p:sp>
    </p:spTree>
    <p:extLst>
      <p:ext uri="{BB962C8B-B14F-4D97-AF65-F5344CB8AC3E}">
        <p14:creationId xmlns:p14="http://schemas.microsoft.com/office/powerpoint/2010/main" val="29468824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4B09CDB5-F761-47A1-8EE1-520066109B72}" type="datetimeFigureOut">
              <a:rPr lang="ru-RU" smtClean="0"/>
              <a:t>01.05.2022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F70801E3-D0A9-4A5A-9551-634B140D24B8}" type="slidenum">
              <a:rPr lang="ru-RU" smtClean="0"/>
              <a:t>‹#›</a:t>
            </a:fld>
            <a:endParaRPr lang="ru-RU"/>
          </a:p>
        </p:txBody>
      </p:sp>
    </p:spTree>
    <p:extLst>
      <p:ext uri="{BB962C8B-B14F-4D97-AF65-F5344CB8AC3E}">
        <p14:creationId xmlns:p14="http://schemas.microsoft.com/office/powerpoint/2010/main" val="26661964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05979"/>
            <a:ext cx="8229600" cy="85725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4B09CDB5-F761-47A1-8EE1-520066109B72}" type="datetimeFigureOut">
              <a:rPr lang="ru-RU" smtClean="0"/>
              <a:t>01.05.2022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F70801E3-D0A9-4A5A-9551-634B140D24B8}" type="slidenum">
              <a:rPr lang="ru-RU" smtClean="0"/>
              <a:t>‹#›</a:t>
            </a:fld>
            <a:endParaRPr lang="ru-RU"/>
          </a:p>
        </p:txBody>
      </p:sp>
    </p:spTree>
    <p:extLst>
      <p:ext uri="{BB962C8B-B14F-4D97-AF65-F5344CB8AC3E}">
        <p14:creationId xmlns:p14="http://schemas.microsoft.com/office/powerpoint/2010/main" val="7686697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4B09CDB5-F761-47A1-8EE1-520066109B72}" type="datetimeFigureOut">
              <a:rPr lang="ru-RU" smtClean="0"/>
              <a:t>01.05.2022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F70801E3-D0A9-4A5A-9551-634B140D24B8}" type="slidenum">
              <a:rPr lang="ru-RU" smtClean="0"/>
              <a:t>‹#›</a:t>
            </a:fld>
            <a:endParaRPr lang="ru-RU"/>
          </a:p>
        </p:txBody>
      </p:sp>
    </p:spTree>
    <p:extLst>
      <p:ext uri="{BB962C8B-B14F-4D97-AF65-F5344CB8AC3E}">
        <p14:creationId xmlns:p14="http://schemas.microsoft.com/office/powerpoint/2010/main" val="36298236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4B09CDB5-F761-47A1-8EE1-520066109B72}" type="datetimeFigureOut">
              <a:rPr lang="ru-RU" smtClean="0"/>
              <a:t>01.05.2022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F70801E3-D0A9-4A5A-9551-634B140D24B8}" type="slidenum">
              <a:rPr lang="ru-RU" smtClean="0"/>
              <a:t>‹#›</a:t>
            </a:fld>
            <a:endParaRPr lang="ru-RU"/>
          </a:p>
        </p:txBody>
      </p:sp>
    </p:spTree>
    <p:extLst>
      <p:ext uri="{BB962C8B-B14F-4D97-AF65-F5344CB8AC3E}">
        <p14:creationId xmlns:p14="http://schemas.microsoft.com/office/powerpoint/2010/main" val="1065112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1" y="204787"/>
            <a:ext cx="3008313" cy="871538"/>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4B09CDB5-F761-47A1-8EE1-520066109B72}" type="datetimeFigureOut">
              <a:rPr lang="ru-RU" smtClean="0"/>
              <a:t>01.05.2022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F70801E3-D0A9-4A5A-9551-634B140D24B8}" type="slidenum">
              <a:rPr lang="ru-RU" smtClean="0"/>
              <a:t>‹#›</a:t>
            </a:fld>
            <a:endParaRPr lang="ru-RU"/>
          </a:p>
        </p:txBody>
      </p:sp>
    </p:spTree>
    <p:extLst>
      <p:ext uri="{BB962C8B-B14F-4D97-AF65-F5344CB8AC3E}">
        <p14:creationId xmlns:p14="http://schemas.microsoft.com/office/powerpoint/2010/main" val="32887868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3600450"/>
            <a:ext cx="5486400" cy="425054"/>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4B09CDB5-F761-47A1-8EE1-520066109B72}" type="datetimeFigureOut">
              <a:rPr lang="ru-RU" smtClean="0"/>
              <a:t>01.05.2022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F70801E3-D0A9-4A5A-9551-634B140D24B8}" type="slidenum">
              <a:rPr lang="ru-RU" smtClean="0"/>
              <a:t>‹#›</a:t>
            </a:fld>
            <a:endParaRPr lang="ru-RU"/>
          </a:p>
        </p:txBody>
      </p:sp>
    </p:spTree>
    <p:extLst>
      <p:ext uri="{BB962C8B-B14F-4D97-AF65-F5344CB8AC3E}">
        <p14:creationId xmlns:p14="http://schemas.microsoft.com/office/powerpoint/2010/main" val="23842001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3.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4B09CDB5-F761-47A1-8EE1-520066109B72}" type="datetimeFigureOut">
              <a:rPr lang="ru-RU" smtClean="0"/>
              <a:t>01.05.2022</a:t>
            </a:fld>
            <a:endParaRPr lang="ru-RU"/>
          </a:p>
        </p:txBody>
      </p:sp>
      <p:sp>
        <p:nvSpPr>
          <p:cNvPr id="5" name="Нижний колонтитул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F70801E3-D0A9-4A5A-9551-634B140D24B8}" type="slidenum">
              <a:rPr lang="ru-RU" smtClean="0"/>
              <a:t>‹#›</a:t>
            </a:fld>
            <a:endParaRPr lang="ru-RU"/>
          </a:p>
        </p:txBody>
      </p:sp>
    </p:spTree>
    <p:extLst>
      <p:ext uri="{BB962C8B-B14F-4D97-AF65-F5344CB8AC3E}">
        <p14:creationId xmlns:p14="http://schemas.microsoft.com/office/powerpoint/2010/main" val="328208898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15"/>
          <p:cNvGrpSpPr/>
          <p:nvPr/>
        </p:nvGrpSpPr>
        <p:grpSpPr>
          <a:xfrm>
            <a:off x="0" y="0"/>
            <a:ext cx="9144000" cy="5143500"/>
            <a:chOff x="0" y="0"/>
            <a:chExt cx="9144000" cy="6858000"/>
          </a:xfrm>
        </p:grpSpPr>
        <p:sp>
          <p:nvSpPr>
            <p:cNvPr id="8" name="Rectangle 7"/>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Freeform 9"/>
          <p:cNvSpPr/>
          <p:nvPr/>
        </p:nvSpPr>
        <p:spPr>
          <a:xfrm rot="10800000">
            <a:off x="628651" y="4551997"/>
            <a:ext cx="7920991" cy="402908"/>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731520" y="431483"/>
            <a:ext cx="7696200" cy="4286250"/>
          </a:xfrm>
          <a:prstGeom prst="rect">
            <a:avLst/>
          </a:prstGeom>
          <a:solidFill>
            <a:schemeClr val="bg1">
              <a:lumMod val="75000"/>
              <a:lumOff val="25000"/>
            </a:schemeClr>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31520" y="432054"/>
            <a:ext cx="7696200" cy="4286250"/>
          </a:xfrm>
          <a:prstGeom prst="rect">
            <a:avLst/>
          </a:prstGeom>
          <a:blipFill dpi="0" rotWithShape="1">
            <a:blip r:embed="rId13"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2" descr="C:\Users\Administrator\Desktop\Pushpin Dev\Assets\pushpinLeft.png"/>
          <p:cNvPicPr>
            <a:picLocks noChangeAspect="1" noChangeArrowheads="1"/>
          </p:cNvPicPr>
          <p:nvPr/>
        </p:nvPicPr>
        <p:blipFill>
          <a:blip r:embed="rId14" cstate="print"/>
          <a:srcRect/>
          <a:stretch>
            <a:fillRect/>
          </a:stretch>
        </p:blipFill>
        <p:spPr bwMode="auto">
          <a:xfrm rot="1435684">
            <a:off x="543742" y="204818"/>
            <a:ext cx="567831" cy="425873"/>
          </a:xfrm>
          <a:prstGeom prst="rect">
            <a:avLst/>
          </a:prstGeom>
          <a:noFill/>
        </p:spPr>
      </p:pic>
      <p:pic>
        <p:nvPicPr>
          <p:cNvPr id="14" name="Picture 2" descr="C:\Users\Administrator\Desktop\Pushpin Dev\Assets\pushpinLeft.png"/>
          <p:cNvPicPr>
            <a:picLocks noChangeAspect="1" noChangeArrowheads="1"/>
          </p:cNvPicPr>
          <p:nvPr/>
        </p:nvPicPr>
        <p:blipFill>
          <a:blip r:embed="rId14" cstate="print"/>
          <a:srcRect/>
          <a:stretch>
            <a:fillRect/>
          </a:stretch>
        </p:blipFill>
        <p:spPr bwMode="auto">
          <a:xfrm rot="4096196">
            <a:off x="8185945" y="152756"/>
            <a:ext cx="425196" cy="566928"/>
          </a:xfrm>
          <a:prstGeom prst="rect">
            <a:avLst/>
          </a:prstGeom>
          <a:noFill/>
        </p:spPr>
      </p:pic>
      <p:sp>
        <p:nvSpPr>
          <p:cNvPr id="2" name="Title Placeholder 1"/>
          <p:cNvSpPr>
            <a:spLocks noGrp="1"/>
          </p:cNvSpPr>
          <p:nvPr>
            <p:ph type="title"/>
          </p:nvPr>
        </p:nvSpPr>
        <p:spPr>
          <a:xfrm>
            <a:off x="1095024" y="613187"/>
            <a:ext cx="6965245" cy="901864"/>
          </a:xfrm>
          <a:prstGeom prst="rect">
            <a:avLst/>
          </a:prstGeom>
        </p:spPr>
        <p:txBody>
          <a:bodyPr vert="horz" lIns="91440" tIns="45720" rIns="91440" bIns="45720" rtlCol="0" anchor="ctr">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1463041" y="1589443"/>
            <a:ext cx="6196405" cy="2702859"/>
          </a:xfrm>
          <a:prstGeom prst="rect">
            <a:avLst/>
          </a:prstGeom>
        </p:spPr>
        <p:txBody>
          <a:bodyPr vert="horz" lIns="91440" tIns="45720" rIns="91440" bIns="45720" rtlCol="0" anchor="t">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6454589" y="4356864"/>
            <a:ext cx="1213821" cy="273844"/>
          </a:xfrm>
          <a:prstGeom prst="rect">
            <a:avLst/>
          </a:prstGeom>
        </p:spPr>
        <p:txBody>
          <a:bodyPr vert="horz" lIns="91440" tIns="45720" rIns="91440" bIns="45720" rtlCol="0" anchor="ctr"/>
          <a:lstStyle>
            <a:lvl1pPr algn="r">
              <a:defRPr sz="1200">
                <a:solidFill>
                  <a:schemeClr val="tx2"/>
                </a:solidFill>
                <a:latin typeface="Rage Italic" pitchFamily="66" charset="0"/>
              </a:defRPr>
            </a:lvl1pPr>
          </a:lstStyle>
          <a:p>
            <a:fld id="{4B09CDB5-F761-47A1-8EE1-520066109B72}" type="datetimeFigureOut">
              <a:rPr lang="ru-RU" smtClean="0"/>
              <a:t>01.05.2022</a:t>
            </a:fld>
            <a:endParaRPr lang="ru-RU"/>
          </a:p>
        </p:txBody>
      </p:sp>
      <p:sp>
        <p:nvSpPr>
          <p:cNvPr id="5" name="Footer Placeholder 4"/>
          <p:cNvSpPr>
            <a:spLocks noGrp="1"/>
          </p:cNvSpPr>
          <p:nvPr>
            <p:ph type="ftr" sz="quarter" idx="3"/>
          </p:nvPr>
        </p:nvSpPr>
        <p:spPr>
          <a:xfrm>
            <a:off x="914401" y="4356864"/>
            <a:ext cx="5540188" cy="273844"/>
          </a:xfrm>
          <a:prstGeom prst="rect">
            <a:avLst/>
          </a:prstGeom>
        </p:spPr>
        <p:txBody>
          <a:bodyPr vert="horz" lIns="91440" tIns="45720" rIns="91440" bIns="45720" rtlCol="0" anchor="ctr"/>
          <a:lstStyle>
            <a:lvl1pPr algn="l">
              <a:defRPr sz="1400">
                <a:solidFill>
                  <a:schemeClr val="tx2"/>
                </a:solidFill>
                <a:latin typeface="Rage Italic" pitchFamily="66" charset="0"/>
              </a:defRPr>
            </a:lvl1pPr>
          </a:lstStyle>
          <a:p>
            <a:endParaRPr lang="ru-RU"/>
          </a:p>
        </p:txBody>
      </p:sp>
      <p:sp>
        <p:nvSpPr>
          <p:cNvPr id="6" name="Slide Number Placeholder 5"/>
          <p:cNvSpPr>
            <a:spLocks noGrp="1"/>
          </p:cNvSpPr>
          <p:nvPr>
            <p:ph type="sldNum" sz="quarter" idx="4"/>
          </p:nvPr>
        </p:nvSpPr>
        <p:spPr>
          <a:xfrm>
            <a:off x="7670203" y="4356864"/>
            <a:ext cx="554023" cy="273844"/>
          </a:xfrm>
          <a:prstGeom prst="rect">
            <a:avLst/>
          </a:prstGeom>
        </p:spPr>
        <p:txBody>
          <a:bodyPr vert="horz" lIns="91440" tIns="45720" rIns="91440" bIns="45720" rtlCol="0" anchor="ctr"/>
          <a:lstStyle>
            <a:lvl1pPr algn="r">
              <a:defRPr sz="1400">
                <a:solidFill>
                  <a:schemeClr val="tx2"/>
                </a:solidFill>
                <a:latin typeface="Rage Italic" pitchFamily="66" charset="0"/>
              </a:defRPr>
            </a:lvl1pPr>
          </a:lstStyle>
          <a:p>
            <a:fld id="{F70801E3-D0A9-4A5A-9551-634B140D24B8}"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2"/>
        </a:buClr>
        <a:buSzPct val="85000"/>
        <a:buFont typeface="Brush Script MT" pitchFamily="66" charset="0"/>
        <a:buChar char="O"/>
        <a:defRPr sz="2400" kern="1200">
          <a:solidFill>
            <a:schemeClr val="tx1"/>
          </a:solidFill>
          <a:latin typeface="+mn-lt"/>
          <a:ea typeface="+mn-ea"/>
          <a:cs typeface="+mn-cs"/>
        </a:defRPr>
      </a:lvl1pPr>
      <a:lvl2pPr marL="640080" indent="-274320" algn="l" defTabSz="914400" rtl="0" eaLnBrk="1" latinLnBrk="0" hangingPunct="1">
        <a:spcBef>
          <a:spcPct val="20000"/>
        </a:spcBef>
        <a:buClr>
          <a:schemeClr val="accent2"/>
        </a:buClr>
        <a:buSzPct val="85000"/>
        <a:buFont typeface="Brush Script MT" pitchFamily="66" charset="0"/>
        <a:buChar char="O"/>
        <a:defRPr sz="2200" kern="1200">
          <a:solidFill>
            <a:schemeClr val="tx1"/>
          </a:solidFill>
          <a:latin typeface="+mn-lt"/>
          <a:ea typeface="+mn-ea"/>
          <a:cs typeface="+mn-cs"/>
        </a:defRPr>
      </a:lvl2pPr>
      <a:lvl3pPr marL="914400" indent="-228600" algn="l" defTabSz="914400" rtl="0" eaLnBrk="1" latinLnBrk="0" hangingPunct="1">
        <a:spcBef>
          <a:spcPct val="20000"/>
        </a:spcBef>
        <a:buClr>
          <a:schemeClr val="accent2"/>
        </a:buClr>
        <a:buSzPct val="85000"/>
        <a:buFont typeface="Brush Script MT" pitchFamily="66" charset="0"/>
        <a:buChar char="O"/>
        <a:defRPr sz="2000" kern="1200">
          <a:solidFill>
            <a:schemeClr val="tx1"/>
          </a:solidFill>
          <a:latin typeface="+mn-lt"/>
          <a:ea typeface="+mn-ea"/>
          <a:cs typeface="+mn-cs"/>
        </a:defRPr>
      </a:lvl3pPr>
      <a:lvl4pPr marL="1280160" indent="-228600" algn="l" defTabSz="914400" rtl="0" eaLnBrk="1" latinLnBrk="0" hangingPunct="1">
        <a:spcBef>
          <a:spcPct val="20000"/>
        </a:spcBef>
        <a:buClr>
          <a:schemeClr val="accent2"/>
        </a:buClr>
        <a:buSzPct val="85000"/>
        <a:buFont typeface="Brush Script MT" pitchFamily="66" charset="0"/>
        <a:buChar char="O"/>
        <a:defRPr sz="1800" kern="1200">
          <a:solidFill>
            <a:schemeClr val="tx1"/>
          </a:solidFill>
          <a:latin typeface="+mn-lt"/>
          <a:ea typeface="+mn-ea"/>
          <a:cs typeface="+mn-cs"/>
        </a:defRPr>
      </a:lvl4pPr>
      <a:lvl5pPr marL="164592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5pPr>
      <a:lvl6pPr marL="201168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6pPr>
      <a:lvl7pPr marL="237744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7pPr>
      <a:lvl8pPr marL="274320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8pPr>
      <a:lvl9pPr marL="310896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r>
              <a:rPr lang="ru-RU" b="1" i="1"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Задание 10 ОГЭ</a:t>
            </a:r>
            <a:endParaRPr lang="ru-RU" b="1" i="1"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3" name="Подзаголовок 2"/>
          <p:cNvSpPr>
            <a:spLocks noGrp="1"/>
          </p:cNvSpPr>
          <p:nvPr>
            <p:ph type="subTitle" idx="1"/>
          </p:nvPr>
        </p:nvSpPr>
        <p:spPr/>
        <p:txBody>
          <a:bodyPr/>
          <a:lstStyle/>
          <a:p>
            <a:r>
              <a:rPr lang="ru-RU" b="1" dirty="0" smtClean="0">
                <a:solidFill>
                  <a:schemeClr val="tx1"/>
                </a:solidFill>
                <a:effectLst>
                  <a:outerShdw blurRad="38100" dist="38100" dir="2700000" algn="tl">
                    <a:srgbClr val="000000">
                      <a:alpha val="43137"/>
                    </a:srgbClr>
                  </a:outerShdw>
                </a:effectLst>
                <a:latin typeface="Times New Roman" pitchFamily="18" charset="0"/>
                <a:cs typeface="Times New Roman" pitchFamily="18" charset="0"/>
              </a:rPr>
              <a:t>Теоремы вероятностей</a:t>
            </a:r>
            <a:endParaRPr lang="ru-RU" b="1" dirty="0">
              <a:solidFill>
                <a:schemeClr val="tx1"/>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4" name="TextBox 3"/>
          <p:cNvSpPr txBox="1"/>
          <p:nvPr/>
        </p:nvSpPr>
        <p:spPr>
          <a:xfrm>
            <a:off x="899592" y="3723878"/>
            <a:ext cx="7412296" cy="584775"/>
          </a:xfrm>
          <a:prstGeom prst="rect">
            <a:avLst/>
          </a:prstGeom>
          <a:noFill/>
        </p:spPr>
        <p:txBody>
          <a:bodyPr wrap="square" rtlCol="0">
            <a:spAutoFit/>
          </a:bodyPr>
          <a:lstStyle/>
          <a:p>
            <a:pPr algn="ctr"/>
            <a:r>
              <a:rPr lang="ru-RU" sz="1600" i="1" dirty="0" smtClean="0">
                <a:solidFill>
                  <a:srgbClr val="0070C0"/>
                </a:solidFill>
                <a:effectLst>
                  <a:outerShdw blurRad="38100" dist="38100" dir="2700000" algn="tl">
                    <a:srgbClr val="000000">
                      <a:alpha val="43137"/>
                    </a:srgbClr>
                  </a:outerShdw>
                </a:effectLst>
              </a:rPr>
              <a:t>Разработала учитель математики </a:t>
            </a:r>
          </a:p>
          <a:p>
            <a:pPr algn="ctr"/>
            <a:r>
              <a:rPr lang="ru-RU" sz="1600" i="1" dirty="0" smtClean="0">
                <a:solidFill>
                  <a:srgbClr val="0070C0"/>
                </a:solidFill>
                <a:effectLst>
                  <a:outerShdw blurRad="38100" dist="38100" dir="2700000" algn="tl">
                    <a:srgbClr val="000000">
                      <a:alpha val="43137"/>
                    </a:srgbClr>
                  </a:outerShdw>
                </a:effectLst>
              </a:rPr>
              <a:t>Соколова Светлана Дмитриевна</a:t>
            </a:r>
            <a:endParaRPr lang="ru-RU" sz="1600" i="1" dirty="0">
              <a:solidFill>
                <a:srgbClr val="0070C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8448769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57200" y="267494"/>
            <a:ext cx="8229600" cy="4327129"/>
          </a:xfrm>
        </p:spPr>
        <p:txBody>
          <a:bodyPr>
            <a:normAutofit/>
          </a:bodyPr>
          <a:lstStyle/>
          <a:p>
            <a:pPr marL="0" indent="0">
              <a:buNone/>
            </a:pPr>
            <a:r>
              <a:rPr lang="ru-RU" sz="2400" dirty="0" smtClean="0">
                <a:latin typeface="Times New Roman" pitchFamily="18" charset="0"/>
                <a:cs typeface="Times New Roman" pitchFamily="18" charset="0"/>
              </a:rPr>
              <a:t>7. В барабане лежат одинаковые на ощупь шары лотереи с номерами от 1 до 36. Какова вероятность того, что номер вынутого наудачу шара делится:</a:t>
            </a:r>
          </a:p>
          <a:p>
            <a:pPr marL="514350" indent="-514350">
              <a:buAutoNum type="arabicParenR"/>
            </a:pPr>
            <a:r>
              <a:rPr lang="ru-RU" sz="2400" dirty="0" smtClean="0">
                <a:latin typeface="Times New Roman" pitchFamily="18" charset="0"/>
                <a:cs typeface="Times New Roman" pitchFamily="18" charset="0"/>
              </a:rPr>
              <a:t>На 3;</a:t>
            </a:r>
          </a:p>
          <a:p>
            <a:pPr marL="514350" indent="-514350">
              <a:buAutoNum type="arabicParenR"/>
            </a:pPr>
            <a:r>
              <a:rPr lang="ru-RU" sz="2400" dirty="0" smtClean="0">
                <a:latin typeface="Times New Roman" pitchFamily="18" charset="0"/>
                <a:cs typeface="Times New Roman" pitchFamily="18" charset="0"/>
              </a:rPr>
              <a:t>На 4?</a:t>
            </a:r>
            <a:endParaRPr lang="ru-RU" sz="2400" dirty="0">
              <a:latin typeface="Times New Roman" pitchFamily="18" charset="0"/>
              <a:cs typeface="Times New Roman" pitchFamily="18" charset="0"/>
            </a:endParaRPr>
          </a:p>
        </p:txBody>
      </p:sp>
    </p:spTree>
    <p:extLst>
      <p:ext uri="{BB962C8B-B14F-4D97-AF65-F5344CB8AC3E}">
        <p14:creationId xmlns:p14="http://schemas.microsoft.com/office/powerpoint/2010/main" val="56386131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3600" b="1" i="1" dirty="0" smtClean="0">
                <a:solidFill>
                  <a:srgbClr val="C00000"/>
                </a:solidFill>
                <a:latin typeface="Times New Roman" pitchFamily="18" charset="0"/>
                <a:cs typeface="Times New Roman" pitchFamily="18" charset="0"/>
              </a:rPr>
              <a:t>Теорема умножения вероятностей:</a:t>
            </a:r>
            <a:endParaRPr lang="ru-RU" sz="3600" b="1" i="1" dirty="0">
              <a:solidFill>
                <a:srgbClr val="C00000"/>
              </a:solidFill>
              <a:latin typeface="Times New Roman" pitchFamily="18" charset="0"/>
              <a:cs typeface="Times New Roman" pitchFamily="18" charset="0"/>
            </a:endParaRPr>
          </a:p>
        </p:txBody>
      </p:sp>
      <p:sp>
        <p:nvSpPr>
          <p:cNvPr id="3" name="Объект 2"/>
          <p:cNvSpPr>
            <a:spLocks noGrp="1"/>
          </p:cNvSpPr>
          <p:nvPr>
            <p:ph idx="1"/>
          </p:nvPr>
        </p:nvSpPr>
        <p:spPr/>
        <p:txBody>
          <a:bodyPr>
            <a:normAutofit fontScale="77500" lnSpcReduction="20000"/>
          </a:bodyPr>
          <a:lstStyle/>
          <a:p>
            <a:pPr marL="0" indent="0" algn="just">
              <a:buNone/>
            </a:pPr>
            <a:r>
              <a:rPr lang="ru-RU" dirty="0" smtClean="0">
                <a:latin typeface="Times New Roman" pitchFamily="18" charset="0"/>
                <a:cs typeface="Times New Roman" pitchFamily="18" charset="0"/>
              </a:rPr>
              <a:t>Рассмотрим, как можно вычислить вероятность события, состоящего в совместном появлении двух независимых событий:</a:t>
            </a:r>
          </a:p>
          <a:p>
            <a:pPr marL="0" indent="0" algn="just">
              <a:buNone/>
            </a:pPr>
            <a:endParaRPr lang="ru-RU" dirty="0">
              <a:latin typeface="Times New Roman" pitchFamily="18" charset="0"/>
              <a:cs typeface="Times New Roman" pitchFamily="18" charset="0"/>
            </a:endParaRPr>
          </a:p>
          <a:p>
            <a:pPr marL="0" indent="0" algn="just">
              <a:buNone/>
            </a:pPr>
            <a:r>
              <a:rPr lang="ru-RU" dirty="0" smtClean="0">
                <a:latin typeface="Times New Roman" pitchFamily="18" charset="0"/>
                <a:cs typeface="Times New Roman" pitchFamily="18" charset="0"/>
              </a:rPr>
              <a:t>События </a:t>
            </a:r>
            <a:r>
              <a:rPr lang="ru-RU" i="1" dirty="0" smtClean="0">
                <a:latin typeface="Times New Roman" pitchFamily="18" charset="0"/>
                <a:cs typeface="Times New Roman" pitchFamily="18" charset="0"/>
              </a:rPr>
              <a:t>А</a:t>
            </a:r>
            <a:r>
              <a:rPr lang="ru-RU" dirty="0" smtClean="0">
                <a:latin typeface="Times New Roman" pitchFamily="18" charset="0"/>
                <a:cs typeface="Times New Roman" pitchFamily="18" charset="0"/>
              </a:rPr>
              <a:t> и </a:t>
            </a:r>
            <a:r>
              <a:rPr lang="ru-RU" i="1" dirty="0" smtClean="0">
                <a:latin typeface="Times New Roman" pitchFamily="18" charset="0"/>
                <a:cs typeface="Times New Roman" pitchFamily="18" charset="0"/>
              </a:rPr>
              <a:t>В</a:t>
            </a:r>
            <a:r>
              <a:rPr lang="ru-RU" dirty="0" smtClean="0">
                <a:latin typeface="Times New Roman" pitchFamily="18" charset="0"/>
                <a:cs typeface="Times New Roman" pitchFamily="18" charset="0"/>
              </a:rPr>
              <a:t> называются </a:t>
            </a:r>
            <a:r>
              <a:rPr lang="ru-RU" b="1" i="1" dirty="0" smtClean="0">
                <a:solidFill>
                  <a:srgbClr val="C00000"/>
                </a:solidFill>
                <a:latin typeface="Times New Roman" pitchFamily="18" charset="0"/>
                <a:cs typeface="Times New Roman" pitchFamily="18" charset="0"/>
              </a:rPr>
              <a:t>независимыми</a:t>
            </a:r>
            <a:r>
              <a:rPr lang="ru-RU" dirty="0" smtClean="0">
                <a:latin typeface="Times New Roman" pitchFamily="18" charset="0"/>
                <a:cs typeface="Times New Roman" pitchFamily="18" charset="0"/>
              </a:rPr>
              <a:t>, если появление одного из них не влияет на вероятность появления другого. И для независимых событий имеет место следующая формула:</a:t>
            </a:r>
          </a:p>
          <a:p>
            <a:pPr marL="0" indent="0" algn="ctr">
              <a:buNone/>
            </a:pPr>
            <a:r>
              <a:rPr lang="ru-RU" sz="4000" b="1" i="1" dirty="0" smtClean="0">
                <a:solidFill>
                  <a:srgbClr val="C00000"/>
                </a:solidFill>
                <a:latin typeface="Times New Roman" pitchFamily="18" charset="0"/>
                <a:cs typeface="Times New Roman" pitchFamily="18" charset="0"/>
              </a:rPr>
              <a:t>Р</a:t>
            </a:r>
            <a:r>
              <a:rPr lang="ru-RU" sz="4000" b="1" dirty="0" smtClean="0">
                <a:solidFill>
                  <a:srgbClr val="C00000"/>
                </a:solidFill>
                <a:latin typeface="Times New Roman" pitchFamily="18" charset="0"/>
                <a:cs typeface="Times New Roman" pitchFamily="18" charset="0"/>
              </a:rPr>
              <a:t> (</a:t>
            </a:r>
            <a:r>
              <a:rPr lang="ru-RU" sz="4000" b="1" i="1" dirty="0" smtClean="0">
                <a:solidFill>
                  <a:srgbClr val="C00000"/>
                </a:solidFill>
                <a:latin typeface="Times New Roman" pitchFamily="18" charset="0"/>
                <a:cs typeface="Times New Roman" pitchFamily="18" charset="0"/>
              </a:rPr>
              <a:t>АВ</a:t>
            </a:r>
            <a:r>
              <a:rPr lang="ru-RU" sz="4000" b="1" dirty="0" smtClean="0">
                <a:solidFill>
                  <a:srgbClr val="C00000"/>
                </a:solidFill>
                <a:latin typeface="Times New Roman" pitchFamily="18" charset="0"/>
                <a:cs typeface="Times New Roman" pitchFamily="18" charset="0"/>
              </a:rPr>
              <a:t>) = </a:t>
            </a:r>
            <a:r>
              <a:rPr lang="ru-RU" sz="4000" b="1" i="1" dirty="0" smtClean="0">
                <a:solidFill>
                  <a:srgbClr val="C00000"/>
                </a:solidFill>
                <a:latin typeface="Times New Roman" pitchFamily="18" charset="0"/>
                <a:cs typeface="Times New Roman" pitchFamily="18" charset="0"/>
              </a:rPr>
              <a:t>Р</a:t>
            </a:r>
            <a:r>
              <a:rPr lang="ru-RU" sz="4000" b="1" dirty="0" smtClean="0">
                <a:solidFill>
                  <a:srgbClr val="C00000"/>
                </a:solidFill>
                <a:latin typeface="Times New Roman" pitchFamily="18" charset="0"/>
                <a:cs typeface="Times New Roman" pitchFamily="18" charset="0"/>
              </a:rPr>
              <a:t> (</a:t>
            </a:r>
            <a:r>
              <a:rPr lang="ru-RU" sz="4000" b="1" i="1" dirty="0" smtClean="0">
                <a:solidFill>
                  <a:srgbClr val="C00000"/>
                </a:solidFill>
                <a:latin typeface="Times New Roman" pitchFamily="18" charset="0"/>
                <a:cs typeface="Times New Roman" pitchFamily="18" charset="0"/>
              </a:rPr>
              <a:t>А</a:t>
            </a:r>
            <a:r>
              <a:rPr lang="ru-RU" sz="4000" b="1" dirty="0" smtClean="0">
                <a:solidFill>
                  <a:srgbClr val="C00000"/>
                </a:solidFill>
                <a:latin typeface="Times New Roman" pitchFamily="18" charset="0"/>
                <a:cs typeface="Times New Roman" pitchFamily="18" charset="0"/>
              </a:rPr>
              <a:t>) </a:t>
            </a:r>
            <a:r>
              <a:rPr lang="ru-RU" sz="4000" b="1" dirty="0" smtClean="0">
                <a:solidFill>
                  <a:srgbClr val="C00000"/>
                </a:solidFill>
                <a:latin typeface="Times New Roman" pitchFamily="18" charset="0"/>
                <a:cs typeface="Times New Roman" pitchFamily="18" charset="0"/>
                <a:sym typeface="Symbol"/>
              </a:rPr>
              <a:t> </a:t>
            </a:r>
            <a:r>
              <a:rPr lang="ru-RU" sz="4000" b="1" i="1" dirty="0" smtClean="0">
                <a:solidFill>
                  <a:srgbClr val="C00000"/>
                </a:solidFill>
                <a:latin typeface="Times New Roman" pitchFamily="18" charset="0"/>
                <a:cs typeface="Times New Roman" pitchFamily="18" charset="0"/>
                <a:sym typeface="Symbol"/>
              </a:rPr>
              <a:t>Р</a:t>
            </a:r>
            <a:r>
              <a:rPr lang="ru-RU" sz="4000" b="1" dirty="0" smtClean="0">
                <a:solidFill>
                  <a:srgbClr val="C00000"/>
                </a:solidFill>
                <a:latin typeface="Times New Roman" pitchFamily="18" charset="0"/>
                <a:cs typeface="Times New Roman" pitchFamily="18" charset="0"/>
                <a:sym typeface="Symbol"/>
              </a:rPr>
              <a:t> (</a:t>
            </a:r>
            <a:r>
              <a:rPr lang="ru-RU" sz="4000" b="1" i="1" dirty="0" smtClean="0">
                <a:solidFill>
                  <a:srgbClr val="C00000"/>
                </a:solidFill>
                <a:latin typeface="Times New Roman" pitchFamily="18" charset="0"/>
                <a:cs typeface="Times New Roman" pitchFamily="18" charset="0"/>
                <a:sym typeface="Symbol"/>
              </a:rPr>
              <a:t>В</a:t>
            </a:r>
            <a:r>
              <a:rPr lang="ru-RU" sz="4000" b="1" dirty="0" smtClean="0">
                <a:solidFill>
                  <a:srgbClr val="C00000"/>
                </a:solidFill>
                <a:latin typeface="Times New Roman" pitchFamily="18" charset="0"/>
                <a:cs typeface="Times New Roman" pitchFamily="18" charset="0"/>
                <a:sym typeface="Symbol"/>
              </a:rPr>
              <a:t>)</a:t>
            </a:r>
            <a:endParaRPr lang="ru-RU" sz="4000" b="1" dirty="0">
              <a:solidFill>
                <a:srgbClr val="C00000"/>
              </a:solidFill>
              <a:latin typeface="Times New Roman" pitchFamily="18" charset="0"/>
              <a:cs typeface="Times New Roman" pitchFamily="18" charset="0"/>
            </a:endParaRPr>
          </a:p>
        </p:txBody>
      </p:sp>
    </p:spTree>
    <p:extLst>
      <p:ext uri="{BB962C8B-B14F-4D97-AF65-F5344CB8AC3E}">
        <p14:creationId xmlns:p14="http://schemas.microsoft.com/office/powerpoint/2010/main" val="385073054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05979"/>
            <a:ext cx="8229600" cy="493563"/>
          </a:xfrm>
        </p:spPr>
        <p:txBody>
          <a:bodyPr>
            <a:normAutofit fontScale="90000"/>
          </a:bodyPr>
          <a:lstStyle/>
          <a:p>
            <a:r>
              <a:rPr lang="ru-RU" sz="3200" b="1" i="1" dirty="0" smtClean="0">
                <a:solidFill>
                  <a:srgbClr val="C00000"/>
                </a:solidFill>
                <a:latin typeface="Times New Roman" pitchFamily="18" charset="0"/>
                <a:cs typeface="Times New Roman" pitchFamily="18" charset="0"/>
              </a:rPr>
              <a:t>Пример:</a:t>
            </a:r>
            <a:endParaRPr lang="ru-RU" sz="3200" b="1" i="1" dirty="0">
              <a:solidFill>
                <a:srgbClr val="C00000"/>
              </a:solidFill>
              <a:latin typeface="Times New Roman" pitchFamily="18" charset="0"/>
              <a:cs typeface="Times New Roman" pitchFamily="18" charset="0"/>
            </a:endParaRPr>
          </a:p>
        </p:txBody>
      </p:sp>
      <p:sp>
        <p:nvSpPr>
          <p:cNvPr id="3" name="Объект 2"/>
          <p:cNvSpPr>
            <a:spLocks noGrp="1"/>
          </p:cNvSpPr>
          <p:nvPr>
            <p:ph idx="1"/>
          </p:nvPr>
        </p:nvSpPr>
        <p:spPr>
          <a:xfrm>
            <a:off x="457200" y="771550"/>
            <a:ext cx="8229600" cy="3823073"/>
          </a:xfrm>
        </p:spPr>
        <p:txBody>
          <a:bodyPr>
            <a:normAutofit/>
          </a:bodyPr>
          <a:lstStyle/>
          <a:p>
            <a:pPr marL="0" indent="0">
              <a:buNone/>
            </a:pPr>
            <a:r>
              <a:rPr lang="ru-RU" sz="2000" dirty="0" smtClean="0">
                <a:latin typeface="Times New Roman" pitchFamily="18" charset="0"/>
                <a:cs typeface="Times New Roman" pitchFamily="18" charset="0"/>
              </a:rPr>
              <a:t>1. Фирма «Вспышка» изготавливает фонарики. Вероятность того, что случайно выбранный фонарик из партии бракованный, равна 0,02. Какова вероятность того, что два случайно выбранных из одной партии фонарика окажутся </a:t>
            </a:r>
            <a:r>
              <a:rPr lang="ru-RU" sz="2000" dirty="0" err="1" smtClean="0">
                <a:latin typeface="Times New Roman" pitchFamily="18" charset="0"/>
                <a:cs typeface="Times New Roman" pitchFamily="18" charset="0"/>
              </a:rPr>
              <a:t>небракованными</a:t>
            </a:r>
            <a:r>
              <a:rPr lang="ru-RU" sz="2000" dirty="0" smtClean="0">
                <a:latin typeface="Times New Roman" pitchFamily="18" charset="0"/>
                <a:cs typeface="Times New Roman" pitchFamily="18" charset="0"/>
              </a:rPr>
              <a:t>?</a:t>
            </a:r>
            <a:endParaRPr lang="ru-RU" sz="2000" dirty="0">
              <a:latin typeface="Times New Roman" pitchFamily="18" charset="0"/>
              <a:cs typeface="Times New Roman" pitchFamily="18" charset="0"/>
            </a:endParaRPr>
          </a:p>
        </p:txBody>
      </p:sp>
    </p:spTree>
    <p:extLst>
      <p:ext uri="{BB962C8B-B14F-4D97-AF65-F5344CB8AC3E}">
        <p14:creationId xmlns:p14="http://schemas.microsoft.com/office/powerpoint/2010/main" val="12705730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57200" y="267494"/>
            <a:ext cx="8229600" cy="4327129"/>
          </a:xfrm>
        </p:spPr>
        <p:txBody>
          <a:bodyPr>
            <a:normAutofit/>
          </a:bodyPr>
          <a:lstStyle/>
          <a:p>
            <a:pPr marL="0" indent="0">
              <a:buNone/>
            </a:pPr>
            <a:r>
              <a:rPr lang="ru-RU" sz="2400" dirty="0" smtClean="0">
                <a:latin typeface="Times New Roman" pitchFamily="18" charset="0"/>
                <a:cs typeface="Times New Roman" pitchFamily="18" charset="0"/>
              </a:rPr>
              <a:t>2. Стрелок 4 раза стреляет по мишеням. Вероятность попадания в мишень при одном выстреле равна 0,5. Найдите вероятность того, что стрелок первые 3 раза попал в мишени, а последний раз промахнулся.</a:t>
            </a:r>
            <a:endParaRPr lang="ru-RU" sz="2400" dirty="0">
              <a:latin typeface="Times New Roman" pitchFamily="18" charset="0"/>
              <a:cs typeface="Times New Roman" pitchFamily="18" charset="0"/>
            </a:endParaRPr>
          </a:p>
        </p:txBody>
      </p:sp>
    </p:spTree>
    <p:extLst>
      <p:ext uri="{BB962C8B-B14F-4D97-AF65-F5344CB8AC3E}">
        <p14:creationId xmlns:p14="http://schemas.microsoft.com/office/powerpoint/2010/main" val="185220287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57200" y="267494"/>
            <a:ext cx="8229600" cy="4327129"/>
          </a:xfrm>
        </p:spPr>
        <p:txBody>
          <a:bodyPr>
            <a:normAutofit/>
          </a:bodyPr>
          <a:lstStyle/>
          <a:p>
            <a:pPr marL="0" indent="0">
              <a:buNone/>
            </a:pPr>
            <a:r>
              <a:rPr lang="ru-RU" sz="2800" dirty="0" smtClean="0">
                <a:latin typeface="Times New Roman" pitchFamily="18" charset="0"/>
                <a:cs typeface="Times New Roman" pitchFamily="18" charset="0"/>
              </a:rPr>
              <a:t>3. Бросают два игральных кубика. Какова вероятность того, что на одном кубике выпадет одно очко, а на другом – более трех очков?</a:t>
            </a:r>
            <a:endParaRPr lang="ru-RU" sz="2800" dirty="0">
              <a:latin typeface="Times New Roman" pitchFamily="18" charset="0"/>
              <a:cs typeface="Times New Roman" pitchFamily="18" charset="0"/>
            </a:endParaRPr>
          </a:p>
        </p:txBody>
      </p:sp>
    </p:spTree>
    <p:extLst>
      <p:ext uri="{BB962C8B-B14F-4D97-AF65-F5344CB8AC3E}">
        <p14:creationId xmlns:p14="http://schemas.microsoft.com/office/powerpoint/2010/main" val="8413375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57200" y="267494"/>
            <a:ext cx="8229600" cy="4327129"/>
          </a:xfrm>
        </p:spPr>
        <p:txBody>
          <a:bodyPr>
            <a:normAutofit/>
          </a:bodyPr>
          <a:lstStyle/>
          <a:p>
            <a:pPr marL="0" indent="0">
              <a:buNone/>
            </a:pPr>
            <a:r>
              <a:rPr lang="ru-RU" sz="2400" dirty="0" smtClean="0">
                <a:latin typeface="Times New Roman" pitchFamily="18" charset="0"/>
                <a:cs typeface="Times New Roman" pitchFamily="18" charset="0"/>
              </a:rPr>
              <a:t>4. Монету бросают трижды. Какова вероятность того, что каждый раз выпадет орел?</a:t>
            </a:r>
            <a:endParaRPr lang="ru-RU" sz="2400" dirty="0">
              <a:latin typeface="Times New Roman" pitchFamily="18" charset="0"/>
              <a:cs typeface="Times New Roman" pitchFamily="18" charset="0"/>
            </a:endParaRPr>
          </a:p>
        </p:txBody>
      </p:sp>
    </p:spTree>
    <p:extLst>
      <p:ext uri="{BB962C8B-B14F-4D97-AF65-F5344CB8AC3E}">
        <p14:creationId xmlns:p14="http://schemas.microsoft.com/office/powerpoint/2010/main" val="20176123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95536" y="267494"/>
            <a:ext cx="8229600" cy="4114552"/>
          </a:xfrm>
        </p:spPr>
        <p:txBody>
          <a:bodyPr>
            <a:normAutofit/>
          </a:bodyPr>
          <a:lstStyle/>
          <a:p>
            <a:pPr marL="0" indent="0">
              <a:buNone/>
            </a:pPr>
            <a:r>
              <a:rPr lang="ru-RU" sz="2000" dirty="0" smtClean="0">
                <a:latin typeface="Times New Roman" pitchFamily="18" charset="0"/>
                <a:cs typeface="Times New Roman" pitchFamily="18" charset="0"/>
              </a:rPr>
              <a:t>5. В одном из двух ящиков находится 15 деталей, из которых 2 нестандартные, а в другом – 20 деталей, из которых 3 нестандартные. Из каждого ящика наугад вынимают по одной детали. Какова вероятность того, что обе детали окажутся нестандартными?</a:t>
            </a:r>
            <a:endParaRPr lang="ru-RU" sz="2000" dirty="0">
              <a:latin typeface="Times New Roman" pitchFamily="18" charset="0"/>
              <a:cs typeface="Times New Roman" pitchFamily="18" charset="0"/>
            </a:endParaRPr>
          </a:p>
        </p:txBody>
      </p:sp>
    </p:spTree>
    <p:extLst>
      <p:ext uri="{BB962C8B-B14F-4D97-AF65-F5344CB8AC3E}">
        <p14:creationId xmlns:p14="http://schemas.microsoft.com/office/powerpoint/2010/main" val="141179617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57200" y="339502"/>
            <a:ext cx="8229600" cy="4255121"/>
          </a:xfrm>
        </p:spPr>
        <p:txBody>
          <a:bodyPr>
            <a:normAutofit/>
          </a:bodyPr>
          <a:lstStyle/>
          <a:p>
            <a:pPr marL="0" indent="0">
              <a:buNone/>
            </a:pPr>
            <a:r>
              <a:rPr lang="ru-RU" sz="2000" dirty="0" smtClean="0">
                <a:latin typeface="Times New Roman" pitchFamily="18" charset="0"/>
                <a:cs typeface="Times New Roman" pitchFamily="18" charset="0"/>
              </a:rPr>
              <a:t>6. </a:t>
            </a:r>
            <a:r>
              <a:rPr lang="ru-RU" sz="2000" dirty="0">
                <a:latin typeface="Times New Roman" pitchFamily="18" charset="0"/>
                <a:cs typeface="Times New Roman" pitchFamily="18" charset="0"/>
              </a:rPr>
              <a:t>Если гроссмейстер А. играет белыми, то он выигрывает у гроссмейстера Б. с вероятностью 0,52. Если А. играет черными, то А. выигрывает у Б. с вероятностью 0,3. Гроссмейстеры А. и Б. играют две партии, причем во второй партии меняют цвет фигур. Найдите вероятность того, что А. выиграет оба раза.</a:t>
            </a:r>
          </a:p>
        </p:txBody>
      </p:sp>
    </p:spTree>
    <p:extLst>
      <p:ext uri="{BB962C8B-B14F-4D97-AF65-F5344CB8AC3E}">
        <p14:creationId xmlns:p14="http://schemas.microsoft.com/office/powerpoint/2010/main" val="20658957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57200" y="339502"/>
            <a:ext cx="8229600" cy="4255121"/>
          </a:xfrm>
        </p:spPr>
        <p:txBody>
          <a:bodyPr>
            <a:normAutofit/>
          </a:bodyPr>
          <a:lstStyle/>
          <a:p>
            <a:pPr marL="0" indent="0">
              <a:buNone/>
            </a:pPr>
            <a:r>
              <a:rPr lang="ru-RU" sz="2400" dirty="0" smtClean="0">
                <a:latin typeface="Times New Roman" pitchFamily="18" charset="0"/>
                <a:cs typeface="Times New Roman" pitchFamily="18" charset="0"/>
              </a:rPr>
              <a:t>7. </a:t>
            </a:r>
            <a:r>
              <a:rPr lang="ru-RU" sz="2400" dirty="0">
                <a:latin typeface="Times New Roman" pitchFamily="18" charset="0"/>
                <a:cs typeface="Times New Roman" pitchFamily="18" charset="0"/>
              </a:rPr>
              <a:t>Биатлонист пять </a:t>
            </a:r>
            <a:r>
              <a:rPr lang="ru-RU" sz="2000" dirty="0">
                <a:latin typeface="Times New Roman" pitchFamily="18" charset="0"/>
                <a:cs typeface="Times New Roman" pitchFamily="18" charset="0"/>
              </a:rPr>
              <a:t>раз</a:t>
            </a:r>
            <a:r>
              <a:rPr lang="ru-RU" sz="2400" dirty="0">
                <a:latin typeface="Times New Roman" pitchFamily="18" charset="0"/>
                <a:cs typeface="Times New Roman" pitchFamily="18" charset="0"/>
              </a:rPr>
              <a:t> стреляет по мишеням. Вероятность попадания в мишень при одном выстреле равна 0,8. Найдите вероятность того, что биатлонист первые три раза попал в мишени, а последние два промахнулся. Результат округлите до сотых.</a:t>
            </a:r>
          </a:p>
        </p:txBody>
      </p:sp>
    </p:spTree>
    <p:extLst>
      <p:ext uri="{BB962C8B-B14F-4D97-AF65-F5344CB8AC3E}">
        <p14:creationId xmlns:p14="http://schemas.microsoft.com/office/powerpoint/2010/main" val="157880181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267494"/>
            <a:ext cx="8229600" cy="651719"/>
          </a:xfrm>
        </p:spPr>
        <p:txBody>
          <a:bodyPr>
            <a:normAutofit/>
          </a:bodyPr>
          <a:lstStyle/>
          <a:p>
            <a:r>
              <a:rPr lang="ru-RU" sz="3200" b="1" i="1" dirty="0" smtClean="0">
                <a:solidFill>
                  <a:srgbClr val="C00000"/>
                </a:solidFill>
                <a:latin typeface="Times New Roman" pitchFamily="18" charset="0"/>
                <a:cs typeface="Times New Roman" pitchFamily="18" charset="0"/>
              </a:rPr>
              <a:t>Теоремы сложения вероятностей:</a:t>
            </a:r>
            <a:endParaRPr lang="ru-RU" sz="3200" b="1" i="1" dirty="0">
              <a:solidFill>
                <a:srgbClr val="C00000"/>
              </a:solidFill>
              <a:latin typeface="Times New Roman" pitchFamily="18" charset="0"/>
              <a:cs typeface="Times New Roman" pitchFamily="18" charset="0"/>
            </a:endParaRPr>
          </a:p>
        </p:txBody>
      </p:sp>
      <p:sp>
        <p:nvSpPr>
          <p:cNvPr id="3" name="Объект 2"/>
          <p:cNvSpPr>
            <a:spLocks noGrp="1"/>
          </p:cNvSpPr>
          <p:nvPr>
            <p:ph idx="1"/>
          </p:nvPr>
        </p:nvSpPr>
        <p:spPr>
          <a:xfrm>
            <a:off x="457200" y="987574"/>
            <a:ext cx="8229600" cy="3574097"/>
          </a:xfrm>
        </p:spPr>
        <p:txBody>
          <a:bodyPr>
            <a:normAutofit lnSpcReduction="10000"/>
          </a:bodyPr>
          <a:lstStyle/>
          <a:p>
            <a:pPr marL="0" indent="0">
              <a:buNone/>
            </a:pPr>
            <a:r>
              <a:rPr lang="ru-RU" dirty="0" smtClean="0">
                <a:latin typeface="Times New Roman" pitchFamily="18" charset="0"/>
                <a:cs typeface="Times New Roman" pitchFamily="18" charset="0"/>
              </a:rPr>
              <a:t>Рассмотрим пример.</a:t>
            </a:r>
          </a:p>
          <a:p>
            <a:pPr marL="0" indent="0">
              <a:buNone/>
            </a:pPr>
            <a:r>
              <a:rPr lang="ru-RU" dirty="0" smtClean="0">
                <a:latin typeface="Times New Roman" pitchFamily="18" charset="0"/>
                <a:cs typeface="Times New Roman" pitchFamily="18" charset="0"/>
              </a:rPr>
              <a:t>В коробке находится 19 шаров: 10 белых, 4 красных и 5 зеленых. Из коробки наугад вынимают один шар. Рассмотрим такие события:</a:t>
            </a:r>
          </a:p>
          <a:p>
            <a:pPr marL="0" indent="0">
              <a:buNone/>
            </a:pPr>
            <a:r>
              <a:rPr lang="ru-RU" dirty="0" smtClean="0">
                <a:latin typeface="Times New Roman" pitchFamily="18" charset="0"/>
                <a:cs typeface="Times New Roman" pitchFamily="18" charset="0"/>
              </a:rPr>
              <a:t>Событие </a:t>
            </a:r>
            <a:r>
              <a:rPr lang="ru-RU" i="1" dirty="0" smtClean="0">
                <a:latin typeface="Times New Roman" pitchFamily="18" charset="0"/>
                <a:cs typeface="Times New Roman" pitchFamily="18" charset="0"/>
              </a:rPr>
              <a:t>А</a:t>
            </a:r>
            <a:r>
              <a:rPr lang="ru-RU" dirty="0" smtClean="0">
                <a:latin typeface="Times New Roman" pitchFamily="18" charset="0"/>
                <a:cs typeface="Times New Roman" pitchFamily="18" charset="0"/>
              </a:rPr>
              <a:t> – шар оказался красным;</a:t>
            </a:r>
          </a:p>
          <a:p>
            <a:pPr marL="0" indent="0">
              <a:buNone/>
            </a:pPr>
            <a:r>
              <a:rPr lang="ru-RU" dirty="0" smtClean="0">
                <a:latin typeface="Times New Roman" pitchFamily="18" charset="0"/>
                <a:cs typeface="Times New Roman" pitchFamily="18" charset="0"/>
              </a:rPr>
              <a:t>Событие </a:t>
            </a:r>
            <a:r>
              <a:rPr lang="ru-RU" i="1" dirty="0" smtClean="0">
                <a:latin typeface="Times New Roman" pitchFamily="18" charset="0"/>
                <a:cs typeface="Times New Roman" pitchFamily="18" charset="0"/>
              </a:rPr>
              <a:t>В</a:t>
            </a:r>
            <a:r>
              <a:rPr lang="ru-RU" dirty="0" smtClean="0">
                <a:latin typeface="Times New Roman" pitchFamily="18" charset="0"/>
                <a:cs typeface="Times New Roman" pitchFamily="18" charset="0"/>
              </a:rPr>
              <a:t> – шар оказался зеленым.</a:t>
            </a:r>
            <a:endParaRPr lang="ru-RU" dirty="0">
              <a:latin typeface="Times New Roman" pitchFamily="18" charset="0"/>
              <a:cs typeface="Times New Roman" pitchFamily="18" charset="0"/>
            </a:endParaRPr>
          </a:p>
        </p:txBody>
      </p:sp>
    </p:spTree>
    <p:extLst>
      <p:ext uri="{BB962C8B-B14F-4D97-AF65-F5344CB8AC3E}">
        <p14:creationId xmlns:p14="http://schemas.microsoft.com/office/powerpoint/2010/main" val="14233060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3200" b="1" i="1" dirty="0" smtClean="0">
                <a:solidFill>
                  <a:srgbClr val="C00000"/>
                </a:solidFill>
                <a:latin typeface="Times New Roman" pitchFamily="18" charset="0"/>
                <a:cs typeface="Times New Roman" pitchFamily="18" charset="0"/>
              </a:rPr>
              <a:t>Вспомним!</a:t>
            </a:r>
            <a:endParaRPr lang="ru-RU" sz="3200" b="1" i="1" dirty="0">
              <a:solidFill>
                <a:srgbClr val="C00000"/>
              </a:solidFill>
              <a:latin typeface="Times New Roman" pitchFamily="18" charset="0"/>
              <a:cs typeface="Times New Roman" pitchFamily="18" charset="0"/>
            </a:endParaRPr>
          </a:p>
        </p:txBody>
      </p:sp>
      <p:sp>
        <p:nvSpPr>
          <p:cNvPr id="3" name="Объект 2"/>
          <p:cNvSpPr>
            <a:spLocks noGrp="1"/>
          </p:cNvSpPr>
          <p:nvPr>
            <p:ph idx="1"/>
          </p:nvPr>
        </p:nvSpPr>
        <p:spPr/>
        <p:txBody>
          <a:bodyPr>
            <a:normAutofit fontScale="85000" lnSpcReduction="10000"/>
          </a:bodyPr>
          <a:lstStyle/>
          <a:p>
            <a:pPr marL="0" indent="0" algn="just">
              <a:buNone/>
            </a:pPr>
            <a:r>
              <a:rPr lang="ru-RU" dirty="0" smtClean="0">
                <a:latin typeface="Times New Roman" pitchFamily="18" charset="0"/>
                <a:cs typeface="Times New Roman" pitchFamily="18" charset="0"/>
              </a:rPr>
              <a:t>Для вычисления вероятности события, которое может закончиться конечным числом равновозможных элементарных исходов, можно воспользоваться классическим определением вероятности:</a:t>
            </a:r>
          </a:p>
          <a:p>
            <a:pPr marL="0" indent="0" algn="ctr">
              <a:buNone/>
            </a:pPr>
            <a:r>
              <a:rPr lang="ru-RU" sz="3800" b="1" i="1" dirty="0" smtClean="0">
                <a:solidFill>
                  <a:srgbClr val="C00000"/>
                </a:solidFill>
                <a:latin typeface="Times New Roman" pitchFamily="18" charset="0"/>
                <a:cs typeface="Times New Roman" pitchFamily="18" charset="0"/>
              </a:rPr>
              <a:t>Р</a:t>
            </a:r>
            <a:r>
              <a:rPr lang="ru-RU" sz="3800" b="1" dirty="0" smtClean="0">
                <a:solidFill>
                  <a:srgbClr val="C00000"/>
                </a:solidFill>
                <a:latin typeface="Times New Roman" pitchFamily="18" charset="0"/>
                <a:cs typeface="Times New Roman" pitchFamily="18" charset="0"/>
              </a:rPr>
              <a:t> (</a:t>
            </a:r>
            <a:r>
              <a:rPr lang="ru-RU" sz="3800" b="1" i="1" dirty="0" smtClean="0">
                <a:solidFill>
                  <a:srgbClr val="C00000"/>
                </a:solidFill>
                <a:latin typeface="Times New Roman" pitchFamily="18" charset="0"/>
                <a:cs typeface="Times New Roman" pitchFamily="18" charset="0"/>
              </a:rPr>
              <a:t>А</a:t>
            </a:r>
            <a:r>
              <a:rPr lang="ru-RU" sz="3800" b="1" dirty="0" smtClean="0">
                <a:solidFill>
                  <a:srgbClr val="C00000"/>
                </a:solidFill>
                <a:latin typeface="Times New Roman" pitchFamily="18" charset="0"/>
                <a:cs typeface="Times New Roman" pitchFamily="18" charset="0"/>
              </a:rPr>
              <a:t>) = </a:t>
            </a:r>
            <a:r>
              <a:rPr lang="en-US" sz="3800" b="1" i="1" dirty="0" smtClean="0">
                <a:solidFill>
                  <a:srgbClr val="C00000"/>
                </a:solidFill>
                <a:latin typeface="Times New Roman" pitchFamily="18" charset="0"/>
                <a:cs typeface="Times New Roman" pitchFamily="18" charset="0"/>
              </a:rPr>
              <a:t>N</a:t>
            </a:r>
            <a:r>
              <a:rPr lang="en-US" sz="3800" b="1" dirty="0" smtClean="0">
                <a:solidFill>
                  <a:srgbClr val="C00000"/>
                </a:solidFill>
                <a:latin typeface="Times New Roman" pitchFamily="18" charset="0"/>
                <a:cs typeface="Times New Roman" pitchFamily="18" charset="0"/>
              </a:rPr>
              <a:t> (</a:t>
            </a:r>
            <a:r>
              <a:rPr lang="en-US" sz="3800" b="1" i="1" dirty="0" smtClean="0">
                <a:solidFill>
                  <a:srgbClr val="C00000"/>
                </a:solidFill>
                <a:latin typeface="Times New Roman" pitchFamily="18" charset="0"/>
                <a:cs typeface="Times New Roman" pitchFamily="18" charset="0"/>
              </a:rPr>
              <a:t>A</a:t>
            </a:r>
            <a:r>
              <a:rPr lang="en-US" sz="3800" b="1" dirty="0" smtClean="0">
                <a:solidFill>
                  <a:srgbClr val="C00000"/>
                </a:solidFill>
                <a:latin typeface="Times New Roman" pitchFamily="18" charset="0"/>
                <a:cs typeface="Times New Roman" pitchFamily="18" charset="0"/>
              </a:rPr>
              <a:t>) </a:t>
            </a:r>
            <a:r>
              <a:rPr lang="ru-RU" sz="3800" b="1" dirty="0" smtClean="0">
                <a:solidFill>
                  <a:srgbClr val="C00000"/>
                </a:solidFill>
                <a:latin typeface="Times New Roman" pitchFamily="18" charset="0"/>
                <a:cs typeface="Times New Roman" pitchFamily="18" charset="0"/>
              </a:rPr>
              <a:t>:</a:t>
            </a:r>
            <a:r>
              <a:rPr lang="en-US" sz="3800" b="1" dirty="0" smtClean="0">
                <a:solidFill>
                  <a:srgbClr val="C00000"/>
                </a:solidFill>
                <a:latin typeface="Times New Roman" pitchFamily="18" charset="0"/>
                <a:cs typeface="Times New Roman" pitchFamily="18" charset="0"/>
              </a:rPr>
              <a:t> </a:t>
            </a:r>
            <a:r>
              <a:rPr lang="en-US" sz="3800" b="1" i="1" dirty="0" smtClean="0">
                <a:solidFill>
                  <a:srgbClr val="C00000"/>
                </a:solidFill>
                <a:latin typeface="Times New Roman" pitchFamily="18" charset="0"/>
                <a:cs typeface="Times New Roman" pitchFamily="18" charset="0"/>
              </a:rPr>
              <a:t>N</a:t>
            </a:r>
            <a:r>
              <a:rPr lang="ru-RU" dirty="0" smtClean="0">
                <a:latin typeface="Times New Roman" pitchFamily="18" charset="0"/>
                <a:cs typeface="Times New Roman" pitchFamily="18" charset="0"/>
              </a:rPr>
              <a:t>,</a:t>
            </a:r>
          </a:p>
          <a:p>
            <a:pPr marL="0" indent="0" algn="just">
              <a:buNone/>
            </a:pPr>
            <a:r>
              <a:rPr lang="ru-RU" dirty="0" smtClean="0">
                <a:latin typeface="Times New Roman" pitchFamily="18" charset="0"/>
                <a:cs typeface="Times New Roman" pitchFamily="18" charset="0"/>
              </a:rPr>
              <a:t>Где </a:t>
            </a:r>
            <a:r>
              <a:rPr lang="en-US" i="1" dirty="0" smtClean="0">
                <a:latin typeface="Times New Roman" pitchFamily="18" charset="0"/>
                <a:cs typeface="Times New Roman" pitchFamily="18" charset="0"/>
              </a:rPr>
              <a:t>N</a:t>
            </a:r>
            <a:r>
              <a:rPr lang="en-US" dirty="0" smtClean="0">
                <a:latin typeface="Times New Roman" pitchFamily="18" charset="0"/>
                <a:cs typeface="Times New Roman" pitchFamily="18" charset="0"/>
              </a:rPr>
              <a:t> (</a:t>
            </a:r>
            <a:r>
              <a:rPr lang="en-US" i="1" dirty="0" smtClean="0">
                <a:latin typeface="Times New Roman" pitchFamily="18" charset="0"/>
                <a:cs typeface="Times New Roman" pitchFamily="18" charset="0"/>
              </a:rPr>
              <a:t>A</a:t>
            </a:r>
            <a:r>
              <a:rPr lang="en-US" dirty="0" smtClean="0">
                <a:latin typeface="Times New Roman" pitchFamily="18" charset="0"/>
                <a:cs typeface="Times New Roman" pitchFamily="18" charset="0"/>
              </a:rPr>
              <a:t>)</a:t>
            </a:r>
            <a:r>
              <a:rPr lang="ru-RU" dirty="0" smtClean="0">
                <a:latin typeface="Times New Roman" pitchFamily="18" charset="0"/>
                <a:cs typeface="Times New Roman" pitchFamily="18" charset="0"/>
              </a:rPr>
              <a:t> – количество благоприятных исходов, при которых происходит событие </a:t>
            </a:r>
            <a:r>
              <a:rPr lang="ru-RU" i="1" dirty="0" smtClean="0">
                <a:latin typeface="Times New Roman" pitchFamily="18" charset="0"/>
                <a:cs typeface="Times New Roman" pitchFamily="18" charset="0"/>
              </a:rPr>
              <a:t>А</a:t>
            </a:r>
            <a:r>
              <a:rPr lang="ru-RU" dirty="0" smtClean="0">
                <a:latin typeface="Times New Roman" pitchFamily="18" charset="0"/>
                <a:cs typeface="Times New Roman" pitchFamily="18" charset="0"/>
              </a:rPr>
              <a:t>;</a:t>
            </a:r>
          </a:p>
          <a:p>
            <a:pPr marL="0" indent="0" algn="just">
              <a:buNone/>
            </a:pPr>
            <a:r>
              <a:rPr lang="en-US" i="1" dirty="0" smtClean="0">
                <a:latin typeface="Times New Roman" pitchFamily="18" charset="0"/>
                <a:cs typeface="Times New Roman" pitchFamily="18" charset="0"/>
              </a:rPr>
              <a:t>N</a:t>
            </a:r>
            <a:r>
              <a:rPr lang="en-US" dirty="0" smtClean="0">
                <a:latin typeface="Times New Roman" pitchFamily="18" charset="0"/>
                <a:cs typeface="Times New Roman" pitchFamily="18" charset="0"/>
              </a:rPr>
              <a:t> – </a:t>
            </a:r>
            <a:r>
              <a:rPr lang="ru-RU" dirty="0" smtClean="0">
                <a:latin typeface="Times New Roman" pitchFamily="18" charset="0"/>
                <a:cs typeface="Times New Roman" pitchFamily="18" charset="0"/>
              </a:rPr>
              <a:t>количество всех равновозможных исходов;</a:t>
            </a:r>
            <a:endParaRPr lang="ru-RU" dirty="0">
              <a:latin typeface="Times New Roman" pitchFamily="18" charset="0"/>
              <a:cs typeface="Times New Roman" pitchFamily="18" charset="0"/>
            </a:endParaRPr>
          </a:p>
        </p:txBody>
      </p:sp>
    </p:spTree>
    <p:extLst>
      <p:ext uri="{BB962C8B-B14F-4D97-AF65-F5344CB8AC3E}">
        <p14:creationId xmlns:p14="http://schemas.microsoft.com/office/powerpoint/2010/main" val="53530884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lstStyle/>
          <a:p>
            <a:pPr marL="0" indent="0" algn="ctr">
              <a:buNone/>
            </a:pPr>
            <a:r>
              <a:rPr lang="ru-RU" dirty="0" smtClean="0">
                <a:latin typeface="Times New Roman" pitchFamily="18" charset="0"/>
                <a:cs typeface="Times New Roman" pitchFamily="18" charset="0"/>
              </a:rPr>
              <a:t>Два события называются </a:t>
            </a:r>
            <a:r>
              <a:rPr lang="ru-RU" b="1" i="1" dirty="0" smtClean="0">
                <a:solidFill>
                  <a:srgbClr val="C00000"/>
                </a:solidFill>
                <a:latin typeface="Times New Roman" pitchFamily="18" charset="0"/>
                <a:cs typeface="Times New Roman" pitchFamily="18" charset="0"/>
              </a:rPr>
              <a:t>несовместными</a:t>
            </a:r>
            <a:r>
              <a:rPr lang="ru-RU" dirty="0" smtClean="0">
                <a:latin typeface="Times New Roman" pitchFamily="18" charset="0"/>
                <a:cs typeface="Times New Roman" pitchFamily="18" charset="0"/>
              </a:rPr>
              <a:t>, если в одном и том же испытании они не могут произойти одновременно, то есть наступление одного из них исключает наступление другого.</a:t>
            </a:r>
            <a:endParaRPr lang="ru-RU" dirty="0">
              <a:latin typeface="Times New Roman" pitchFamily="18" charset="0"/>
              <a:cs typeface="Times New Roman" pitchFamily="18" charset="0"/>
            </a:endParaRPr>
          </a:p>
        </p:txBody>
      </p:sp>
    </p:spTree>
    <p:extLst>
      <p:ext uri="{BB962C8B-B14F-4D97-AF65-F5344CB8AC3E}">
        <p14:creationId xmlns:p14="http://schemas.microsoft.com/office/powerpoint/2010/main" val="172893842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57200" y="411510"/>
            <a:ext cx="8229600" cy="4183113"/>
          </a:xfrm>
        </p:spPr>
        <p:txBody>
          <a:bodyPr>
            <a:normAutofit fontScale="92500" lnSpcReduction="10000"/>
          </a:bodyPr>
          <a:lstStyle/>
          <a:p>
            <a:pPr marL="0" indent="0">
              <a:buNone/>
            </a:pPr>
            <a:r>
              <a:rPr lang="ru-RU" dirty="0" smtClean="0">
                <a:latin typeface="Times New Roman" pitchFamily="18" charset="0"/>
                <a:cs typeface="Times New Roman" pitchFamily="18" charset="0"/>
              </a:rPr>
              <a:t>Пусть событие </a:t>
            </a:r>
            <a:r>
              <a:rPr lang="ru-RU" i="1" dirty="0" smtClean="0">
                <a:latin typeface="Times New Roman" pitchFamily="18" charset="0"/>
                <a:cs typeface="Times New Roman" pitchFamily="18" charset="0"/>
              </a:rPr>
              <a:t>С</a:t>
            </a:r>
            <a:r>
              <a:rPr lang="ru-RU" dirty="0" smtClean="0">
                <a:latin typeface="Times New Roman" pitchFamily="18" charset="0"/>
                <a:cs typeface="Times New Roman" pitchFamily="18" charset="0"/>
              </a:rPr>
              <a:t> означает, что извлеченный шар оказался не белым (красным или зеленым).</a:t>
            </a:r>
          </a:p>
          <a:p>
            <a:pPr marL="0" indent="0">
              <a:buNone/>
            </a:pPr>
            <a:r>
              <a:rPr lang="ru-RU" i="1" dirty="0" smtClean="0">
                <a:latin typeface="Times New Roman" pitchFamily="18" charset="0"/>
                <a:cs typeface="Times New Roman" pitchFamily="18" charset="0"/>
              </a:rPr>
              <a:t>Р</a:t>
            </a:r>
            <a:r>
              <a:rPr lang="ru-RU" dirty="0" smtClean="0">
                <a:latin typeface="Times New Roman" pitchFamily="18" charset="0"/>
                <a:cs typeface="Times New Roman" pitchFamily="18" charset="0"/>
              </a:rPr>
              <a:t> (</a:t>
            </a:r>
            <a:r>
              <a:rPr lang="ru-RU" i="1" dirty="0" smtClean="0">
                <a:latin typeface="Times New Roman" pitchFamily="18" charset="0"/>
                <a:cs typeface="Times New Roman" pitchFamily="18" charset="0"/>
              </a:rPr>
              <a:t>А</a:t>
            </a:r>
            <a:r>
              <a:rPr lang="ru-RU" dirty="0" smtClean="0">
                <a:latin typeface="Times New Roman" pitchFamily="18" charset="0"/>
                <a:cs typeface="Times New Roman" pitchFamily="18" charset="0"/>
              </a:rPr>
              <a:t>) = 4/19</a:t>
            </a:r>
          </a:p>
          <a:p>
            <a:pPr marL="0" indent="0">
              <a:buNone/>
            </a:pPr>
            <a:r>
              <a:rPr lang="ru-RU" i="1" dirty="0" smtClean="0">
                <a:latin typeface="Times New Roman" pitchFamily="18" charset="0"/>
                <a:cs typeface="Times New Roman" pitchFamily="18" charset="0"/>
              </a:rPr>
              <a:t>Р</a:t>
            </a:r>
            <a:r>
              <a:rPr lang="ru-RU" dirty="0" smtClean="0">
                <a:latin typeface="Times New Roman" pitchFamily="18" charset="0"/>
                <a:cs typeface="Times New Roman" pitchFamily="18" charset="0"/>
              </a:rPr>
              <a:t> (</a:t>
            </a:r>
            <a:r>
              <a:rPr lang="ru-RU" i="1" dirty="0" smtClean="0">
                <a:latin typeface="Times New Roman" pitchFamily="18" charset="0"/>
                <a:cs typeface="Times New Roman" pitchFamily="18" charset="0"/>
              </a:rPr>
              <a:t>В</a:t>
            </a:r>
            <a:r>
              <a:rPr lang="ru-RU" dirty="0" smtClean="0">
                <a:latin typeface="Times New Roman" pitchFamily="18" charset="0"/>
                <a:cs typeface="Times New Roman" pitchFamily="18" charset="0"/>
              </a:rPr>
              <a:t>) = 5/19</a:t>
            </a:r>
          </a:p>
          <a:p>
            <a:pPr marL="0" indent="0">
              <a:buNone/>
            </a:pPr>
            <a:r>
              <a:rPr lang="ru-RU" i="1" dirty="0" smtClean="0">
                <a:latin typeface="Times New Roman" pitchFamily="18" charset="0"/>
                <a:cs typeface="Times New Roman" pitchFamily="18" charset="0"/>
              </a:rPr>
              <a:t>Р</a:t>
            </a:r>
            <a:r>
              <a:rPr lang="ru-RU" dirty="0" smtClean="0">
                <a:latin typeface="Times New Roman" pitchFamily="18" charset="0"/>
                <a:cs typeface="Times New Roman" pitchFamily="18" charset="0"/>
              </a:rPr>
              <a:t> (</a:t>
            </a:r>
            <a:r>
              <a:rPr lang="ru-RU" i="1" dirty="0" smtClean="0">
                <a:latin typeface="Times New Roman" pitchFamily="18" charset="0"/>
                <a:cs typeface="Times New Roman" pitchFamily="18" charset="0"/>
              </a:rPr>
              <a:t>С</a:t>
            </a:r>
            <a:r>
              <a:rPr lang="ru-RU" dirty="0" smtClean="0">
                <a:latin typeface="Times New Roman" pitchFamily="18" charset="0"/>
                <a:cs typeface="Times New Roman" pitchFamily="18" charset="0"/>
              </a:rPr>
              <a:t>) = 9/19</a:t>
            </a:r>
          </a:p>
          <a:p>
            <a:pPr marL="0" indent="0">
              <a:buNone/>
            </a:pPr>
            <a:endParaRPr lang="ru-RU" dirty="0">
              <a:latin typeface="Times New Roman" pitchFamily="18" charset="0"/>
              <a:cs typeface="Times New Roman" pitchFamily="18" charset="0"/>
            </a:endParaRPr>
          </a:p>
          <a:p>
            <a:pPr marL="0" indent="0">
              <a:buNone/>
            </a:pPr>
            <a:r>
              <a:rPr lang="ru-RU" dirty="0" smtClean="0">
                <a:latin typeface="Times New Roman" pitchFamily="18" charset="0"/>
                <a:cs typeface="Times New Roman" pitchFamily="18" charset="0"/>
              </a:rPr>
              <a:t>Таким образом, мы видим, что</a:t>
            </a:r>
          </a:p>
          <a:p>
            <a:pPr marL="0" indent="0" algn="ctr">
              <a:buNone/>
            </a:pPr>
            <a:r>
              <a:rPr lang="ru-RU" sz="4300" b="1" i="1" dirty="0" smtClean="0">
                <a:solidFill>
                  <a:srgbClr val="C00000"/>
                </a:solidFill>
                <a:latin typeface="Times New Roman" pitchFamily="18" charset="0"/>
                <a:cs typeface="Times New Roman" pitchFamily="18" charset="0"/>
              </a:rPr>
              <a:t>Р</a:t>
            </a:r>
            <a:r>
              <a:rPr lang="ru-RU" sz="4300" b="1" dirty="0" smtClean="0">
                <a:solidFill>
                  <a:srgbClr val="C00000"/>
                </a:solidFill>
                <a:latin typeface="Times New Roman" pitchFamily="18" charset="0"/>
                <a:cs typeface="Times New Roman" pitchFamily="18" charset="0"/>
              </a:rPr>
              <a:t> (</a:t>
            </a:r>
            <a:r>
              <a:rPr lang="ru-RU" sz="4300" b="1" i="1" dirty="0" smtClean="0">
                <a:solidFill>
                  <a:srgbClr val="C00000"/>
                </a:solidFill>
                <a:latin typeface="Times New Roman" pitchFamily="18" charset="0"/>
                <a:cs typeface="Times New Roman" pitchFamily="18" charset="0"/>
              </a:rPr>
              <a:t>С</a:t>
            </a:r>
            <a:r>
              <a:rPr lang="ru-RU" sz="4300" b="1" dirty="0" smtClean="0">
                <a:solidFill>
                  <a:srgbClr val="C00000"/>
                </a:solidFill>
                <a:latin typeface="Times New Roman" pitchFamily="18" charset="0"/>
                <a:cs typeface="Times New Roman" pitchFamily="18" charset="0"/>
              </a:rPr>
              <a:t>) = </a:t>
            </a:r>
            <a:r>
              <a:rPr lang="ru-RU" sz="4300" b="1" i="1" dirty="0" smtClean="0">
                <a:solidFill>
                  <a:srgbClr val="C00000"/>
                </a:solidFill>
                <a:latin typeface="Times New Roman" pitchFamily="18" charset="0"/>
                <a:cs typeface="Times New Roman" pitchFamily="18" charset="0"/>
              </a:rPr>
              <a:t>Р</a:t>
            </a:r>
            <a:r>
              <a:rPr lang="ru-RU" sz="4300" b="1" dirty="0" smtClean="0">
                <a:solidFill>
                  <a:srgbClr val="C00000"/>
                </a:solidFill>
                <a:latin typeface="Times New Roman" pitchFamily="18" charset="0"/>
                <a:cs typeface="Times New Roman" pitchFamily="18" charset="0"/>
              </a:rPr>
              <a:t> (</a:t>
            </a:r>
            <a:r>
              <a:rPr lang="ru-RU" sz="4300" b="1" i="1" dirty="0" smtClean="0">
                <a:solidFill>
                  <a:srgbClr val="C00000"/>
                </a:solidFill>
                <a:latin typeface="Times New Roman" pitchFamily="18" charset="0"/>
                <a:cs typeface="Times New Roman" pitchFamily="18" charset="0"/>
              </a:rPr>
              <a:t>А</a:t>
            </a:r>
            <a:r>
              <a:rPr lang="ru-RU" sz="4300" b="1" dirty="0" smtClean="0">
                <a:solidFill>
                  <a:srgbClr val="C00000"/>
                </a:solidFill>
                <a:latin typeface="Times New Roman" pitchFamily="18" charset="0"/>
                <a:cs typeface="Times New Roman" pitchFamily="18" charset="0"/>
              </a:rPr>
              <a:t>) + </a:t>
            </a:r>
            <a:r>
              <a:rPr lang="ru-RU" sz="4300" b="1" i="1" dirty="0" smtClean="0">
                <a:solidFill>
                  <a:srgbClr val="C00000"/>
                </a:solidFill>
                <a:latin typeface="Times New Roman" pitchFamily="18" charset="0"/>
                <a:cs typeface="Times New Roman" pitchFamily="18" charset="0"/>
              </a:rPr>
              <a:t>Р</a:t>
            </a:r>
            <a:r>
              <a:rPr lang="ru-RU" sz="4300" b="1" dirty="0" smtClean="0">
                <a:solidFill>
                  <a:srgbClr val="C00000"/>
                </a:solidFill>
                <a:latin typeface="Times New Roman" pitchFamily="18" charset="0"/>
                <a:cs typeface="Times New Roman" pitchFamily="18" charset="0"/>
              </a:rPr>
              <a:t> (</a:t>
            </a:r>
            <a:r>
              <a:rPr lang="ru-RU" sz="4300" b="1" i="1" dirty="0" smtClean="0">
                <a:solidFill>
                  <a:srgbClr val="C00000"/>
                </a:solidFill>
                <a:latin typeface="Times New Roman" pitchFamily="18" charset="0"/>
                <a:cs typeface="Times New Roman" pitchFamily="18" charset="0"/>
              </a:rPr>
              <a:t>В</a:t>
            </a:r>
            <a:r>
              <a:rPr lang="ru-RU" sz="4300" b="1" dirty="0" smtClean="0">
                <a:solidFill>
                  <a:srgbClr val="C00000"/>
                </a:solidFill>
                <a:latin typeface="Times New Roman" pitchFamily="18" charset="0"/>
                <a:cs typeface="Times New Roman" pitchFamily="18" charset="0"/>
              </a:rPr>
              <a:t>)</a:t>
            </a:r>
            <a:endParaRPr lang="ru-RU" sz="4300" b="1" dirty="0">
              <a:solidFill>
                <a:srgbClr val="C00000"/>
              </a:solidFill>
              <a:latin typeface="Times New Roman" pitchFamily="18" charset="0"/>
              <a:cs typeface="Times New Roman" pitchFamily="18" charset="0"/>
            </a:endParaRPr>
          </a:p>
        </p:txBody>
      </p:sp>
    </p:spTree>
    <p:extLst>
      <p:ext uri="{BB962C8B-B14F-4D97-AF65-F5344CB8AC3E}">
        <p14:creationId xmlns:p14="http://schemas.microsoft.com/office/powerpoint/2010/main" val="173832587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57200" y="1347614"/>
            <a:ext cx="8229600" cy="3247009"/>
          </a:xfrm>
        </p:spPr>
        <p:txBody>
          <a:bodyPr/>
          <a:lstStyle/>
          <a:p>
            <a:pPr marL="0" indent="0" algn="ctr">
              <a:buNone/>
            </a:pPr>
            <a:r>
              <a:rPr lang="ru-RU" b="1" dirty="0" smtClean="0">
                <a:latin typeface="Times New Roman" pitchFamily="18" charset="0"/>
                <a:cs typeface="Times New Roman" pitchFamily="18" charset="0"/>
              </a:rPr>
              <a:t>Суммой двух событий А и В </a:t>
            </a:r>
            <a:r>
              <a:rPr lang="ru-RU" dirty="0" smtClean="0">
                <a:latin typeface="Times New Roman" pitchFamily="18" charset="0"/>
                <a:cs typeface="Times New Roman" pitchFamily="18" charset="0"/>
              </a:rPr>
              <a:t>называется событие С, состоящее в появлении </a:t>
            </a:r>
            <a:r>
              <a:rPr lang="ru-RU" u="sng" dirty="0" smtClean="0">
                <a:latin typeface="Times New Roman" pitchFamily="18" charset="0"/>
                <a:cs typeface="Times New Roman" pitchFamily="18" charset="0"/>
              </a:rPr>
              <a:t>хотя бы одного из событий А или В.</a:t>
            </a:r>
          </a:p>
          <a:p>
            <a:pPr marL="0" indent="0">
              <a:buNone/>
            </a:pPr>
            <a:endParaRPr lang="ru-RU" dirty="0"/>
          </a:p>
        </p:txBody>
      </p:sp>
    </p:spTree>
    <p:extLst>
      <p:ext uri="{BB962C8B-B14F-4D97-AF65-F5344CB8AC3E}">
        <p14:creationId xmlns:p14="http://schemas.microsoft.com/office/powerpoint/2010/main" val="208089643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05979"/>
            <a:ext cx="8229600" cy="565571"/>
          </a:xfrm>
        </p:spPr>
        <p:txBody>
          <a:bodyPr>
            <a:normAutofit/>
          </a:bodyPr>
          <a:lstStyle/>
          <a:p>
            <a:r>
              <a:rPr lang="ru-RU" sz="2800" b="1" i="1" dirty="0" smtClean="0">
                <a:solidFill>
                  <a:srgbClr val="C00000"/>
                </a:solidFill>
                <a:latin typeface="Times New Roman" pitchFamily="18" charset="0"/>
                <a:cs typeface="Times New Roman" pitchFamily="18" charset="0"/>
              </a:rPr>
              <a:t>Пример:</a:t>
            </a:r>
            <a:endParaRPr lang="ru-RU" sz="2800" b="1" i="1" dirty="0">
              <a:solidFill>
                <a:srgbClr val="C00000"/>
              </a:solidFill>
              <a:latin typeface="Times New Roman" pitchFamily="18" charset="0"/>
              <a:cs typeface="Times New Roman" pitchFamily="18" charset="0"/>
            </a:endParaRPr>
          </a:p>
        </p:txBody>
      </p:sp>
      <p:sp>
        <p:nvSpPr>
          <p:cNvPr id="3" name="Объект 2"/>
          <p:cNvSpPr>
            <a:spLocks noGrp="1"/>
          </p:cNvSpPr>
          <p:nvPr>
            <p:ph idx="1"/>
          </p:nvPr>
        </p:nvSpPr>
        <p:spPr>
          <a:xfrm>
            <a:off x="457200" y="843558"/>
            <a:ext cx="8229600" cy="3751065"/>
          </a:xfrm>
        </p:spPr>
        <p:txBody>
          <a:bodyPr>
            <a:noAutofit/>
          </a:bodyPr>
          <a:lstStyle/>
          <a:p>
            <a:pPr marL="0" indent="0">
              <a:buNone/>
            </a:pPr>
            <a:r>
              <a:rPr lang="ru-RU" sz="1800" dirty="0" smtClean="0">
                <a:latin typeface="Times New Roman" pitchFamily="18" charset="0"/>
                <a:cs typeface="Times New Roman" pitchFamily="18" charset="0"/>
              </a:rPr>
              <a:t>1. На экзамене по геометрии школьнику достаётся одна задача из сборника. Вероятность того, что эта задача по теме «Углы», равна 0,1. Вероятность того, что это окажется задача по теме «Параллелограмм», равна 0,6. В сборнике нет задач, которые одновременно относятся к этим двум темам. Найдите вероятность того, что на экзамене школьнику достанется задача по одной из этих двух тем. </a:t>
            </a:r>
            <a:endParaRPr lang="ru-RU" sz="1800" dirty="0">
              <a:latin typeface="Times New Roman" pitchFamily="18" charset="0"/>
              <a:cs typeface="Times New Roman" pitchFamily="18" charset="0"/>
            </a:endParaRPr>
          </a:p>
        </p:txBody>
      </p:sp>
    </p:spTree>
    <p:extLst>
      <p:ext uri="{BB962C8B-B14F-4D97-AF65-F5344CB8AC3E}">
        <p14:creationId xmlns:p14="http://schemas.microsoft.com/office/powerpoint/2010/main" val="79658247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Объект 3"/>
          <p:cNvSpPr>
            <a:spLocks noGrp="1"/>
          </p:cNvSpPr>
          <p:nvPr>
            <p:ph idx="1"/>
          </p:nvPr>
        </p:nvSpPr>
        <p:spPr>
          <a:xfrm>
            <a:off x="467544" y="267494"/>
            <a:ext cx="8229600" cy="3826520"/>
          </a:xfrm>
        </p:spPr>
        <p:txBody>
          <a:bodyPr>
            <a:normAutofit/>
          </a:bodyPr>
          <a:lstStyle/>
          <a:p>
            <a:pPr marL="0" indent="0">
              <a:buNone/>
            </a:pPr>
            <a:r>
              <a:rPr lang="ru-RU" sz="1800" dirty="0" smtClean="0">
                <a:latin typeface="Times New Roman" pitchFamily="18" charset="0"/>
                <a:cs typeface="Times New Roman" pitchFamily="18" charset="0"/>
              </a:rPr>
              <a:t>2. </a:t>
            </a:r>
            <a:r>
              <a:rPr lang="ru-RU" sz="1800" dirty="0">
                <a:latin typeface="Times New Roman" pitchFamily="18" charset="0"/>
                <a:cs typeface="Times New Roman" pitchFamily="18" charset="0"/>
              </a:rPr>
              <a:t>На экзамене по геометрии школьнику достаётся один вопрос из списка экзаменационных вопросов. Вероятность того, что это вопрос на тему «Вписанная окружность», равна 0,2. Вероятность того, что это вопрос на тему «Параллелограмм», равна 0,15. Вопросов, которые одновременно относятся к этим двум темам, нет. Найдите вероятность того, что на экзамене школьнику достанется вопрос по одной из этих двух тем.</a:t>
            </a:r>
          </a:p>
        </p:txBody>
      </p:sp>
    </p:spTree>
    <p:extLst>
      <p:ext uri="{BB962C8B-B14F-4D97-AF65-F5344CB8AC3E}">
        <p14:creationId xmlns:p14="http://schemas.microsoft.com/office/powerpoint/2010/main" val="310905893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23478"/>
            <a:ext cx="8229600" cy="576064"/>
          </a:xfrm>
        </p:spPr>
        <p:txBody>
          <a:bodyPr>
            <a:normAutofit fontScale="90000"/>
          </a:bodyPr>
          <a:lstStyle/>
          <a:p>
            <a:r>
              <a:rPr lang="ru-RU" sz="3200" b="1" i="1" dirty="0" smtClean="0">
                <a:solidFill>
                  <a:srgbClr val="C00000"/>
                </a:solidFill>
                <a:latin typeface="Times New Roman" pitchFamily="18" charset="0"/>
                <a:cs typeface="Times New Roman" pitchFamily="18" charset="0"/>
              </a:rPr>
              <a:t>Задачи для самостоятельного решения:</a:t>
            </a:r>
            <a:endParaRPr lang="ru-RU" sz="3200" b="1" i="1" dirty="0">
              <a:solidFill>
                <a:srgbClr val="C00000"/>
              </a:solidFill>
              <a:latin typeface="Times New Roman" pitchFamily="18" charset="0"/>
              <a:cs typeface="Times New Roman" pitchFamily="18" charset="0"/>
            </a:endParaRPr>
          </a:p>
        </p:txBody>
      </p:sp>
      <p:sp>
        <p:nvSpPr>
          <p:cNvPr id="3" name="Объект 2"/>
          <p:cNvSpPr>
            <a:spLocks noGrp="1"/>
          </p:cNvSpPr>
          <p:nvPr>
            <p:ph idx="1"/>
          </p:nvPr>
        </p:nvSpPr>
        <p:spPr>
          <a:xfrm>
            <a:off x="457200" y="771551"/>
            <a:ext cx="8229600" cy="3600400"/>
          </a:xfrm>
        </p:spPr>
        <p:txBody>
          <a:bodyPr>
            <a:noAutofit/>
          </a:bodyPr>
          <a:lstStyle/>
          <a:p>
            <a:pPr marL="514350" indent="-514350" algn="just">
              <a:buAutoNum type="arabicPeriod"/>
            </a:pPr>
            <a:r>
              <a:rPr lang="ru-RU" sz="1800" dirty="0" smtClean="0">
                <a:latin typeface="Times New Roman" pitchFamily="18" charset="0"/>
                <a:cs typeface="Times New Roman" pitchFamily="18" charset="0"/>
              </a:rPr>
              <a:t>На </a:t>
            </a:r>
            <a:r>
              <a:rPr lang="ru-RU" sz="1800" dirty="0">
                <a:latin typeface="Times New Roman" pitchFamily="18" charset="0"/>
                <a:cs typeface="Times New Roman" pitchFamily="18" charset="0"/>
              </a:rPr>
              <a:t>экзамен вынесено 60 вопросов, Андрей не выучил 3 из них. Найдите вероятность того, что ему попадется выученный вопрос</a:t>
            </a:r>
            <a:r>
              <a:rPr lang="ru-RU" sz="1800" dirty="0" smtClean="0">
                <a:latin typeface="Times New Roman" pitchFamily="18" charset="0"/>
                <a:cs typeface="Times New Roman" pitchFamily="18" charset="0"/>
              </a:rPr>
              <a:t>.</a:t>
            </a:r>
          </a:p>
          <a:p>
            <a:pPr marL="514350" indent="-514350" algn="just">
              <a:buAutoNum type="arabicPeriod"/>
            </a:pPr>
            <a:r>
              <a:rPr lang="ru-RU" sz="1800" dirty="0">
                <a:latin typeface="Times New Roman" pitchFamily="18" charset="0"/>
                <a:cs typeface="Times New Roman" pitchFamily="18" charset="0"/>
              </a:rPr>
              <a:t>В соревнованиях по толканию ядра участвуют 4 спортсмена из Финляндии, 7 спортсменов из Дании, 9 спортсменов из Швеции и 5 — из Норвегии. Порядок, в котором выступают спортсмены, определяется жребием. Найдите вероятность того, что спортсмен, который выступает последним, окажется из Швеции</a:t>
            </a:r>
            <a:r>
              <a:rPr lang="ru-RU" sz="1800" dirty="0" smtClean="0">
                <a:latin typeface="Times New Roman" pitchFamily="18" charset="0"/>
                <a:cs typeface="Times New Roman" pitchFamily="18" charset="0"/>
              </a:rPr>
              <a:t>.</a:t>
            </a:r>
          </a:p>
          <a:p>
            <a:pPr marL="514350" indent="-514350" algn="just">
              <a:buAutoNum type="arabicPeriod"/>
            </a:pPr>
            <a:r>
              <a:rPr lang="ru-RU" sz="1800" dirty="0">
                <a:latin typeface="Times New Roman" pitchFamily="18" charset="0"/>
                <a:cs typeface="Times New Roman" pitchFamily="18" charset="0"/>
              </a:rPr>
              <a:t>Помещение освещается фонарём с двумя лампами. Вероятность перегорания одной лампы в течение года равна 0,3. Найдите вероятность того, что в течение года обе лампы перегорят</a:t>
            </a:r>
            <a:r>
              <a:rPr lang="ru-RU" sz="1800" dirty="0" smtClean="0">
                <a:latin typeface="Times New Roman" pitchFamily="18" charset="0"/>
                <a:cs typeface="Times New Roman" pitchFamily="18" charset="0"/>
              </a:rPr>
              <a:t>.</a:t>
            </a:r>
          </a:p>
          <a:p>
            <a:pPr marL="514350" indent="-514350" algn="just">
              <a:buAutoNum type="arabicPeriod"/>
            </a:pPr>
            <a:r>
              <a:rPr lang="ru-RU" sz="1800" dirty="0" smtClean="0">
                <a:latin typeface="Times New Roman" pitchFamily="18" charset="0"/>
                <a:cs typeface="Times New Roman" pitchFamily="18" charset="0"/>
              </a:rPr>
              <a:t>11 </a:t>
            </a:r>
            <a:r>
              <a:rPr lang="ru-RU" sz="1800" dirty="0">
                <a:latin typeface="Times New Roman" pitchFamily="18" charset="0"/>
                <a:cs typeface="Times New Roman" pitchFamily="18" charset="0"/>
              </a:rPr>
              <a:t>апреля на запись в первый класс независимо друг от друга пришли два будущих первоклассника. Считая, что приходы мальчика и девочки равновероятны, найдите вероятность того, что оба ребёнка оказались девочками.</a:t>
            </a:r>
          </a:p>
        </p:txBody>
      </p:sp>
    </p:spTree>
    <p:extLst>
      <p:ext uri="{BB962C8B-B14F-4D97-AF65-F5344CB8AC3E}">
        <p14:creationId xmlns:p14="http://schemas.microsoft.com/office/powerpoint/2010/main" val="42452070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51520" y="123478"/>
            <a:ext cx="8640960" cy="707886"/>
          </a:xfrm>
          <a:prstGeom prst="rect">
            <a:avLst/>
          </a:prstGeom>
          <a:noFill/>
        </p:spPr>
        <p:txBody>
          <a:bodyPr wrap="square" rtlCol="0">
            <a:spAutoFit/>
          </a:bodyPr>
          <a:lstStyle/>
          <a:p>
            <a:pPr algn="ctr"/>
            <a:r>
              <a:rPr lang="ru-RU" sz="2000" dirty="0" smtClean="0">
                <a:latin typeface="Times New Roman" pitchFamily="18" charset="0"/>
                <a:cs typeface="Times New Roman" pitchFamily="18" charset="0"/>
              </a:rPr>
              <a:t>Задания взяты из образовательного портала для подготовки к экзаменам «Решу ОГЭ»: </a:t>
            </a:r>
            <a:r>
              <a:rPr lang="en-US" sz="2000" dirty="0">
                <a:latin typeface="Times New Roman" pitchFamily="18" charset="0"/>
                <a:cs typeface="Times New Roman" pitchFamily="18" charset="0"/>
              </a:rPr>
              <a:t>https://oge.sdamgia.ru/</a:t>
            </a:r>
            <a:r>
              <a:rPr lang="ru-RU" sz="2000" dirty="0" smtClean="0">
                <a:latin typeface="Times New Roman" pitchFamily="18" charset="0"/>
                <a:cs typeface="Times New Roman" pitchFamily="18" charset="0"/>
              </a:rPr>
              <a:t> </a:t>
            </a:r>
            <a:endParaRPr lang="ru-RU" sz="2000" dirty="0">
              <a:latin typeface="Times New Roman" pitchFamily="18" charset="0"/>
              <a:cs typeface="Times New Roman" pitchFamily="18" charset="0"/>
            </a:endParaRPr>
          </a:p>
        </p:txBody>
      </p:sp>
    </p:spTree>
    <p:extLst>
      <p:ext uri="{BB962C8B-B14F-4D97-AF65-F5344CB8AC3E}">
        <p14:creationId xmlns:p14="http://schemas.microsoft.com/office/powerpoint/2010/main" val="322499957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57200" y="339502"/>
            <a:ext cx="8229600" cy="4255121"/>
          </a:xfrm>
        </p:spPr>
        <p:txBody>
          <a:bodyPr>
            <a:normAutofit fontScale="92500" lnSpcReduction="10000"/>
          </a:bodyPr>
          <a:lstStyle/>
          <a:p>
            <a:pPr marL="0" indent="0" algn="just">
              <a:buNone/>
            </a:pPr>
            <a:r>
              <a:rPr lang="ru-RU" b="1" i="1" dirty="0" smtClean="0">
                <a:solidFill>
                  <a:srgbClr val="C00000"/>
                </a:solidFill>
                <a:latin typeface="Times New Roman" pitchFamily="18" charset="0"/>
                <a:cs typeface="Times New Roman" pitchFamily="18" charset="0"/>
              </a:rPr>
              <a:t>Достоверным</a:t>
            </a:r>
            <a:r>
              <a:rPr lang="ru-RU" dirty="0" smtClean="0">
                <a:latin typeface="Times New Roman" pitchFamily="18" charset="0"/>
                <a:cs typeface="Times New Roman" pitchFamily="18" charset="0"/>
              </a:rPr>
              <a:t> называется событие </a:t>
            </a:r>
            <a:r>
              <a:rPr lang="ru-RU" i="1" dirty="0" smtClean="0">
                <a:latin typeface="Times New Roman" pitchFamily="18" charset="0"/>
                <a:cs typeface="Times New Roman" pitchFamily="18" charset="0"/>
              </a:rPr>
              <a:t>А</a:t>
            </a:r>
            <a:r>
              <a:rPr lang="ru-RU" dirty="0" smtClean="0">
                <a:latin typeface="Times New Roman" pitchFamily="18" charset="0"/>
                <a:cs typeface="Times New Roman" pitchFamily="18" charset="0"/>
              </a:rPr>
              <a:t>, которое в результате опыта обязательно должно произойти, </a:t>
            </a:r>
            <a:r>
              <a:rPr lang="en-US" i="1" dirty="0" smtClean="0">
                <a:latin typeface="Times New Roman" pitchFamily="18" charset="0"/>
                <a:cs typeface="Times New Roman" pitchFamily="18" charset="0"/>
              </a:rPr>
              <a:t>P</a:t>
            </a:r>
            <a:r>
              <a:rPr lang="en-US" dirty="0" smtClean="0">
                <a:latin typeface="Times New Roman" pitchFamily="18" charset="0"/>
                <a:cs typeface="Times New Roman" pitchFamily="18" charset="0"/>
              </a:rPr>
              <a:t> (</a:t>
            </a:r>
            <a:r>
              <a:rPr lang="en-US" i="1" dirty="0" smtClean="0">
                <a:latin typeface="Times New Roman" pitchFamily="18" charset="0"/>
                <a:cs typeface="Times New Roman" pitchFamily="18" charset="0"/>
              </a:rPr>
              <a:t>A</a:t>
            </a:r>
            <a:r>
              <a:rPr lang="ru-RU" dirty="0" smtClean="0">
                <a:latin typeface="Times New Roman" pitchFamily="18" charset="0"/>
                <a:cs typeface="Times New Roman" pitchFamily="18" charset="0"/>
              </a:rPr>
              <a:t>) = 1.</a:t>
            </a:r>
          </a:p>
          <a:p>
            <a:pPr marL="0" indent="0" algn="just">
              <a:buNone/>
            </a:pPr>
            <a:r>
              <a:rPr lang="ru-RU" b="1" i="1" dirty="0" smtClean="0">
                <a:solidFill>
                  <a:srgbClr val="C00000"/>
                </a:solidFill>
                <a:latin typeface="Times New Roman" pitchFamily="18" charset="0"/>
                <a:cs typeface="Times New Roman" pitchFamily="18" charset="0"/>
              </a:rPr>
              <a:t>Невозможным</a:t>
            </a:r>
            <a:r>
              <a:rPr lang="ru-RU" dirty="0" smtClean="0">
                <a:latin typeface="Times New Roman" pitchFamily="18" charset="0"/>
                <a:cs typeface="Times New Roman" pitchFamily="18" charset="0"/>
              </a:rPr>
              <a:t> называется событие </a:t>
            </a:r>
            <a:r>
              <a:rPr lang="ru-RU" i="1" dirty="0" smtClean="0">
                <a:latin typeface="Times New Roman" pitchFamily="18" charset="0"/>
                <a:cs typeface="Times New Roman" pitchFamily="18" charset="0"/>
              </a:rPr>
              <a:t>А</a:t>
            </a:r>
            <a:r>
              <a:rPr lang="ru-RU" dirty="0" smtClean="0">
                <a:latin typeface="Times New Roman" pitchFamily="18" charset="0"/>
                <a:cs typeface="Times New Roman" pitchFamily="18" charset="0"/>
              </a:rPr>
              <a:t>, которое в результате опыта никогда не может произойти, </a:t>
            </a:r>
            <a:r>
              <a:rPr lang="ru-RU" i="1" dirty="0" smtClean="0">
                <a:latin typeface="Times New Roman" pitchFamily="18" charset="0"/>
                <a:cs typeface="Times New Roman" pitchFamily="18" charset="0"/>
              </a:rPr>
              <a:t>Р</a:t>
            </a:r>
            <a:r>
              <a:rPr lang="ru-RU" dirty="0" smtClean="0">
                <a:latin typeface="Times New Roman" pitchFamily="18" charset="0"/>
                <a:cs typeface="Times New Roman" pitchFamily="18" charset="0"/>
              </a:rPr>
              <a:t> (</a:t>
            </a:r>
            <a:r>
              <a:rPr lang="ru-RU" i="1" dirty="0" smtClean="0">
                <a:latin typeface="Times New Roman" pitchFamily="18" charset="0"/>
                <a:cs typeface="Times New Roman" pitchFamily="18" charset="0"/>
              </a:rPr>
              <a:t>А</a:t>
            </a:r>
            <a:r>
              <a:rPr lang="ru-RU" dirty="0" smtClean="0">
                <a:latin typeface="Times New Roman" pitchFamily="18" charset="0"/>
                <a:cs typeface="Times New Roman" pitchFamily="18" charset="0"/>
              </a:rPr>
              <a:t>) = 0.</a:t>
            </a:r>
          </a:p>
          <a:p>
            <a:pPr marL="0" indent="0" algn="just">
              <a:buNone/>
            </a:pPr>
            <a:r>
              <a:rPr lang="ru-RU" dirty="0" smtClean="0">
                <a:latin typeface="Times New Roman" pitchFamily="18" charset="0"/>
                <a:cs typeface="Times New Roman" pitchFamily="18" charset="0"/>
              </a:rPr>
              <a:t>Таким образом, вероятность любого случайного события заключена между 0 и 1:</a:t>
            </a:r>
          </a:p>
          <a:p>
            <a:pPr marL="0" indent="0" algn="ctr">
              <a:buNone/>
            </a:pPr>
            <a:r>
              <a:rPr lang="ru-RU" sz="3900" b="1" dirty="0" smtClean="0">
                <a:solidFill>
                  <a:srgbClr val="C00000"/>
                </a:solidFill>
                <a:latin typeface="Times New Roman" pitchFamily="18" charset="0"/>
                <a:cs typeface="Times New Roman" pitchFamily="18" charset="0"/>
              </a:rPr>
              <a:t>0 </a:t>
            </a:r>
            <a:r>
              <a:rPr lang="ru-RU" sz="3900" b="1" dirty="0" smtClean="0">
                <a:solidFill>
                  <a:srgbClr val="C00000"/>
                </a:solidFill>
                <a:latin typeface="Times New Roman" pitchFamily="18" charset="0"/>
                <a:cs typeface="Times New Roman" pitchFamily="18" charset="0"/>
                <a:sym typeface="Symbol"/>
              </a:rPr>
              <a:t> </a:t>
            </a:r>
            <a:r>
              <a:rPr lang="ru-RU" sz="3900" b="1" i="1" dirty="0" smtClean="0">
                <a:solidFill>
                  <a:srgbClr val="C00000"/>
                </a:solidFill>
                <a:latin typeface="Times New Roman" pitchFamily="18" charset="0"/>
                <a:cs typeface="Times New Roman" pitchFamily="18" charset="0"/>
                <a:sym typeface="Symbol"/>
              </a:rPr>
              <a:t>Р</a:t>
            </a:r>
            <a:r>
              <a:rPr lang="ru-RU" sz="3900" b="1" dirty="0" smtClean="0">
                <a:solidFill>
                  <a:srgbClr val="C00000"/>
                </a:solidFill>
                <a:latin typeface="Times New Roman" pitchFamily="18" charset="0"/>
                <a:cs typeface="Times New Roman" pitchFamily="18" charset="0"/>
                <a:sym typeface="Symbol"/>
              </a:rPr>
              <a:t> (</a:t>
            </a:r>
            <a:r>
              <a:rPr lang="ru-RU" sz="3900" b="1" i="1" dirty="0" smtClean="0">
                <a:solidFill>
                  <a:srgbClr val="C00000"/>
                </a:solidFill>
                <a:latin typeface="Times New Roman" pitchFamily="18" charset="0"/>
                <a:cs typeface="Times New Roman" pitchFamily="18" charset="0"/>
                <a:sym typeface="Symbol"/>
              </a:rPr>
              <a:t>А</a:t>
            </a:r>
            <a:r>
              <a:rPr lang="ru-RU" sz="3900" b="1" dirty="0" smtClean="0">
                <a:solidFill>
                  <a:srgbClr val="C00000"/>
                </a:solidFill>
                <a:latin typeface="Times New Roman" pitchFamily="18" charset="0"/>
                <a:cs typeface="Times New Roman" pitchFamily="18" charset="0"/>
                <a:sym typeface="Symbol"/>
              </a:rPr>
              <a:t>)  1</a:t>
            </a:r>
            <a:r>
              <a:rPr lang="ru-RU" dirty="0" smtClean="0">
                <a:latin typeface="Times New Roman" pitchFamily="18" charset="0"/>
                <a:cs typeface="Times New Roman" pitchFamily="18" charset="0"/>
                <a:sym typeface="Symbol"/>
              </a:rPr>
              <a:t>.</a:t>
            </a:r>
            <a:endParaRPr lang="ru-RU" dirty="0">
              <a:latin typeface="Times New Roman" pitchFamily="18" charset="0"/>
              <a:cs typeface="Times New Roman" pitchFamily="18" charset="0"/>
            </a:endParaRPr>
          </a:p>
        </p:txBody>
      </p:sp>
    </p:spTree>
    <p:extLst>
      <p:ext uri="{BB962C8B-B14F-4D97-AF65-F5344CB8AC3E}">
        <p14:creationId xmlns:p14="http://schemas.microsoft.com/office/powerpoint/2010/main" val="34597113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195486"/>
            <a:ext cx="8229600" cy="579711"/>
          </a:xfrm>
        </p:spPr>
        <p:txBody>
          <a:bodyPr>
            <a:normAutofit fontScale="90000"/>
          </a:bodyPr>
          <a:lstStyle/>
          <a:p>
            <a:r>
              <a:rPr lang="ru-RU" sz="3600" b="1" i="1" dirty="0" smtClean="0">
                <a:solidFill>
                  <a:srgbClr val="C00000"/>
                </a:solidFill>
                <a:latin typeface="Times New Roman" pitchFamily="18" charset="0"/>
                <a:cs typeface="Times New Roman" pitchFamily="18" charset="0"/>
              </a:rPr>
              <a:t>Закрепим!</a:t>
            </a:r>
            <a:endParaRPr lang="ru-RU" sz="3600" b="1" i="1" dirty="0">
              <a:solidFill>
                <a:srgbClr val="C00000"/>
              </a:solidFill>
              <a:latin typeface="Times New Roman" pitchFamily="18" charset="0"/>
              <a:cs typeface="Times New Roman" pitchFamily="18" charset="0"/>
            </a:endParaRPr>
          </a:p>
        </p:txBody>
      </p:sp>
      <p:sp>
        <p:nvSpPr>
          <p:cNvPr id="3" name="Объект 2"/>
          <p:cNvSpPr>
            <a:spLocks noGrp="1"/>
          </p:cNvSpPr>
          <p:nvPr>
            <p:ph idx="1"/>
          </p:nvPr>
        </p:nvSpPr>
        <p:spPr>
          <a:xfrm>
            <a:off x="467544" y="843558"/>
            <a:ext cx="8229600" cy="3394472"/>
          </a:xfrm>
        </p:spPr>
        <p:txBody>
          <a:bodyPr>
            <a:normAutofit/>
          </a:bodyPr>
          <a:lstStyle/>
          <a:p>
            <a:pPr marL="0" indent="0">
              <a:buNone/>
            </a:pPr>
            <a:r>
              <a:rPr lang="ru-RU" sz="2000" dirty="0" smtClean="0">
                <a:latin typeface="Times New Roman" pitchFamily="18" charset="0"/>
                <a:cs typeface="Times New Roman" pitchFamily="18" charset="0"/>
              </a:rPr>
              <a:t>1. В группе 25 человек, из них 10 мальчиков. Среди девочек шесть человек занимаются спортом. Найдите вероятность того, что участник, выбранный на соревнование случайным образом, окажется девочкой, которая не занимается спортом.</a:t>
            </a:r>
            <a:endParaRPr lang="ru-RU" sz="2000" dirty="0">
              <a:latin typeface="Times New Roman" pitchFamily="18" charset="0"/>
              <a:cs typeface="Times New Roman" pitchFamily="18" charset="0"/>
            </a:endParaRPr>
          </a:p>
        </p:txBody>
      </p:sp>
    </p:spTree>
    <p:extLst>
      <p:ext uri="{BB962C8B-B14F-4D97-AF65-F5344CB8AC3E}">
        <p14:creationId xmlns:p14="http://schemas.microsoft.com/office/powerpoint/2010/main" val="3092109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57200" y="267494"/>
            <a:ext cx="8229600" cy="4327129"/>
          </a:xfrm>
        </p:spPr>
        <p:txBody>
          <a:bodyPr>
            <a:normAutofit/>
          </a:bodyPr>
          <a:lstStyle/>
          <a:p>
            <a:pPr marL="0" indent="0">
              <a:buNone/>
            </a:pPr>
            <a:r>
              <a:rPr lang="ru-RU" sz="2400" dirty="0" smtClean="0">
                <a:latin typeface="Times New Roman" pitchFamily="18" charset="0"/>
                <a:cs typeface="Times New Roman" pitchFamily="18" charset="0"/>
              </a:rPr>
              <a:t>2. На выпускной было закуплено 50 красных, 30 белых и 20 розовых роз. Найдите вероятность того, что первая подаренная роза будет розовой.</a:t>
            </a:r>
            <a:endParaRPr lang="ru-RU" sz="2400" dirty="0">
              <a:latin typeface="Times New Roman" pitchFamily="18" charset="0"/>
              <a:cs typeface="Times New Roman" pitchFamily="18" charset="0"/>
            </a:endParaRPr>
          </a:p>
        </p:txBody>
      </p:sp>
    </p:spTree>
    <p:extLst>
      <p:ext uri="{BB962C8B-B14F-4D97-AF65-F5344CB8AC3E}">
        <p14:creationId xmlns:p14="http://schemas.microsoft.com/office/powerpoint/2010/main" val="8503423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57200" y="267494"/>
            <a:ext cx="8229600" cy="4327129"/>
          </a:xfrm>
        </p:spPr>
        <p:txBody>
          <a:bodyPr>
            <a:normAutofit/>
          </a:bodyPr>
          <a:lstStyle/>
          <a:p>
            <a:pPr marL="0" indent="0">
              <a:buNone/>
            </a:pPr>
            <a:r>
              <a:rPr lang="ru-RU" sz="2400" dirty="0" smtClean="0">
                <a:latin typeface="Times New Roman" pitchFamily="18" charset="0"/>
                <a:cs typeface="Times New Roman" pitchFamily="18" charset="0"/>
              </a:rPr>
              <a:t>3. В личной библиотеке Маши 50 книг. 20 из них приключенческих, 25 — художественные, остальные — </a:t>
            </a:r>
            <a:r>
              <a:rPr lang="ru-RU" sz="2400" dirty="0" err="1" smtClean="0">
                <a:latin typeface="Times New Roman" pitchFamily="18" charset="0"/>
                <a:cs typeface="Times New Roman" pitchFamily="18" charset="0"/>
              </a:rPr>
              <a:t>фэнтези</a:t>
            </a:r>
            <a:r>
              <a:rPr lang="ru-RU" sz="2400" dirty="0" smtClean="0">
                <a:latin typeface="Times New Roman" pitchFamily="18" charset="0"/>
                <a:cs typeface="Times New Roman" pitchFamily="18" charset="0"/>
              </a:rPr>
              <a:t>. Петя пришел в гости к Маше и взял с полки наугад одну книгу. С какой вероятностью книга окажется в жанре </a:t>
            </a:r>
            <a:r>
              <a:rPr lang="ru-RU" sz="2400" dirty="0" err="1" smtClean="0">
                <a:latin typeface="Times New Roman" pitchFamily="18" charset="0"/>
                <a:cs typeface="Times New Roman" pitchFamily="18" charset="0"/>
              </a:rPr>
              <a:t>фэнтези</a:t>
            </a:r>
            <a:r>
              <a:rPr lang="ru-RU" sz="2400" dirty="0" smtClean="0">
                <a:latin typeface="Times New Roman" pitchFamily="18" charset="0"/>
                <a:cs typeface="Times New Roman" pitchFamily="18" charset="0"/>
              </a:rPr>
              <a:t>?</a:t>
            </a:r>
            <a:endParaRPr lang="ru-RU" sz="2400" dirty="0">
              <a:latin typeface="Times New Roman" pitchFamily="18" charset="0"/>
              <a:cs typeface="Times New Roman" pitchFamily="18" charset="0"/>
            </a:endParaRPr>
          </a:p>
        </p:txBody>
      </p:sp>
    </p:spTree>
    <p:extLst>
      <p:ext uri="{BB962C8B-B14F-4D97-AF65-F5344CB8AC3E}">
        <p14:creationId xmlns:p14="http://schemas.microsoft.com/office/powerpoint/2010/main" val="28845129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57200" y="195486"/>
            <a:ext cx="8229600" cy="4399137"/>
          </a:xfrm>
        </p:spPr>
        <p:txBody>
          <a:bodyPr>
            <a:normAutofit/>
          </a:bodyPr>
          <a:lstStyle/>
          <a:p>
            <a:pPr marL="0" indent="0">
              <a:buNone/>
            </a:pPr>
            <a:r>
              <a:rPr lang="ru-RU" sz="2800" dirty="0" smtClean="0">
                <a:latin typeface="Times New Roman" pitchFamily="18" charset="0"/>
                <a:cs typeface="Times New Roman" pitchFamily="18" charset="0"/>
              </a:rPr>
              <a:t>4. На праздник были закуплены воздушные шары. Известно, что 3 из 50 шаров лопаются при надувании. Найдите вероятность того, что первый надутый шарик не лопнет.</a:t>
            </a:r>
            <a:endParaRPr lang="ru-RU" sz="2800" dirty="0">
              <a:latin typeface="Times New Roman" pitchFamily="18" charset="0"/>
              <a:cs typeface="Times New Roman" pitchFamily="18" charset="0"/>
            </a:endParaRPr>
          </a:p>
        </p:txBody>
      </p:sp>
    </p:spTree>
    <p:extLst>
      <p:ext uri="{BB962C8B-B14F-4D97-AF65-F5344CB8AC3E}">
        <p14:creationId xmlns:p14="http://schemas.microsoft.com/office/powerpoint/2010/main" val="38898961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57200" y="195486"/>
            <a:ext cx="8229600" cy="4399137"/>
          </a:xfrm>
        </p:spPr>
        <p:txBody>
          <a:bodyPr>
            <a:normAutofit/>
          </a:bodyPr>
          <a:lstStyle/>
          <a:p>
            <a:pPr marL="0" indent="0">
              <a:buNone/>
            </a:pPr>
            <a:r>
              <a:rPr lang="ru-RU" sz="2400" dirty="0" smtClean="0">
                <a:latin typeface="Times New Roman" pitchFamily="18" charset="0"/>
                <a:cs typeface="Times New Roman" pitchFamily="18" charset="0"/>
              </a:rPr>
              <a:t>5. В магазине канцтоваров продаётся 100 ручек, из них 37 – красные, 8 – зелёные, 17 – фиолетовые, ещё есть синие и чёрные, их поровну. Найдите вероятность того, что Алиса наугад вытащит красную или чёрную ручку.</a:t>
            </a:r>
            <a:endParaRPr lang="ru-RU" sz="2400" dirty="0">
              <a:latin typeface="Times New Roman" pitchFamily="18" charset="0"/>
              <a:cs typeface="Times New Roman" pitchFamily="18" charset="0"/>
            </a:endParaRPr>
          </a:p>
        </p:txBody>
      </p:sp>
    </p:spTree>
    <p:extLst>
      <p:ext uri="{BB962C8B-B14F-4D97-AF65-F5344CB8AC3E}">
        <p14:creationId xmlns:p14="http://schemas.microsoft.com/office/powerpoint/2010/main" val="25304107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57200" y="195486"/>
            <a:ext cx="8229600" cy="4399137"/>
          </a:xfrm>
        </p:spPr>
        <p:txBody>
          <a:bodyPr>
            <a:normAutofit/>
          </a:bodyPr>
          <a:lstStyle/>
          <a:p>
            <a:pPr marL="0" indent="0">
              <a:buNone/>
            </a:pPr>
            <a:r>
              <a:rPr lang="ru-RU" sz="2400" dirty="0" smtClean="0">
                <a:latin typeface="Times New Roman" pitchFamily="18" charset="0"/>
                <a:cs typeface="Times New Roman" pitchFamily="18" charset="0"/>
              </a:rPr>
              <a:t>6. Малыш, не умеющий читать, играет с тремя карточками разрезной азбуки «и», «м», «р». Найдите вероятность того, что, используя все карточки, он выложит слово «мир»?</a:t>
            </a:r>
            <a:endParaRPr lang="ru-RU" sz="2400" dirty="0">
              <a:latin typeface="Times New Roman" pitchFamily="18" charset="0"/>
              <a:cs typeface="Times New Roman" pitchFamily="18" charset="0"/>
            </a:endParaRPr>
          </a:p>
        </p:txBody>
      </p:sp>
    </p:spTree>
    <p:extLst>
      <p:ext uri="{BB962C8B-B14F-4D97-AF65-F5344CB8AC3E}">
        <p14:creationId xmlns:p14="http://schemas.microsoft.com/office/powerpoint/2010/main" val="2538284212"/>
      </p:ext>
    </p:extLst>
  </p:cSld>
  <p:clrMapOvr>
    <a:masterClrMapping/>
  </p:clrMapOvr>
</p:sld>
</file>

<file path=ppt/theme/_rels/them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Кнопка">
  <a:themeElements>
    <a:clrScheme name="Кнопка">
      <a:dk1>
        <a:sysClr val="windowText" lastClr="000000"/>
      </a:dk1>
      <a:lt1>
        <a:sysClr val="window" lastClr="FFFFFF"/>
      </a:lt1>
      <a:dk2>
        <a:srgbClr val="465E9C"/>
      </a:dk2>
      <a:lt2>
        <a:srgbClr val="CCDDEA"/>
      </a:lt2>
      <a:accent1>
        <a:srgbClr val="FDA023"/>
      </a:accent1>
      <a:accent2>
        <a:srgbClr val="AA2B1E"/>
      </a:accent2>
      <a:accent3>
        <a:srgbClr val="71685C"/>
      </a:accent3>
      <a:accent4>
        <a:srgbClr val="64A73B"/>
      </a:accent4>
      <a:accent5>
        <a:srgbClr val="EB5605"/>
      </a:accent5>
      <a:accent6>
        <a:srgbClr val="B9CA1A"/>
      </a:accent6>
      <a:hlink>
        <a:srgbClr val="D83E2C"/>
      </a:hlink>
      <a:folHlink>
        <a:srgbClr val="ED7D27"/>
      </a:folHlink>
    </a:clrScheme>
    <a:fontScheme name="Кнопка">
      <a:majorFont>
        <a:latin typeface="Constantia"/>
        <a:ea typeface=""/>
        <a:cs typeface=""/>
        <a:font script="Jpan" typeface="HGS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Franklin Gothic Book"/>
        <a:ea typeface=""/>
        <a:cs typeface=""/>
        <a:font script="Grek" typeface="Arial"/>
        <a:font script="Cyrl" typeface="Arial"/>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Кнопка">
      <a:fillStyleLst>
        <a:solidFill>
          <a:schemeClr val="phClr"/>
        </a:solidFill>
        <a:gradFill rotWithShape="1">
          <a:gsLst>
            <a:gs pos="0">
              <a:schemeClr val="phClr">
                <a:tint val="50000"/>
                <a:satMod val="180000"/>
                <a:lumMod val="100000"/>
              </a:schemeClr>
            </a:gs>
            <a:gs pos="40000">
              <a:schemeClr val="phClr">
                <a:tint val="60000"/>
                <a:satMod val="130000"/>
                <a:lumMod val="100000"/>
              </a:schemeClr>
            </a:gs>
            <a:gs pos="100000">
              <a:schemeClr val="phClr">
                <a:tint val="96000"/>
                <a:lumMod val="108000"/>
              </a:schemeClr>
            </a:gs>
          </a:gsLst>
          <a:lin ang="5400000" scaled="0"/>
        </a:gradFill>
        <a:gradFill rotWithShape="1">
          <a:gsLst>
            <a:gs pos="0">
              <a:schemeClr val="phClr"/>
            </a:gs>
            <a:gs pos="100000">
              <a:schemeClr val="phClr">
                <a:shade val="76000"/>
                <a:lumMod val="90000"/>
              </a:schemeClr>
            </a:gs>
          </a:gsLst>
          <a:lin ang="5400000" scaled="0"/>
        </a:gradFill>
      </a:fillStyleLst>
      <a:lnStyleLst>
        <a:ln w="9525" cap="flat" cmpd="sng" algn="ctr">
          <a:solidFill>
            <a:schemeClr val="phClr"/>
          </a:solidFill>
          <a:prstDash val="solid"/>
        </a:ln>
        <a:ln w="15875" cap="flat" cmpd="sng" algn="ctr">
          <a:solidFill>
            <a:schemeClr val="phClr">
              <a:shade val="80000"/>
              <a:lumMod val="90000"/>
            </a:schemeClr>
          </a:solidFill>
          <a:prstDash val="solid"/>
        </a:ln>
        <a:ln w="25400" cap="flat" cmpd="sng" algn="ctr">
          <a:solidFill>
            <a:schemeClr val="phClr"/>
          </a:solidFill>
          <a:prstDash val="solid"/>
        </a:ln>
      </a:lnStyleLst>
      <a:effectStyleLst>
        <a:effectStyle>
          <a:effectLst/>
        </a:effectStyle>
        <a:effectStyle>
          <a:effectLst>
            <a:outerShdw blurRad="38100" dist="38100" dir="4800000" sx="98000" sy="98000" rotWithShape="0">
              <a:srgbClr val="000000">
                <a:alpha val="32000"/>
              </a:srgbClr>
            </a:outerShdw>
          </a:effectLst>
        </a:effectStyle>
        <a:effectStyle>
          <a:effectLst>
            <a:outerShdw blurRad="38100" dist="38100" dir="4800000" sx="96000" sy="96000" rotWithShape="0">
              <a:srgbClr val="000000">
                <a:alpha val="40000"/>
              </a:srgbClr>
            </a:outerShdw>
          </a:effectLst>
          <a:scene3d>
            <a:camera prst="orthographicFront">
              <a:rot lat="0" lon="0" rev="0"/>
            </a:camera>
            <a:lightRig rig="threePt" dir="t">
              <a:rot lat="0" lon="0" rev="3240000"/>
            </a:lightRig>
          </a:scene3d>
          <a:sp3d>
            <a:bevelT w="28575" h="28575"/>
          </a:sp3d>
        </a:effectStyle>
      </a:effectStyleLst>
      <a:bgFillStyleLst>
        <a:solidFill>
          <a:schemeClr val="phClr">
            <a:tint val="93000"/>
          </a:schemeClr>
        </a:solidFill>
        <a:blipFill rotWithShape="1">
          <a:blip xmlns:r="http://schemas.openxmlformats.org/officeDocument/2006/relationships" r:embed="rId1">
            <a:duotone>
              <a:schemeClr val="phClr">
                <a:shade val="80000"/>
                <a:satMod val="140000"/>
                <a:lumMod val="50000"/>
              </a:schemeClr>
              <a:schemeClr val="phClr">
                <a:tint val="95000"/>
                <a:satMod val="180000"/>
                <a:lumMod val="160000"/>
              </a:schemeClr>
            </a:duotone>
          </a:blip>
          <a:stretch/>
        </a:blipFill>
        <a:blipFill rotWithShape="1">
          <a:blip xmlns:r="http://schemas.openxmlformats.org/officeDocument/2006/relationships" r:embed="rId2">
            <a:duotone>
              <a:schemeClr val="phClr">
                <a:tint val="98000"/>
                <a:shade val="90000"/>
                <a:satMod val="120000"/>
                <a:lumMod val="54000"/>
              </a:schemeClr>
              <a:schemeClr val="phClr">
                <a:tint val="80000"/>
                <a:satMod val="160000"/>
                <a:lumMod val="140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75</TotalTime>
  <Words>1141</Words>
  <Application>Microsoft Office PowerPoint</Application>
  <PresentationFormat>Экран (16:9)</PresentationFormat>
  <Paragraphs>59</Paragraphs>
  <Slides>26</Slides>
  <Notes>0</Notes>
  <HiddenSlides>0</HiddenSlides>
  <MMClips>0</MMClips>
  <ScaleCrop>false</ScaleCrop>
  <HeadingPairs>
    <vt:vector size="4" baseType="variant">
      <vt:variant>
        <vt:lpstr>Тема</vt:lpstr>
      </vt:variant>
      <vt:variant>
        <vt:i4>2</vt:i4>
      </vt:variant>
      <vt:variant>
        <vt:lpstr>Заголовки слайдов</vt:lpstr>
      </vt:variant>
      <vt:variant>
        <vt:i4>26</vt:i4>
      </vt:variant>
    </vt:vector>
  </HeadingPairs>
  <TitlesOfParts>
    <vt:vector size="28" baseType="lpstr">
      <vt:lpstr>Тема Office</vt:lpstr>
      <vt:lpstr>Кнопка</vt:lpstr>
      <vt:lpstr>Задание 10 ОГЭ</vt:lpstr>
      <vt:lpstr>Вспомним!</vt:lpstr>
      <vt:lpstr>Презентация PowerPoint</vt:lpstr>
      <vt:lpstr>Закрепим!</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Теорема умножения вероятностей:</vt:lpstr>
      <vt:lpstr>Пример:</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Теоремы сложения вероятностей:</vt:lpstr>
      <vt:lpstr>Презентация PowerPoint</vt:lpstr>
      <vt:lpstr>Презентация PowerPoint</vt:lpstr>
      <vt:lpstr>Презентация PowerPoint</vt:lpstr>
      <vt:lpstr>Пример:</vt:lpstr>
      <vt:lpstr>Презентация PowerPoint</vt:lpstr>
      <vt:lpstr>Задачи для самостоятельного решения:</vt:lpstr>
      <vt:lpstr>Презентация PowerPoint</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Задание 10 ОГЭ</dc:title>
  <dc:creator>школа 1</dc:creator>
  <cp:lastModifiedBy>Sokolov23</cp:lastModifiedBy>
  <cp:revision>21</cp:revision>
  <dcterms:created xsi:type="dcterms:W3CDTF">2021-01-18T16:13:48Z</dcterms:created>
  <dcterms:modified xsi:type="dcterms:W3CDTF">2022-05-01T16:47:03Z</dcterms:modified>
</cp:coreProperties>
</file>