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97" r:id="rId2"/>
    <p:sldId id="361" r:id="rId3"/>
    <p:sldId id="307" r:id="rId4"/>
    <p:sldId id="376" r:id="rId5"/>
    <p:sldId id="377" r:id="rId6"/>
    <p:sldId id="333" r:id="rId7"/>
    <p:sldId id="359" r:id="rId8"/>
    <p:sldId id="379" r:id="rId9"/>
    <p:sldId id="385" r:id="rId10"/>
    <p:sldId id="384" r:id="rId11"/>
    <p:sldId id="380" r:id="rId12"/>
    <p:sldId id="381" r:id="rId13"/>
    <p:sldId id="360" r:id="rId14"/>
    <p:sldId id="383" r:id="rId15"/>
    <p:sldId id="386" r:id="rId16"/>
    <p:sldId id="387" r:id="rId17"/>
    <p:sldId id="388" r:id="rId18"/>
    <p:sldId id="389" r:id="rId19"/>
    <p:sldId id="29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E5522-99EC-40C9-A89B-36D6908E737D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703F2-201C-4C1D-B17B-F4CCFCC1DC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5113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703F2-201C-4C1D-B17B-F4CCFCC1DC8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4750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2360" y="4248448"/>
            <a:ext cx="1578064" cy="26095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1948" y="0"/>
            <a:ext cx="914402" cy="7955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76672"/>
            <a:ext cx="8640960" cy="2376264"/>
          </a:xfrm>
        </p:spPr>
        <p:txBody>
          <a:bodyPr>
            <a:normAutofit fontScale="25000" lnSpcReduction="20000"/>
          </a:bodyPr>
          <a:lstStyle/>
          <a:p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«СШ №33»</a:t>
            </a:r>
          </a:p>
          <a:p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7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«Формирование читательской самостоятельности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7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младших школьников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7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средствами предмета «Окружающий мир»</a:t>
            </a:r>
          </a:p>
          <a:p>
            <a:pPr>
              <a:lnSpc>
                <a:spcPct val="120000"/>
              </a:lnSpc>
            </a:pPr>
            <a:endParaRPr lang="ru-RU" sz="11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ru-RU" sz="44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Презентация подготовлена </a:t>
            </a:r>
          </a:p>
          <a:p>
            <a:pPr algn="r"/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Филатовой Натальей Анатольевной, </a:t>
            </a:r>
          </a:p>
          <a:p>
            <a:pPr algn="r"/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кандидатом педагогических наук,</a:t>
            </a:r>
          </a:p>
          <a:p>
            <a:pPr algn="r"/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учителем начальных классов</a:t>
            </a:r>
          </a:p>
          <a:p>
            <a:pPr algn="r"/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высшей квалификационной категории</a:t>
            </a:r>
          </a:p>
          <a:p>
            <a:endParaRPr lang="ru-RU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9296" y="0"/>
            <a:ext cx="7647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cap="all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ОСНОВНЫЕ КОМПОНЕНТЫ ЧИТАТЕЛЬСКОЙ  деятельности</a:t>
            </a:r>
            <a:endParaRPr lang="ru-RU" sz="3600" b="1" cap="all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4221088"/>
            <a:ext cx="352839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 smtClean="0"/>
              <a:t>ТЕХНИЧЕСКИЙ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3356992"/>
            <a:ext cx="38164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 smtClean="0"/>
              <a:t>СМЫСЛОВОЙ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56176" y="2492896"/>
            <a:ext cx="259228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 smtClean="0"/>
              <a:t>ЧИТАТЕЛЬСКАЯ САМОСТОЯТЕЛЬНОСТЬ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157192"/>
            <a:ext cx="5832648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060848"/>
            <a:ext cx="8568952" cy="384648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Технический компонент</a:t>
            </a:r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деятельность представляется комплексным процессом </a:t>
            </a:r>
            <a:r>
              <a:rPr lang="ru-RU" sz="4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восприятия и передачи информации</a:t>
            </a:r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осуществляемая через графические символы, для понимания которых необходимо владение элементарными техническими умениях и умениями озвучивания текста.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23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060848"/>
            <a:ext cx="8496944" cy="3846489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Смысловой компонент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помогает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читателю </a:t>
            </a:r>
            <a:r>
              <a:rPr lang="ru-RU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понять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замысел</a:t>
            </a:r>
            <a:b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автора, основную идею произведения, </a:t>
            </a:r>
            <a:r>
              <a:rPr lang="ru-RU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увидеть и оценить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его особенность,</a:t>
            </a:r>
            <a:b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отличительные признаки,</a:t>
            </a:r>
            <a:b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выразить собственную читательскую позицию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23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8496944" cy="3198417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Компонент</a:t>
            </a:r>
            <a:b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«читательская самостоятельность»</a:t>
            </a:r>
            <a: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54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личностное свойство </a:t>
            </a:r>
            <a: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младшего школьника.</a:t>
            </a:r>
            <a:endParaRPr lang="ru-RU" sz="5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628800"/>
            <a:ext cx="7772400" cy="3198417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Читательская самостоятельность 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(на уроках окружающего мира) – 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личностное свойство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которое характеризуется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наличием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читателя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мотивов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побуждающих его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обращаться к научно-познавательным книгам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система знаний, умений, навыков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дающих ему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возможность с наименьшими затратами сил и времени</a:t>
            </a:r>
            <a:b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реализовать свои побуждения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соответствии с общественной и личной необходимостью.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(Данное определение дано  с опорой  на дефиницию Н.Н. </a:t>
            </a:r>
            <a:r>
              <a:rPr lang="ru-RU" sz="1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Светловской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628800"/>
            <a:ext cx="8496944" cy="3198417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ФГОС НОО </a:t>
            </a:r>
            <a:br>
              <a:rPr lang="ru-RU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(предметная область «Окружающий мир»): </a:t>
            </a: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понимать цель </a:t>
            </a: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чтения и </a:t>
            </a:r>
            <a:r>
              <a:rPr lang="ru-RU" sz="3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осмысливать </a:t>
            </a: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прочитанное;</a:t>
            </a:r>
            <a:b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находить </a:t>
            </a:r>
            <a:r>
              <a:rPr lang="ru-RU" sz="3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факты</a:t>
            </a: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 извлекать информацию, представленную в разных формах </a:t>
            </a:r>
            <a:b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текст, таблица, схема, иллюстрация </a:t>
            </a: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 др.); </a:t>
            </a:r>
            <a:b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преобразовывать</a:t>
            </a: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информацию из одной формы в другую: составлять простой план учебно-научного текста; </a:t>
            </a:r>
            <a:b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представлять информацию в виде текста, таблицы, схемы; </a:t>
            </a:r>
            <a:b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отделять новое </a:t>
            </a: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 известного;</a:t>
            </a:r>
            <a:b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выделять </a:t>
            </a:r>
            <a:r>
              <a:rPr lang="ru-RU" sz="3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главное</a:t>
            </a:r>
            <a:r>
              <a:rPr lang="ru-RU" sz="3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772816"/>
            <a:ext cx="8568952" cy="3198417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Методические приемы работы </a:t>
            </a:r>
            <a:br>
              <a:rPr lang="ru-RU" sz="3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научно-познавательным текстом: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постановка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вопросов от заголовка к тексту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прогнозирование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содержания текста 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(выдвижение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гипотезы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 содержании еще не прочитанного научного текста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основании осмысления заголовка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озаглавливание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текста; 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выделение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терминов и ключевых слов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тексте;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медленное чтение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научного текста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пометами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(подчеркивание ключевых слов, терминов, определений и др.), 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выделение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известных и новых понятий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нахождение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неясных слов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непонятных текстовых суждений,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уточнение их значения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44824"/>
            <a:ext cx="8568952" cy="3198417"/>
          </a:xfrm>
        </p:spPr>
        <p:txBody>
          <a:bodyPr>
            <a:noAutofit/>
          </a:bodyPr>
          <a:lstStyle/>
          <a:p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 определения понятия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(выделение термина, признаков понятия, анализ примеров); 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деление текста </a:t>
            </a: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смысловые части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постановка </a:t>
            </a: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вопросов во время чтения к частям текста, ответы на вопросы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выделение в тексте </a:t>
            </a: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теоретической и иллюстративной информации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(примеров, схем, графиков, карт, рисунков и др.), анализ графического оформления текста; 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дополнение текстов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основе </a:t>
            </a: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собственного опыта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пересказ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подробный и сжатый;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собственных научных текстов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различных жанров: </a:t>
            </a: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сообщение, объяснение-толкование, ответ-анализ, объяснение-пояснение, ответ-обобщение, </a:t>
            </a:r>
            <a:b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ответ-группировка.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44824"/>
            <a:ext cx="8568952" cy="3198417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Таким образом, реализация этапов читательской деятельности, учет специфики предметной области «Окружающий мир»,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грамотное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методических приемов с опорой на теоретические основы будет способствовать формированию читательской самостоятельности, и в целом функционально грамотной личности младшего школьника.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Благодарим </a:t>
            </a:r>
            <a:b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за внимание!</a:t>
            </a:r>
            <a:b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10000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10000" dirty="0" smtClean="0">
                <a:latin typeface="Monotype Corsiva" pitchFamily="66" charset="0"/>
                <a:cs typeface="Times New Roman" pitchFamily="18" charset="0"/>
              </a:rPr>
            </a:br>
            <a:endParaRPr lang="ru-RU" sz="10000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82946" name="Picture 2" descr="http://www.playcast.ru/uploads/2016/08/22/196627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140968"/>
            <a:ext cx="7772400" cy="1470025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«Чтение </a:t>
            </a:r>
            <a:r>
              <a:rPr lang="ru-RU" sz="4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это окошко, через которое дети видят и познают мир и 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самих себя»</a:t>
            </a:r>
            <a:b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В.А. Сухомлинский</a:t>
            </a: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839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005263"/>
            <a:ext cx="8496944" cy="14700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b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современном этапе развития общества, социальных институтов и государства в целом происходит </a:t>
            </a:r>
            <a:r>
              <a:rPr lang="ru-RU" sz="3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переосмысление педагогической парадигмы образования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формируются новые контуры и расставляются акценты в области </a:t>
            </a:r>
            <a:r>
              <a:rPr lang="ru-RU" sz="3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формирования функциональной грамотности 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(ФГ).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284984"/>
            <a:ext cx="8568952" cy="14700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b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нормативных документах, в том числе и в новом ФГОС НОО, подчеркивается </a:t>
            </a:r>
            <a:r>
              <a:rPr lang="ru-RU" sz="3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необходимость формирования функциональной грамотности у младших школьников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800" dirty="0" smtClean="0">
                <a:solidFill>
                  <a:srgbClr val="002060"/>
                </a:solidFill>
              </a:rPr>
              <a:t/>
            </a:r>
            <a:br>
              <a:rPr lang="ru-RU" sz="4800" dirty="0" smtClean="0">
                <a:solidFill>
                  <a:srgbClr val="002060"/>
                </a:solidFill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3B22B-FB9F-453D-9CD7-CCC96AC9B031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ФГОС НОО,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п.34.2: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«… должны создаваться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обеспечивающие возможность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формирования функциональной грамотности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обучающихся (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способности решать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учебные задачи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жизненные проблемные ситуации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основе сформированных предметных,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универсальных способов деятельности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включающей овладение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ключевыми компетенциями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составляющими основу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готовности к успешному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взаимодействию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изменяющимся миром и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дальнейшему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успешному образованию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="" xmlns:p14="http://schemas.microsoft.com/office/powerpoint/2010/main" val="136726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564905"/>
            <a:ext cx="8496944" cy="429309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Одним из </a:t>
            </a:r>
            <a:r>
              <a:rPr lang="ru-RU" sz="40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системообразующих</a:t>
            </a:r>
            <a:r>
              <a:rPr lang="ru-RU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факторов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формирования ФГ у младших школьников является </a:t>
            </a:r>
            <a:r>
              <a:rPr lang="ru-RU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читательская грамотность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(ЧГ), то есть способность 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понимать и использовать письменную речь во всём разнообразии её форм для целей, требуемых обществом и (или) ценных для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индивида (</a:t>
            </a:r>
            <a:r>
              <a:rPr lang="en-US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PIRLS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564904"/>
            <a:ext cx="8496944" cy="384648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Читательская грамотность (ЧГ) - 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23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384648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Читательская грамотность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может быть сформирована в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читательской деятельности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взаимодействии, на основе которой произойдет приращение </a:t>
            </a:r>
            <a:r>
              <a:rPr lang="ru-RU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метапредметного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умения, а в дальнейшем и навыка, -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читательской самостоятельности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23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8568952" cy="50706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«Учебный курс окружающего мира имеет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выход в средней школе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такие устные предметы как биология, география, история, обществознание, физика. 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Поэтому умение работать с научным текстом надо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начинать формировать в начальной школе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Важно научить детей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внимательному восприятию каждой фразы текста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воспитывать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бережное отношение к каждому слову автора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 понимания которого может быть неправильно понят весь материал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2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2800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О.М. СМИРНОВА</a:t>
            </a:r>
            <a:endParaRPr lang="ru-RU" sz="2800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23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1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18</Template>
  <TotalTime>1937</TotalTime>
  <Words>297</Words>
  <Application>Microsoft Office PowerPoint</Application>
  <PresentationFormat>Экран (4:3)</PresentationFormat>
  <Paragraphs>36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шаблон 18</vt:lpstr>
      <vt:lpstr>      </vt:lpstr>
      <vt:lpstr>«Чтение - это окошко, через которое дети видят и познают мир и  самих себя»          В.А. Сухомлинский    </vt:lpstr>
      <vt:lpstr>Актуальность  На современном этапе развития общества, социальных институтов и государства в целом происходит переосмысление педагогической парадигмы образования, формируются новые контуры и расставляются акценты в области формирования функциональной грамотности (ФГ).     </vt:lpstr>
      <vt:lpstr>Актуальность  В нормативных документах, в том числе и в новом ФГОС НОО, подчеркивается необходимость формирования функциональной грамотности у младших школьников.     </vt:lpstr>
      <vt:lpstr>Слайд 5</vt:lpstr>
      <vt:lpstr>Одним из системообразующих факторов формирования ФГ у младших школьников является читательская грамотность (ЧГ), то есть способность понимать и использовать письменную речь во всём разнообразии её форм для целей, требуемых обществом и (или) ценных для индивида (PIRLS).      </vt:lpstr>
      <vt:lpstr>Читательская грамотность (ЧГ) - 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 (PISA).      </vt:lpstr>
      <vt:lpstr>Читательская грамотность может быть сформирована в читательской деятельности, взаимодействии, на основе которой произойдет приращение метапредметного умения, а в дальнейшем и навыка, - читательской самостоятельности.   </vt:lpstr>
      <vt:lpstr>«Учебный курс окружающего мира имеет выход в средней школе на такие устные предметы как биология, география, история, обществознание, физика.  Поэтому умение работать с научным текстом надо начинать формировать в начальной школе. Важно научить детей внимательному восприятию каждой фразы текста, воспитывать бережное отношение к каждому слову автора, без понимания которого может быть неправильно понят весь материал»                                                   О.М. СМИРНОВА</vt:lpstr>
      <vt:lpstr>ОСНОВНЫЕ КОМПОНЕНТЫ ЧИТАТЕЛЬСКОЙ  деятельности</vt:lpstr>
      <vt:lpstr>Технический компонент: деятельность представляется комплексным процессом восприятия и передачи информации, осуществляемая через графические символы, для понимания которых необходимо владение элементарными техническими умениях и умениями озвучивания текста.  </vt:lpstr>
      <vt:lpstr>Смысловой компонент помогает читателю понять замысел автора, основную идею произведения, увидеть и оценить его особенность, отличительные признаки, выразить собственную читательскую позицию.  </vt:lpstr>
      <vt:lpstr>Компонент «читательская самостоятельность» - личностное свойство младшего школьника.</vt:lpstr>
      <vt:lpstr> Читательская самостоятельность   (на уроках окружающего мира) –  личностное свойство, которое характеризуется наличием у читателя мотивов, побуждающих его обращаться к научно-познавательным книгам, и система знаний, умений, навыков, дающих ему возможность с наименьшими затратами сил и времени реализовать свои побуждения в соответствии с общественной и личной необходимостью. (Данное определение дано  с опорой  на дефиницию Н.Н. Светловской) </vt:lpstr>
      <vt:lpstr> ФГОС НОО  (предметная область «Окружающий мир»):   - понимать цель чтения и осмысливать прочитанное; - находить факты, извлекать информацию, представленную в разных формах  (текст, таблица, схема, иллюстрация и др.);  - преобразовывать информацию из одной формы в другую: составлять простой план учебно-научного текста;  - представлять информацию в виде текста, таблицы, схемы;  - отделять новое от известного; - выделять главное. </vt:lpstr>
      <vt:lpstr> Методические приемы работы  с научно-познавательным текстом:  - постановка вопросов от заголовка к тексту;  - прогнозирование содержания текста  (выдвижение гипотезы о содержании еще не прочитанного научного текста на основании осмысления заголовка); - озаглавливание текста;  - выделение терминов и ключевых слов в тексте; -  медленное чтение научного текста с пометами (подчеркивание ключевых слов, терминов, определений и др.),  - выделение известных и новых понятий, нахождение неясных слов и непонятных текстовых суждений, уточнение их значения;  </vt:lpstr>
      <vt:lpstr>- анализ определения понятия (выделение термина, признаков понятия, анализ примеров);  - деление текста на смысловые части;  - постановка вопросов во время чтения к частям текста, ответы на вопросы; - выделение в тексте теоретической и иллюстративной информации (примеров, схем, графиков, карт, рисунков и др.), анализ графического оформления текста;   - дополнение текстов на основе собственного опыта;  - пересказ подробный и сжатый; - создание собственных научных текстов различных жанров: сообщение, объяснение-толкование, ответ-анализ, объяснение-пояснение, ответ-обобщение,  ответ-группировка.  </vt:lpstr>
      <vt:lpstr>Таким образом, реализация этапов читательской деятельности, учет специфики предметной области «Окружающий мир»,  грамотное использование методических приемов с опорой на теоретические основы будет способствовать формированию читательской самостоятельности, и в целом функционально грамотной личности младшего школьника.</vt:lpstr>
      <vt:lpstr>Благодарим  за внимание!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«СШ №33»   «Портфолио школьника как средство реализации персонифицированного подхода в его воспитании»</dc:title>
  <dc:creator>NATALY</dc:creator>
  <cp:lastModifiedBy>NATALY</cp:lastModifiedBy>
  <cp:revision>229</cp:revision>
  <dcterms:created xsi:type="dcterms:W3CDTF">2017-10-25T07:23:06Z</dcterms:created>
  <dcterms:modified xsi:type="dcterms:W3CDTF">2021-12-06T21:57:08Z</dcterms:modified>
</cp:coreProperties>
</file>