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2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5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1" r:id="rId4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74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087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436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7141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0150"/>
            <a:ext cx="7772400" cy="1335081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1"/>
            <a:ext cx="6400800" cy="11049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3552444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9" y="3152694"/>
            <a:ext cx="2876429" cy="535520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3056467"/>
            <a:ext cx="5544515" cy="637604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3065672"/>
            <a:ext cx="5467980" cy="580704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3055631"/>
            <a:ext cx="3308000" cy="48866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3043916"/>
            <a:ext cx="8723376" cy="997406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1847670"/>
            <a:ext cx="7772400" cy="1143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078086"/>
            <a:ext cx="6417734" cy="70485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3" y="2571751"/>
            <a:ext cx="3820055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1751"/>
            <a:ext cx="3822192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7406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86050"/>
            <a:ext cx="3352800" cy="14287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714500"/>
            <a:ext cx="3352800" cy="939546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371600"/>
            <a:ext cx="3904076" cy="28575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1800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254000"/>
            <a:ext cx="3812645" cy="1822451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4" y="2089150"/>
            <a:ext cx="3818467" cy="18161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028700"/>
            <a:ext cx="3566160" cy="219456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85850"/>
            <a:ext cx="2057400" cy="33655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85850"/>
            <a:ext cx="6019800" cy="33655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743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583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303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445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973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970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860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3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185166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259572"/>
            <a:ext cx="8723376" cy="997406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939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4687623"/>
            <a:ext cx="378669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1BB5E7F-7DBD-4638-AAAF-F21731B682A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4687623"/>
            <a:ext cx="37866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4687623"/>
            <a:ext cx="116182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7C7D711-51C2-416A-AEC3-48D8B73A778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006600"/>
            <a:ext cx="7408333" cy="2588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Задание 14 ОГЭ</a:t>
            </a:r>
            <a:endParaRPr lang="ru-RU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Арифметическая и геометрическая прогрессии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267494"/>
            <a:ext cx="6260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Разработала учитель </a:t>
            </a:r>
            <a:r>
              <a:rPr lang="ru-RU" sz="1600" i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математики </a:t>
            </a:r>
          </a:p>
          <a:p>
            <a:pPr algn="ctr"/>
            <a:r>
              <a:rPr lang="ru-RU" sz="1600" i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Соколова </a:t>
            </a:r>
            <a:r>
              <a:rPr lang="ru-RU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Светлана Дмитриевна</a:t>
            </a:r>
            <a:endParaRPr lang="ru-RU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7027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57" y="123477"/>
            <a:ext cx="8439108" cy="152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0151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3476"/>
            <a:ext cx="8280920" cy="163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015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3477"/>
            <a:ext cx="8136904" cy="192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015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3476"/>
            <a:ext cx="7848872" cy="1858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015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114"/>
            <a:ext cx="8136904" cy="1606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0151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032"/>
            <a:ext cx="8208912" cy="1943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0151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712968" cy="688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0151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3478"/>
            <a:ext cx="8208912" cy="1620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0151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3478"/>
            <a:ext cx="7992888" cy="2025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0151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3478"/>
            <a:ext cx="8136904" cy="1606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015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Арифметическая прогрессия:</a:t>
            </a:r>
            <a:endParaRPr lang="ru-RU" sz="3200" dirty="0">
              <a:solidFill>
                <a:srgbClr val="FF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360704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Арифметической прогрессией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называется последовательность, каждый член которой, начиная со второго, равен предыдущему члену, сложенному с одним и тем же числом.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– арифметическая прогрессия, если для любого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выполняется условие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aseline="-25000" dirty="0">
                <a:latin typeface="Times New Roman" pitchFamily="18" charset="0"/>
                <a:cs typeface="Times New Roman" pitchFamily="18" charset="0"/>
              </a:rPr>
              <a:t> + 1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где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некоторое число. Число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называется «разностью арифметической прогрессии», так как из определения следует, что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i="1" baseline="-250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aseline="-25000" dirty="0">
                <a:latin typeface="Times New Roman" pitchFamily="18" charset="0"/>
                <a:cs typeface="Times New Roman" pitchFamily="18" charset="0"/>
              </a:rPr>
              <a:t>+ 1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01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1470"/>
            <a:ext cx="8024052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98664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2943"/>
            <a:ext cx="7560840" cy="209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9167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3478"/>
            <a:ext cx="7704856" cy="182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53811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8617"/>
            <a:ext cx="8424936" cy="1220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17618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656459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627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3478"/>
            <a:ext cx="8136904" cy="1286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141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4495"/>
            <a:ext cx="7920880" cy="282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8984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3478"/>
            <a:ext cx="8200856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39977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23478"/>
            <a:ext cx="8784977" cy="1040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73544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5486"/>
            <a:ext cx="8229600" cy="709587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Геометрическая прогрессия:</a:t>
            </a:r>
            <a:endParaRPr lang="ru-RU" sz="3200" dirty="0">
              <a:solidFill>
                <a:srgbClr val="FF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915566"/>
                <a:ext cx="8229600" cy="3394472"/>
              </a:xfrm>
            </p:spPr>
            <p:txBody>
              <a:bodyPr>
                <a:noAutofit/>
              </a:bodyPr>
              <a:lstStyle/>
              <a:p>
                <a:pPr indent="0" algn="ctr">
                  <a:lnSpc>
                    <a:spcPct val="105000"/>
                  </a:lnSpc>
                  <a:spcBef>
                    <a:spcPts val="300"/>
                  </a:spcBef>
                  <a:spcAft>
                    <a:spcPts val="300"/>
                  </a:spcAft>
                  <a:buNone/>
                </a:pPr>
                <a:r>
                  <a:rPr lang="ru-RU" sz="2400" b="1" i="1" dirty="0" smtClean="0">
                    <a:latin typeface="Times New Roman"/>
                    <a:ea typeface="Times New Roman"/>
                  </a:rPr>
                  <a:t>Геометрической прогрессией</a:t>
                </a:r>
                <a:r>
                  <a:rPr lang="ru-RU" sz="2400" dirty="0">
                    <a:latin typeface="Times New Roman"/>
                    <a:ea typeface="Times New Roman"/>
                  </a:rPr>
                  <a:t> называется последовательность отличных от нуля чисел, каждый член которой, начиная со второго, равен предыдущему члену, умноженному на одно и то же число.</a:t>
                </a:r>
                <a:endParaRPr lang="ru-RU" sz="2000" dirty="0">
                  <a:latin typeface="Times New Roman"/>
                  <a:ea typeface="Times New Roman"/>
                </a:endParaRPr>
              </a:p>
              <a:p>
                <a:pPr indent="0" algn="ctr">
                  <a:lnSpc>
                    <a:spcPct val="105000"/>
                  </a:lnSpc>
                  <a:spcAft>
                    <a:spcPts val="0"/>
                  </a:spcAft>
                  <a:buNone/>
                </a:pPr>
                <a:r>
                  <a:rPr lang="ru-RU" sz="2400" dirty="0">
                    <a:latin typeface="Times New Roman"/>
                    <a:ea typeface="Times New Roman"/>
                  </a:rPr>
                  <a:t>(</a:t>
                </a:r>
                <a:r>
                  <a:rPr lang="ru-RU" sz="2400" i="1" dirty="0" err="1">
                    <a:latin typeface="Times New Roman"/>
                    <a:ea typeface="Times New Roman"/>
                  </a:rPr>
                  <a:t>b</a:t>
                </a:r>
                <a:r>
                  <a:rPr lang="ru-RU" sz="2400" i="1" baseline="-25000" dirty="0" err="1">
                    <a:latin typeface="Times New Roman"/>
                    <a:ea typeface="Times New Roman"/>
                  </a:rPr>
                  <a:t>п</a:t>
                </a:r>
                <a:r>
                  <a:rPr lang="ru-RU" sz="2400" dirty="0">
                    <a:latin typeface="Times New Roman"/>
                    <a:ea typeface="Times New Roman"/>
                  </a:rPr>
                  <a:t>) – геометрическая прогрессия, если для любого </a:t>
                </a:r>
                <a:r>
                  <a:rPr lang="ru-RU" sz="2400" i="1" dirty="0" err="1" smtClean="0">
                    <a:latin typeface="Times New Roman"/>
                    <a:ea typeface="Times New Roman"/>
                  </a:rPr>
                  <a:t>n</a:t>
                </a:r>
                <a:r>
                  <a:rPr lang="ru-RU" sz="2400" dirty="0" err="1" smtClean="0">
                    <a:latin typeface="Times New Roman"/>
                    <a:ea typeface="Times New Roman"/>
                    <a:sym typeface="Symbol"/>
                  </a:rPr>
                  <a:t></a:t>
                </a:r>
                <a:r>
                  <a:rPr lang="ru-RU" sz="2400" i="1" dirty="0" err="1" smtClean="0">
                    <a:latin typeface="Times New Roman"/>
                    <a:ea typeface="Times New Roman"/>
                  </a:rPr>
                  <a:t>N</a:t>
                </a:r>
                <a:r>
                  <a:rPr lang="ru-RU" sz="2400" dirty="0" smtClean="0">
                    <a:latin typeface="Times New Roman"/>
                    <a:ea typeface="Times New Roman"/>
                  </a:rPr>
                  <a:t> </a:t>
                </a:r>
                <a:r>
                  <a:rPr lang="ru-RU" sz="2400" dirty="0">
                    <a:latin typeface="Times New Roman"/>
                    <a:ea typeface="Times New Roman"/>
                  </a:rPr>
                  <a:t>выполняются условия </a:t>
                </a:r>
                <a:r>
                  <a:rPr lang="ru-RU" sz="2400" i="1" dirty="0" err="1">
                    <a:latin typeface="Times New Roman"/>
                    <a:ea typeface="Times New Roman"/>
                  </a:rPr>
                  <a:t>b</a:t>
                </a:r>
                <a:r>
                  <a:rPr lang="ru-RU" sz="2400" i="1" baseline="-25000" dirty="0" err="1">
                    <a:latin typeface="Times New Roman"/>
                    <a:ea typeface="Times New Roman"/>
                  </a:rPr>
                  <a:t>п</a:t>
                </a:r>
                <a:r>
                  <a:rPr lang="ru-RU" sz="2400" dirty="0">
                    <a:latin typeface="Times New Roman"/>
                    <a:ea typeface="Times New Roman"/>
                  </a:rPr>
                  <a:t> ≠ 0 и </a:t>
                </a:r>
                <a:r>
                  <a:rPr lang="ru-RU" sz="2400" i="1" dirty="0" err="1">
                    <a:latin typeface="Times New Roman"/>
                    <a:ea typeface="Times New Roman"/>
                  </a:rPr>
                  <a:t>b</a:t>
                </a:r>
                <a:r>
                  <a:rPr lang="ru-RU" sz="2400" i="1" baseline="-25000" dirty="0" err="1">
                    <a:latin typeface="Times New Roman"/>
                    <a:ea typeface="Times New Roman"/>
                  </a:rPr>
                  <a:t>п</a:t>
                </a:r>
                <a:r>
                  <a:rPr lang="ru-RU" sz="2400" baseline="-25000" dirty="0">
                    <a:latin typeface="Times New Roman"/>
                    <a:ea typeface="Times New Roman"/>
                  </a:rPr>
                  <a:t> + 1</a:t>
                </a:r>
                <a:r>
                  <a:rPr lang="ru-RU" sz="2400" dirty="0">
                    <a:latin typeface="Times New Roman"/>
                    <a:ea typeface="Times New Roman"/>
                  </a:rPr>
                  <a:t> = </a:t>
                </a:r>
                <a:r>
                  <a:rPr lang="ru-RU" sz="2400" i="1" dirty="0" err="1">
                    <a:latin typeface="Times New Roman"/>
                    <a:ea typeface="Times New Roman"/>
                  </a:rPr>
                  <a:t>b</a:t>
                </a:r>
                <a:r>
                  <a:rPr lang="ru-RU" sz="2400" i="1" baseline="-25000" dirty="0" err="1">
                    <a:latin typeface="Times New Roman"/>
                    <a:ea typeface="Times New Roman"/>
                  </a:rPr>
                  <a:t>п</a:t>
                </a:r>
                <a:r>
                  <a:rPr lang="ru-RU" sz="2400" dirty="0">
                    <a:latin typeface="Times New Roman"/>
                    <a:ea typeface="Times New Roman"/>
                  </a:rPr>
                  <a:t> · </a:t>
                </a:r>
                <a:r>
                  <a:rPr lang="ru-RU" sz="2400" i="1" dirty="0">
                    <a:latin typeface="Times New Roman"/>
                    <a:ea typeface="Times New Roman"/>
                  </a:rPr>
                  <a:t>q</a:t>
                </a:r>
                <a:r>
                  <a:rPr lang="ru-RU" sz="2400" dirty="0">
                    <a:latin typeface="Times New Roman"/>
                    <a:ea typeface="Times New Roman"/>
                  </a:rPr>
                  <a:t>, где </a:t>
                </a:r>
                <a:r>
                  <a:rPr lang="ru-RU" sz="2400" i="1" dirty="0">
                    <a:latin typeface="Times New Roman"/>
                    <a:ea typeface="Times New Roman"/>
                  </a:rPr>
                  <a:t>q</a:t>
                </a:r>
                <a:r>
                  <a:rPr lang="ru-RU" sz="2400" dirty="0">
                    <a:latin typeface="Times New Roman"/>
                    <a:ea typeface="Times New Roman"/>
                  </a:rPr>
                  <a:t> – некоторое число. Число </a:t>
                </a:r>
                <a:r>
                  <a:rPr lang="ru-RU" sz="2400" i="1" dirty="0">
                    <a:latin typeface="Times New Roman"/>
                    <a:ea typeface="Times New Roman"/>
                  </a:rPr>
                  <a:t>q</a:t>
                </a:r>
                <a:r>
                  <a:rPr lang="ru-RU" sz="2400" dirty="0">
                    <a:latin typeface="Times New Roman"/>
                    <a:ea typeface="Times New Roman"/>
                  </a:rPr>
                  <a:t> называется знаменателем геометрической прогрессии, так как из определения следует, что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en-US" sz="2400" b="0" i="1" smtClean="0">
                                <a:latin typeface="Cambria Math"/>
                              </a:rPr>
                              <m:t>+1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2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ru-RU" sz="2400" dirty="0" smtClean="0">
                    <a:latin typeface="Times New Roman"/>
                    <a:ea typeface="Times New Roman"/>
                  </a:rPr>
                  <a:t> </a:t>
                </a:r>
                <a:r>
                  <a:rPr lang="ru-RU" sz="2400" dirty="0">
                    <a:latin typeface="Times New Roman"/>
                    <a:ea typeface="Times New Roman"/>
                  </a:rPr>
                  <a:t>= </a:t>
                </a:r>
                <a:r>
                  <a:rPr lang="ru-RU" sz="2400" i="1" dirty="0">
                    <a:latin typeface="Times New Roman"/>
                    <a:ea typeface="Times New Roman"/>
                  </a:rPr>
                  <a:t>q</a:t>
                </a:r>
                <a:r>
                  <a:rPr lang="ru-RU" sz="2400" dirty="0">
                    <a:latin typeface="Times New Roman"/>
                    <a:ea typeface="Times New Roman"/>
                  </a:rPr>
                  <a:t>.</a:t>
                </a:r>
                <a:endParaRPr lang="ru-RU" sz="2000" dirty="0">
                  <a:latin typeface="Times New Roman"/>
                  <a:ea typeface="Times New Roman"/>
                </a:endParaRPr>
              </a:p>
              <a:p>
                <a:pPr marL="0" indent="0" algn="ctr">
                  <a:buNone/>
                </a:pPr>
                <a:endParaRPr lang="ru-RU" sz="24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915566"/>
                <a:ext cx="8229600" cy="3394472"/>
              </a:xfrm>
              <a:blipFill rotWithShape="1">
                <a:blip r:embed="rId2"/>
                <a:stretch>
                  <a:fillRect t="-1616" r="-1704" b="-145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9750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5486"/>
            <a:ext cx="8229600" cy="35283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 р и м е р ы  арифметических прогрессий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6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= 1,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= 1.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1; 2; 3; 4; … (последовательные натуральные числа).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6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= 1,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= 2.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1; 3; 5; 6; … (последовательность положительных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нечетных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чисел).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6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= –2,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= –2.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–2; –4; –6; –8; –10; … (последовательность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отрицательных четных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чисел).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6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= 7,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= 0.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7; 7; 7; 7; … (постоянная последовательность).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6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= 1,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= 0,3.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1; 1,3; 1,6; 1,9; 2,2; …</a:t>
            </a:r>
          </a:p>
          <a:p>
            <a:pPr marL="0" indent="0"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5" r="21993"/>
          <a:stretch/>
        </p:blipFill>
        <p:spPr bwMode="auto">
          <a:xfrm>
            <a:off x="827584" y="3939900"/>
            <a:ext cx="7560840" cy="1109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070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94"/>
          <a:stretch/>
        </p:blipFill>
        <p:spPr bwMode="auto">
          <a:xfrm>
            <a:off x="179512" y="336695"/>
            <a:ext cx="8820472" cy="71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64" t="64744" r="19368" b="17628"/>
          <a:stretch/>
        </p:blipFill>
        <p:spPr bwMode="auto">
          <a:xfrm>
            <a:off x="107504" y="1275607"/>
            <a:ext cx="2520280" cy="74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1419622"/>
            <a:ext cx="60486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свойство геометрической прогрессии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8" r="8465"/>
          <a:stretch/>
        </p:blipFill>
        <p:spPr bwMode="auto">
          <a:xfrm>
            <a:off x="160611" y="2139702"/>
            <a:ext cx="8839373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02683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964488" cy="1397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02745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8111"/>
            <a:ext cx="8928992" cy="2120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76605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7579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Решение задач ОГЭ:</a:t>
            </a:r>
            <a:endParaRPr lang="ru-RU" sz="3200" dirty="0">
              <a:solidFill>
                <a:srgbClr val="FF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71549"/>
            <a:ext cx="8686632" cy="1368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0223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6464300" cy="210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49373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51470"/>
            <a:ext cx="8784977" cy="1272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3157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3477"/>
            <a:ext cx="8640960" cy="1705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2537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713"/>
            <a:ext cx="7632848" cy="2110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2537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752730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2537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7"/>
            <a:ext cx="8136904" cy="192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253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47" y="109135"/>
            <a:ext cx="8853166" cy="3240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87325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3478"/>
            <a:ext cx="8280920" cy="1498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2537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23478"/>
            <a:ext cx="8784977" cy="1388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25371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45588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2537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0612"/>
            <a:ext cx="8640960" cy="1705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2537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3477"/>
            <a:ext cx="8568952" cy="15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2537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23478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Задания взяты из образовательного портала для подготовки к экзаменам «Решу ОГЭ»: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https://oge.sdamgia.ru/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35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7574"/>
            <a:ext cx="8906637" cy="295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3401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856984" cy="1768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4953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7579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Решение задач ОГЭ:</a:t>
            </a:r>
            <a:endParaRPr lang="ru-RU" sz="3200" dirty="0">
              <a:solidFill>
                <a:srgbClr val="FF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15566"/>
            <a:ext cx="8280920" cy="119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0563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2668"/>
            <a:ext cx="8352928" cy="1649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6325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3478"/>
            <a:ext cx="8352928" cy="1210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015113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лна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352</Words>
  <Application>Microsoft Office PowerPoint</Application>
  <PresentationFormat>Экран (16:9)</PresentationFormat>
  <Paragraphs>27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45</vt:i4>
      </vt:variant>
    </vt:vector>
  </HeadingPairs>
  <TitlesOfParts>
    <vt:vector size="47" baseType="lpstr">
      <vt:lpstr>Тема Office</vt:lpstr>
      <vt:lpstr>Волна</vt:lpstr>
      <vt:lpstr>Задание 14 ОГЭ</vt:lpstr>
      <vt:lpstr>Арифметическая прогрессия:</vt:lpstr>
      <vt:lpstr>Презентация PowerPoint</vt:lpstr>
      <vt:lpstr>Презентация PowerPoint</vt:lpstr>
      <vt:lpstr>Презентация PowerPoint</vt:lpstr>
      <vt:lpstr>Презентация PowerPoint</vt:lpstr>
      <vt:lpstr>Решение задач ОГЭ: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Геометрическая прогрессия:</vt:lpstr>
      <vt:lpstr>Презентация PowerPoint</vt:lpstr>
      <vt:lpstr>Презентация PowerPoint</vt:lpstr>
      <vt:lpstr>Презентация PowerPoint</vt:lpstr>
      <vt:lpstr>Решение задач ОГЭ: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14 ОГЭ</dc:title>
  <dc:creator>школа 1</dc:creator>
  <cp:lastModifiedBy>Sokolov23</cp:lastModifiedBy>
  <cp:revision>16</cp:revision>
  <dcterms:created xsi:type="dcterms:W3CDTF">2021-04-20T14:02:26Z</dcterms:created>
  <dcterms:modified xsi:type="dcterms:W3CDTF">2022-05-01T16:49:47Z</dcterms:modified>
</cp:coreProperties>
</file>