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84" r:id="rId2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4" r:id="rId31"/>
    <p:sldId id="285" r:id="rId32"/>
    <p:sldId id="286" r:id="rId33"/>
    <p:sldId id="287" r:id="rId34"/>
    <p:sldId id="288" r:id="rId35"/>
    <p:sldId id="289" r:id="rId36"/>
    <p:sldId id="290" r:id="rId37"/>
    <p:sldId id="291" r:id="rId38"/>
    <p:sldId id="292" r:id="rId39"/>
    <p:sldId id="293" r:id="rId40"/>
    <p:sldId id="294" r:id="rId41"/>
    <p:sldId id="295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  <p:sldId id="305" r:id="rId51"/>
    <p:sldId id="306" r:id="rId52"/>
    <p:sldId id="307" r:id="rId53"/>
    <p:sldId id="308" r:id="rId54"/>
    <p:sldId id="309" r:id="rId55"/>
    <p:sldId id="310" r:id="rId56"/>
    <p:sldId id="311" r:id="rId57"/>
    <p:sldId id="312" r:id="rId58"/>
    <p:sldId id="313" r:id="rId59"/>
    <p:sldId id="314" r:id="rId60"/>
    <p:sldId id="315" r:id="rId61"/>
    <p:sldId id="316" r:id="rId62"/>
    <p:sldId id="317" r:id="rId63"/>
    <p:sldId id="318" r:id="rId64"/>
    <p:sldId id="319" r:id="rId65"/>
    <p:sldId id="320" r:id="rId66"/>
    <p:sldId id="321" r:id="rId67"/>
    <p:sldId id="322" r:id="rId68"/>
  </p:sldIdLst>
  <p:sldSz cx="9144000" cy="5143500" type="screen16x9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5D3E53D4-FC11-4725-9BC4-6981892EB840}">
          <p14:sldIdLst>
            <p14:sldId id="256"/>
            <p14:sldId id="257"/>
            <p14:sldId id="258"/>
            <p14:sldId id="259"/>
            <p14:sldId id="260"/>
            <p14:sldId id="261"/>
            <p14:sldId id="262"/>
            <p14:sldId id="263"/>
            <p14:sldId id="264"/>
            <p14:sldId id="265"/>
            <p14:sldId id="266"/>
            <p14:sldId id="267"/>
            <p14:sldId id="268"/>
            <p14:sldId id="269"/>
            <p14:sldId id="270"/>
            <p14:sldId id="271"/>
            <p14:sldId id="272"/>
            <p14:sldId id="273"/>
            <p14:sldId id="274"/>
            <p14:sldId id="275"/>
            <p14:sldId id="276"/>
            <p14:sldId id="277"/>
            <p14:sldId id="278"/>
            <p14:sldId id="279"/>
            <p14:sldId id="280"/>
            <p14:sldId id="281"/>
            <p14:sldId id="282"/>
            <p14:sldId id="283"/>
            <p14:sldId id="284"/>
            <p14:sldId id="285"/>
            <p14:sldId id="286"/>
            <p14:sldId id="287"/>
            <p14:sldId id="288"/>
            <p14:sldId id="289"/>
            <p14:sldId id="290"/>
            <p14:sldId id="291"/>
            <p14:sldId id="292"/>
            <p14:sldId id="293"/>
            <p14:sldId id="294"/>
            <p14:sldId id="295"/>
            <p14:sldId id="297"/>
            <p14:sldId id="298"/>
            <p14:sldId id="299"/>
            <p14:sldId id="300"/>
            <p14:sldId id="301"/>
            <p14:sldId id="302"/>
            <p14:sldId id="303"/>
            <p14:sldId id="304"/>
            <p14:sldId id="305"/>
            <p14:sldId id="306"/>
            <p14:sldId id="307"/>
            <p14:sldId id="308"/>
            <p14:sldId id="309"/>
            <p14:sldId id="310"/>
            <p14:sldId id="311"/>
            <p14:sldId id="312"/>
            <p14:sldId id="313"/>
            <p14:sldId id="314"/>
            <p14:sldId id="315"/>
            <p14:sldId id="316"/>
            <p14:sldId id="317"/>
            <p14:sldId id="318"/>
            <p14:sldId id="319"/>
            <p14:sldId id="320"/>
            <p14:sldId id="321"/>
            <p14:sldId id="322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3" d="100"/>
          <a:sy n="113" d="100"/>
        </p:scale>
        <p:origin x="-744" y="-9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4.xml"/><Relationship Id="rId21" Type="http://schemas.openxmlformats.org/officeDocument/2006/relationships/slide" Target="slides/slide19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63" Type="http://schemas.openxmlformats.org/officeDocument/2006/relationships/slide" Target="slides/slide61.xml"/><Relationship Id="rId68" Type="http://schemas.openxmlformats.org/officeDocument/2006/relationships/slide" Target="slides/slide66.xml"/><Relationship Id="rId7" Type="http://schemas.openxmlformats.org/officeDocument/2006/relationships/slide" Target="slides/slide5.xml"/><Relationship Id="rId71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slide" Target="slides/slide51.xml"/><Relationship Id="rId58" Type="http://schemas.openxmlformats.org/officeDocument/2006/relationships/slide" Target="slides/slide56.xml"/><Relationship Id="rId66" Type="http://schemas.openxmlformats.org/officeDocument/2006/relationships/slide" Target="slides/slide64.xml"/><Relationship Id="rId5" Type="http://schemas.openxmlformats.org/officeDocument/2006/relationships/slide" Target="slides/slide3.xml"/><Relationship Id="rId61" Type="http://schemas.openxmlformats.org/officeDocument/2006/relationships/slide" Target="slides/slide59.xml"/><Relationship Id="rId19" Type="http://schemas.openxmlformats.org/officeDocument/2006/relationships/slide" Target="slides/slide1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slide" Target="slides/slide54.xml"/><Relationship Id="rId64" Type="http://schemas.openxmlformats.org/officeDocument/2006/relationships/slide" Target="slides/slide62.xml"/><Relationship Id="rId69" Type="http://schemas.openxmlformats.org/officeDocument/2006/relationships/presProps" Target="presProps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72" Type="http://schemas.openxmlformats.org/officeDocument/2006/relationships/tableStyles" Target="tableStyles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slide" Target="slides/slide57.xml"/><Relationship Id="rId67" Type="http://schemas.openxmlformats.org/officeDocument/2006/relationships/slide" Target="slides/slide65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54" Type="http://schemas.openxmlformats.org/officeDocument/2006/relationships/slide" Target="slides/slide52.xml"/><Relationship Id="rId62" Type="http://schemas.openxmlformats.org/officeDocument/2006/relationships/slide" Target="slides/slide60.xml"/><Relationship Id="rId7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slide" Target="slides/slide55.xml"/><Relationship Id="rId10" Type="http://schemas.openxmlformats.org/officeDocument/2006/relationships/slide" Target="slides/slide8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60" Type="http://schemas.openxmlformats.org/officeDocument/2006/relationships/slide" Target="slides/slide58.xml"/><Relationship Id="rId65" Type="http://schemas.openxmlformats.org/officeDocument/2006/relationships/slide" Target="slides/slide63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9" Type="http://schemas.openxmlformats.org/officeDocument/2006/relationships/slide" Target="slides/slide37.xml"/><Relationship Id="rId34" Type="http://schemas.openxmlformats.org/officeDocument/2006/relationships/slide" Target="slides/slide32.xml"/><Relationship Id="rId50" Type="http://schemas.openxmlformats.org/officeDocument/2006/relationships/slide" Target="slides/slide48.xml"/><Relationship Id="rId55" Type="http://schemas.openxmlformats.org/officeDocument/2006/relationships/slide" Target="slides/slide5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0C5B78-137E-45E7-A459-66E4CFE9B3D4}" type="datetimeFigureOut">
              <a:rPr lang="ru-RU" smtClean="0"/>
              <a:t>01.05.2022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4B546F-4385-4020-B785-725D98A6A3F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4656908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0C5B78-137E-45E7-A459-66E4CFE9B3D4}" type="datetimeFigureOut">
              <a:rPr lang="ru-RU" smtClean="0"/>
              <a:t>01.05.2022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4B546F-4385-4020-B785-725D98A6A3F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07109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0C5B78-137E-45E7-A459-66E4CFE9B3D4}" type="datetimeFigureOut">
              <a:rPr lang="ru-RU" smtClean="0"/>
              <a:t>01.05.2022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4B546F-4385-4020-B785-725D98A6A3F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100762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ight Triangle 6"/>
          <p:cNvSpPr/>
          <p:nvPr/>
        </p:nvSpPr>
        <p:spPr>
          <a:xfrm>
            <a:off x="1" y="1985962"/>
            <a:ext cx="3571875" cy="3157538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2380" y="-694"/>
            <a:ext cx="9146380" cy="5144194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19140000">
            <a:off x="817113" y="1297802"/>
            <a:ext cx="5648623" cy="903230"/>
          </a:xfrm>
        </p:spPr>
        <p:txBody>
          <a:bodyPr bIns="9144"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19140000">
            <a:off x="1212278" y="1853194"/>
            <a:ext cx="6511131" cy="246944"/>
          </a:xfrm>
        </p:spPr>
        <p:txBody>
          <a:bodyPr tIns="9144">
            <a:normAutofit/>
          </a:bodyPr>
          <a:lstStyle>
            <a:lvl1pPr marL="0" indent="0" algn="l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0C5B78-137E-45E7-A459-66E4CFE9B3D4}" type="datetimeFigureOut">
              <a:rPr lang="ru-RU" smtClean="0"/>
              <a:t>01.05.2022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4B546F-4385-4020-B785-725D98A6A3F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0C5B78-137E-45E7-A459-66E4CFE9B3D4}" type="datetimeFigureOut">
              <a:rPr lang="ru-RU" smtClean="0"/>
              <a:t>01.05.2022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4B546F-4385-4020-B785-725D98A6A3F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7"/>
          <p:cNvSpPr/>
          <p:nvPr/>
        </p:nvSpPr>
        <p:spPr>
          <a:xfrm>
            <a:off x="-2380" y="-694"/>
            <a:ext cx="9146380" cy="5144194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ight Triangle 6"/>
          <p:cNvSpPr/>
          <p:nvPr/>
        </p:nvSpPr>
        <p:spPr>
          <a:xfrm>
            <a:off x="1" y="1985962"/>
            <a:ext cx="3571875" cy="3157538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819399" y="1295053"/>
            <a:ext cx="5650992" cy="905632"/>
          </a:xfrm>
        </p:spPr>
        <p:txBody>
          <a:bodyPr bIns="9144" anchor="b"/>
          <a:lstStyle>
            <a:lvl1pPr algn="l">
              <a:defRPr kumimoji="0" lang="en-US" sz="32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 rot="19140000">
            <a:off x="1216152" y="1851228"/>
            <a:ext cx="6510528" cy="246888"/>
          </a:xfrm>
        </p:spPr>
        <p:txBody>
          <a:bodyPr anchor="t">
            <a:normAutofit/>
          </a:bodyPr>
          <a:lstStyle>
            <a:lvl1pPr marL="0" indent="0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0C5B78-137E-45E7-A459-66E4CFE9B3D4}" type="datetimeFigureOut">
              <a:rPr lang="ru-RU" smtClean="0"/>
              <a:t>01.05.2022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4B546F-4385-4020-B785-725D98A6A3F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2960" y="822960"/>
            <a:ext cx="3200400" cy="27843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00016" y="822960"/>
            <a:ext cx="3200400" cy="27843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0C5B78-137E-45E7-A459-66E4CFE9B3D4}" type="datetimeFigureOut">
              <a:rPr lang="ru-RU" smtClean="0"/>
              <a:t>01.05.2022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4B546F-4385-4020-B785-725D98A6A3FB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822960"/>
            <a:ext cx="3200400" cy="41148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9150" y="1276386"/>
            <a:ext cx="3200400" cy="23317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00016" y="822960"/>
            <a:ext cx="3200400" cy="41148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00016" y="1276386"/>
            <a:ext cx="3200400" cy="23317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0C5B78-137E-45E7-A459-66E4CFE9B3D4}" type="datetimeFigureOut">
              <a:rPr lang="ru-RU" smtClean="0"/>
              <a:t>01.05.2022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4B546F-4385-4020-B785-725D98A6A3F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0C5B78-137E-45E7-A459-66E4CFE9B3D4}" type="datetimeFigureOut">
              <a:rPr lang="ru-RU" smtClean="0"/>
              <a:t>01.05.2022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4B546F-4385-4020-B785-725D98A6A3F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0C5B78-137E-45E7-A459-66E4CFE9B3D4}" type="datetimeFigureOut">
              <a:rPr lang="ru-RU" smtClean="0"/>
              <a:t>01.05.2022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4B546F-4385-4020-B785-725D98A6A3F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ight Triangle 16"/>
          <p:cNvSpPr/>
          <p:nvPr/>
        </p:nvSpPr>
        <p:spPr>
          <a:xfrm>
            <a:off x="1" y="1985962"/>
            <a:ext cx="3571875" cy="3157538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ight Triangle 17"/>
          <p:cNvSpPr/>
          <p:nvPr/>
        </p:nvSpPr>
        <p:spPr>
          <a:xfrm rot="5400000">
            <a:off x="1290639" y="-1290638"/>
            <a:ext cx="5143500" cy="7724778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784930" y="1182078"/>
            <a:ext cx="5212080" cy="817070"/>
          </a:xfrm>
        </p:spPr>
        <p:txBody>
          <a:bodyPr bIns="0" anchor="b"/>
          <a:lstStyle>
            <a:lvl1pPr algn="l">
              <a:defRPr kumimoji="0" lang="en-US" sz="2800" b="0" i="0" u="none" strike="noStrike" kern="1200" cap="all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49553" y="1964184"/>
            <a:ext cx="3807779" cy="249351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297954" y="1690039"/>
            <a:ext cx="5794760" cy="467486"/>
          </a:xfrm>
        </p:spPr>
        <p:txBody>
          <a:bodyPr>
            <a:normAutofit/>
          </a:bodyPr>
          <a:lstStyle>
            <a:lvl1pPr marL="0" indent="0">
              <a:buNone/>
              <a:defRPr lang="en-US" sz="1400" b="1" kern="1200" dirty="0" smtClean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0C5B78-137E-45E7-A459-66E4CFE9B3D4}" type="datetimeFigureOut">
              <a:rPr lang="ru-RU" smtClean="0"/>
              <a:t>01.05.2022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ln>
            <a:solidFill>
              <a:schemeClr val="tx2"/>
            </a:solidFill>
          </a:ln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A04B546F-4385-4020-B785-725D98A6A3F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0C5B78-137E-45E7-A459-66E4CFE9B3D4}" type="datetimeFigureOut">
              <a:rPr lang="ru-RU" smtClean="0"/>
              <a:t>01.05.2022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4B546F-4385-4020-B785-725D98A6A3F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1772304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/>
          </p:cNvSpPr>
          <p:nvPr>
            <p:ph type="pic" sz="quarter" idx="14"/>
          </p:nvPr>
        </p:nvSpPr>
        <p:spPr>
          <a:xfrm>
            <a:off x="2028826" y="0"/>
            <a:ext cx="7115175" cy="5143500"/>
          </a:xfrm>
          <a:custGeom>
            <a:avLst/>
            <a:gdLst>
              <a:gd name="connsiteX0" fmla="*/ 0 w 7104888"/>
              <a:gd name="connsiteY0" fmla="*/ 0 h 6858000"/>
              <a:gd name="connsiteX1" fmla="*/ 7104888 w 7104888"/>
              <a:gd name="connsiteY1" fmla="*/ 0 h 6858000"/>
              <a:gd name="connsiteX2" fmla="*/ 7104888 w 7104888"/>
              <a:gd name="connsiteY2" fmla="*/ 6858000 h 6858000"/>
              <a:gd name="connsiteX3" fmla="*/ 0 w 7104888"/>
              <a:gd name="connsiteY3" fmla="*/ 6858000 h 6858000"/>
              <a:gd name="connsiteX4" fmla="*/ 0 w 7104888"/>
              <a:gd name="connsiteY4" fmla="*/ 0 h 6858000"/>
              <a:gd name="connsiteX0" fmla="*/ 0 w 7104888"/>
              <a:gd name="connsiteY0" fmla="*/ 0 h 6858000"/>
              <a:gd name="connsiteX1" fmla="*/ 5695188 w 7104888"/>
              <a:gd name="connsiteY1" fmla="*/ 0 h 6858000"/>
              <a:gd name="connsiteX2" fmla="*/ 7104888 w 7104888"/>
              <a:gd name="connsiteY2" fmla="*/ 0 h 6858000"/>
              <a:gd name="connsiteX3" fmla="*/ 7104888 w 7104888"/>
              <a:gd name="connsiteY3" fmla="*/ 6858000 h 6858000"/>
              <a:gd name="connsiteX4" fmla="*/ 0 w 7104888"/>
              <a:gd name="connsiteY4" fmla="*/ 6858000 h 6858000"/>
              <a:gd name="connsiteX5" fmla="*/ 0 w 7104888"/>
              <a:gd name="connsiteY5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0287 w 7115175"/>
              <a:gd name="connsiteY4" fmla="*/ 6858000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10287 w 7115175"/>
              <a:gd name="connsiteY5" fmla="*/ 6858000 h 6858000"/>
              <a:gd name="connsiteX6" fmla="*/ 0 w 7115175"/>
              <a:gd name="connsiteY6" fmla="*/ 5048250 h 6858000"/>
              <a:gd name="connsiteX7" fmla="*/ 10287 w 7115175"/>
              <a:gd name="connsiteY7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0 w 7115175"/>
              <a:gd name="connsiteY0" fmla="*/ 504825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115175" h="6858000">
                <a:moveTo>
                  <a:pt x="0" y="5048250"/>
                </a:moveTo>
                <a:lnTo>
                  <a:pt x="5705475" y="0"/>
                </a:lnTo>
                <a:lnTo>
                  <a:pt x="7115175" y="0"/>
                </a:lnTo>
                <a:lnTo>
                  <a:pt x="7115175" y="6858000"/>
                </a:lnTo>
                <a:lnTo>
                  <a:pt x="1533526" y="6848475"/>
                </a:lnTo>
                <a:lnTo>
                  <a:pt x="0" y="50482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</p:spPr>
        <p:txBody>
          <a:bodyPr rIns="182880" anchor="ctr"/>
          <a:lstStyle>
            <a:lvl1pPr algn="r">
              <a:defRPr/>
            </a:lvl1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9" name="Right Triangle 8"/>
          <p:cNvSpPr/>
          <p:nvPr/>
        </p:nvSpPr>
        <p:spPr>
          <a:xfrm>
            <a:off x="1" y="1985962"/>
            <a:ext cx="3571875" cy="3157538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 9"/>
          <p:cNvSpPr/>
          <p:nvPr/>
        </p:nvSpPr>
        <p:spPr>
          <a:xfrm>
            <a:off x="1" y="3786187"/>
            <a:ext cx="3571875" cy="1357313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1809750 h 1809750"/>
              <a:gd name="connsiteX1" fmla="*/ 1895475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  <a:gd name="connsiteX0" fmla="*/ 0 w 3571875"/>
              <a:gd name="connsiteY0" fmla="*/ 1809750 h 1809750"/>
              <a:gd name="connsiteX1" fmla="*/ 2038350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71875" h="1809750">
                <a:moveTo>
                  <a:pt x="0" y="1809750"/>
                </a:moveTo>
                <a:lnTo>
                  <a:pt x="2038350" y="0"/>
                </a:lnTo>
                <a:lnTo>
                  <a:pt x="3571875" y="1809750"/>
                </a:lnTo>
                <a:lnTo>
                  <a:pt x="0" y="18097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671197" y="1288126"/>
            <a:ext cx="5486400" cy="650583"/>
          </a:xfrm>
        </p:spPr>
        <p:txBody>
          <a:bodyPr anchor="b"/>
          <a:lstStyle>
            <a:lvl1pPr algn="l">
              <a:defRPr sz="2800" b="0">
                <a:latin typeface="+mj-lt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143480" y="1635397"/>
            <a:ext cx="6096545" cy="555498"/>
          </a:xfrm>
        </p:spPr>
        <p:txBody>
          <a:bodyPr/>
          <a:lstStyle>
            <a:lvl1pPr marL="0" indent="0">
              <a:buNone/>
              <a:defRPr sz="14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0C5B78-137E-45E7-A459-66E4CFE9B3D4}" type="datetimeFigureOut">
              <a:rPr lang="ru-RU" smtClean="0"/>
              <a:t>01.05.2022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4B546F-4385-4020-B785-725D98A6A3F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0C5B78-137E-45E7-A459-66E4CFE9B3D4}" type="datetimeFigureOut">
              <a:rPr lang="ru-RU" smtClean="0"/>
              <a:t>01.05.2022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4B546F-4385-4020-B785-725D98A6A3F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350877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350877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0C5B78-137E-45E7-A459-66E4CFE9B3D4}" type="datetimeFigureOut">
              <a:rPr lang="ru-RU" smtClean="0"/>
              <a:t>01.05.2022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4B546F-4385-4020-B785-725D98A6A3F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0C5B78-137E-45E7-A459-66E4CFE9B3D4}" type="datetimeFigureOut">
              <a:rPr lang="ru-RU" smtClean="0"/>
              <a:t>01.05.2022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4B546F-4385-4020-B785-725D98A6A3F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822922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0C5B78-137E-45E7-A459-66E4CFE9B3D4}" type="datetimeFigureOut">
              <a:rPr lang="ru-RU" smtClean="0"/>
              <a:t>01.05.2022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4B546F-4385-4020-B785-725D98A6A3F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208241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0C5B78-137E-45E7-A459-66E4CFE9B3D4}" type="datetimeFigureOut">
              <a:rPr lang="ru-RU" smtClean="0"/>
              <a:t>01.05.2022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4B546F-4385-4020-B785-725D98A6A3F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273606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0C5B78-137E-45E7-A459-66E4CFE9B3D4}" type="datetimeFigureOut">
              <a:rPr lang="ru-RU" smtClean="0"/>
              <a:t>01.05.2022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4B546F-4385-4020-B785-725D98A6A3F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186145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0C5B78-137E-45E7-A459-66E4CFE9B3D4}" type="datetimeFigureOut">
              <a:rPr lang="ru-RU" smtClean="0"/>
              <a:t>01.05.2022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4B546F-4385-4020-B785-725D98A6A3F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838709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0C5B78-137E-45E7-A459-66E4CFE9B3D4}" type="datetimeFigureOut">
              <a:rPr lang="ru-RU" smtClean="0"/>
              <a:t>01.05.2022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4B546F-4385-4020-B785-725D98A6A3F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867932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0C5B78-137E-45E7-A459-66E4CFE9B3D4}" type="datetimeFigureOut">
              <a:rPr lang="ru-RU" smtClean="0"/>
              <a:t>01.05.2022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4B546F-4385-4020-B785-725D98A6A3F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31982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0C5B78-137E-45E7-A459-66E4CFE9B3D4}" type="datetimeFigureOut">
              <a:rPr lang="ru-RU" smtClean="0"/>
              <a:t>01.05.2022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4B546F-4385-4020-B785-725D98A6A3F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32729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>
          <a:xfrm>
            <a:off x="-2382" y="3787975"/>
            <a:ext cx="3574257" cy="1355526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883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050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812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76450 w 3571875"/>
              <a:gd name="connsiteY2" fmla="*/ 22740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245519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38350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2433637 h 2433637"/>
              <a:gd name="connsiteX1" fmla="*/ 257175 w 3571875"/>
              <a:gd name="connsiteY1" fmla="*/ 0 h 2433637"/>
              <a:gd name="connsiteX2" fmla="*/ 2038350 w 3571875"/>
              <a:gd name="connsiteY2" fmla="*/ 628650 h 2433637"/>
              <a:gd name="connsiteX3" fmla="*/ 3571875 w 3571875"/>
              <a:gd name="connsiteY3" fmla="*/ 2433637 h 2433637"/>
              <a:gd name="connsiteX4" fmla="*/ 0 w 3571875"/>
              <a:gd name="connsiteY4" fmla="*/ 2433637 h 2433637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24051 w 3574257"/>
              <a:gd name="connsiteY2" fmla="*/ 3071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40682 w 3574257"/>
              <a:gd name="connsiteY2" fmla="*/ 450057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57351 w 3574257"/>
              <a:gd name="connsiteY2" fmla="*/ 2309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774032 w 3574257"/>
              <a:gd name="connsiteY2" fmla="*/ 161925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69294 w 3574257"/>
              <a:gd name="connsiteY2" fmla="*/ 2143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819275 w 3574257"/>
              <a:gd name="connsiteY2" fmla="*/ 200026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5494 w 3574257"/>
              <a:gd name="connsiteY2" fmla="*/ 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74257" h="1807368">
                <a:moveTo>
                  <a:pt x="2382" y="1807368"/>
                </a:moveTo>
                <a:lnTo>
                  <a:pt x="0" y="0"/>
                </a:lnTo>
                <a:lnTo>
                  <a:pt x="2045494" y="1"/>
                </a:lnTo>
                <a:lnTo>
                  <a:pt x="3574257" y="1807368"/>
                </a:lnTo>
                <a:lnTo>
                  <a:pt x="2382" y="180736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2380" y="3788469"/>
            <a:ext cx="9146380" cy="1355032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  <a:gd name="connsiteX0" fmla="*/ 0 w 3352800"/>
              <a:gd name="connsiteY0" fmla="*/ 2002631 h 2002631"/>
              <a:gd name="connsiteX1" fmla="*/ 754045 w 3352800"/>
              <a:gd name="connsiteY1" fmla="*/ 146832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26618 h 526618"/>
              <a:gd name="connsiteX1" fmla="*/ 980611 w 3352800"/>
              <a:gd name="connsiteY1" fmla="*/ 9368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6888 h 526888"/>
              <a:gd name="connsiteX1" fmla="*/ 744735 w 3352800"/>
              <a:gd name="connsiteY1" fmla="*/ 0 h 526888"/>
              <a:gd name="connsiteX2" fmla="*/ 3352800 w 3352800"/>
              <a:gd name="connsiteY2" fmla="*/ 270 h 526888"/>
              <a:gd name="connsiteX3" fmla="*/ 3352800 w 3352800"/>
              <a:gd name="connsiteY3" fmla="*/ 526888 h 526888"/>
              <a:gd name="connsiteX4" fmla="*/ 0 w 3352800"/>
              <a:gd name="connsiteY4" fmla="*/ 526888 h 526888"/>
              <a:gd name="connsiteX0" fmla="*/ 0 w 3352800"/>
              <a:gd name="connsiteY0" fmla="*/ 526618 h 526618"/>
              <a:gd name="connsiteX1" fmla="*/ 811948 w 3352800"/>
              <a:gd name="connsiteY1" fmla="*/ 6092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966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241069 w 3352800"/>
              <a:gd name="connsiteY2" fmla="*/ 94144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313 h 527313"/>
              <a:gd name="connsiteX1" fmla="*/ 900984 w 3352800"/>
              <a:gd name="connsiteY1" fmla="*/ 97774 h 527313"/>
              <a:gd name="connsiteX2" fmla="*/ 3352800 w 3352800"/>
              <a:gd name="connsiteY2" fmla="*/ 0 h 527313"/>
              <a:gd name="connsiteX3" fmla="*/ 3352800 w 3352800"/>
              <a:gd name="connsiteY3" fmla="*/ 527313 h 527313"/>
              <a:gd name="connsiteX4" fmla="*/ 0 w 3352800"/>
              <a:gd name="connsiteY4" fmla="*/ 527313 h 527313"/>
              <a:gd name="connsiteX0" fmla="*/ 0 w 3352800"/>
              <a:gd name="connsiteY0" fmla="*/ 527584 h 527584"/>
              <a:gd name="connsiteX1" fmla="*/ 748227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527584">
                <a:moveTo>
                  <a:pt x="0" y="527584"/>
                </a:moveTo>
                <a:lnTo>
                  <a:pt x="748227" y="0"/>
                </a:lnTo>
                <a:lnTo>
                  <a:pt x="3352800" y="271"/>
                </a:lnTo>
                <a:lnTo>
                  <a:pt x="3352800" y="527584"/>
                </a:lnTo>
                <a:lnTo>
                  <a:pt x="0" y="527584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22960" y="274320"/>
            <a:ext cx="7520940" cy="4114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825471"/>
            <a:ext cx="7520940" cy="26848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9140000">
            <a:off x="201168" y="4402836"/>
            <a:ext cx="2176272" cy="15087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fld id="{060C5B78-137E-45E7-A459-66E4CFE9B3D4}" type="datetimeFigureOut">
              <a:rPr lang="ru-RU" smtClean="0"/>
              <a:t>01.05.2022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17514" y="4713842"/>
            <a:ext cx="4724400" cy="2057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spc="200" baseline="0"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01038" y="4628117"/>
            <a:ext cx="502920" cy="377190"/>
          </a:xfrm>
          <a:prstGeom prst="ellipse">
            <a:avLst/>
          </a:prstGeom>
          <a:ln w="19050">
            <a:solidFill>
              <a:srgbClr val="FFFFFF"/>
            </a:solidFill>
          </a:ln>
        </p:spPr>
        <p:txBody>
          <a:bodyPr vert="horz" lIns="9144" tIns="9144" rIns="9144" bIns="9144" rtlCol="0" anchor="ctr">
            <a:normAutofit/>
          </a:bodyPr>
          <a:lstStyle>
            <a:lvl1pPr algn="ctr">
              <a:defRPr sz="1650">
                <a:solidFill>
                  <a:srgbClr val="FFFFFF"/>
                </a:solidFill>
              </a:defRPr>
            </a:lvl1pPr>
          </a:lstStyle>
          <a:p>
            <a:fld id="{A04B546F-4385-4020-B785-725D98A6A3FB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28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ts val="800"/>
        </a:spcBef>
        <a:buFont typeface="Arial" pitchFamily="34" charset="0"/>
        <a:buNone/>
        <a:defRPr sz="16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173736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402336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630936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859536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097280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3533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5819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792224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em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em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8.em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9.em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em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1.emf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emf"/><Relationship Id="rId2" Type="http://schemas.openxmlformats.org/officeDocument/2006/relationships/image" Target="../media/image24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emf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emf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emf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emf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emf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emf"/><Relationship Id="rId2" Type="http://schemas.openxmlformats.org/officeDocument/2006/relationships/image" Target="../media/image33.emf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emf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e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emf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emf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emf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emf"/><Relationship Id="rId2" Type="http://schemas.openxmlformats.org/officeDocument/2006/relationships/image" Target="../media/image45.emf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emf"/><Relationship Id="rId2" Type="http://schemas.openxmlformats.org/officeDocument/2006/relationships/image" Target="../media/image47.emf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emf"/><Relationship Id="rId2" Type="http://schemas.openxmlformats.org/officeDocument/2006/relationships/image" Target="../media/image49.emf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emf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emf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emf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emf"/><Relationship Id="rId2" Type="http://schemas.openxmlformats.org/officeDocument/2006/relationships/image" Target="../media/image54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emf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emf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emf"/><Relationship Id="rId2" Type="http://schemas.openxmlformats.org/officeDocument/2006/relationships/image" Target="../media/image58.emf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60.emf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62.emf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64.emf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65.emf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emf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emf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emf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emf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emf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emf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emf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emf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emf"/><Relationship Id="rId2" Type="http://schemas.openxmlformats.org/officeDocument/2006/relationships/image" Target="../media/image77.emf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emf"/><Relationship Id="rId2" Type="http://schemas.openxmlformats.org/officeDocument/2006/relationships/image" Target="../media/image79.e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emf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emf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emf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emf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emf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6.emf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15616" y="1487364"/>
            <a:ext cx="6480048" cy="1725930"/>
          </a:xfrm>
          <a:ln>
            <a:noFill/>
          </a:ln>
        </p:spPr>
        <p:txBody>
          <a:bodyPr/>
          <a:lstStyle/>
          <a:p>
            <a:pPr algn="ctr"/>
            <a:r>
              <a:rPr lang="ru-RU" sz="4800" b="1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Задание 17 ОГЭ</a:t>
            </a:r>
            <a:br>
              <a:rPr lang="ru-RU" sz="4800" b="1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4800" b="1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«Площади фигур»</a:t>
            </a:r>
            <a:endParaRPr lang="ru-RU" sz="4800" b="1" i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419872" y="3363838"/>
            <a:ext cx="294780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Разработала учитель математики </a:t>
            </a:r>
          </a:p>
          <a:p>
            <a:pPr algn="ctr"/>
            <a:r>
              <a:rPr lang="ru-RU" sz="1600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Соколова Светлана Дмитриевна</a:t>
            </a:r>
            <a:endParaRPr lang="ru-RU" sz="1600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8656166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23478"/>
            <a:ext cx="8784976" cy="1103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62565" y="1563638"/>
            <a:ext cx="2041562" cy="15611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730414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637579"/>
          </a:xfrm>
        </p:spPr>
        <p:txBody>
          <a:bodyPr>
            <a:normAutofit/>
          </a:bodyPr>
          <a:lstStyle/>
          <a:p>
            <a:r>
              <a:rPr lang="ru-RU" sz="3200" b="1" i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Параллелограмм</a:t>
            </a:r>
            <a:endParaRPr lang="ru-RU" sz="3200" b="1" i="1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Объект 2"/>
              <p:cNvSpPr>
                <a:spLocks noGrp="1"/>
              </p:cNvSpPr>
              <p:nvPr>
                <p:ph idx="1"/>
              </p:nvPr>
            </p:nvSpPr>
            <p:spPr>
              <a:xfrm>
                <a:off x="251520" y="843558"/>
                <a:ext cx="8712968" cy="3751065"/>
              </a:xfrm>
            </p:spPr>
            <p:txBody>
              <a:bodyPr/>
              <a:lstStyle/>
              <a:p>
                <a:pPr marL="0" indent="0" algn="just">
                  <a:buNone/>
                </a:pPr>
                <a:r>
                  <a:rPr lang="ru-RU" dirty="0" smtClean="0">
                    <a:latin typeface="Times New Roman" pitchFamily="18" charset="0"/>
                    <a:cs typeface="Times New Roman" pitchFamily="18" charset="0"/>
                  </a:rPr>
                  <a:t>Площадь параллелограмма равна произведению стороны на высоту, опущенную на эту сторону: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/>
                      </a:rPr>
                      <m:t>𝑆</m:t>
                    </m:r>
                    <m:r>
                      <a:rPr lang="en-US" b="0" i="1" smtClean="0">
                        <a:latin typeface="Cambria Math"/>
                      </a:rPr>
                      <m:t>=</m:t>
                    </m:r>
                    <m:r>
                      <a:rPr lang="en-US" b="0" i="1" smtClean="0">
                        <a:latin typeface="Cambria Math"/>
                      </a:rPr>
                      <m:t>𝑎h</m:t>
                    </m:r>
                  </m:oMath>
                </a14:m>
                <a:endParaRPr lang="ru-RU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3" name="Объект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51520" y="843558"/>
                <a:ext cx="8712968" cy="3751065"/>
              </a:xfrm>
              <a:blipFill rotWithShape="1">
                <a:blip r:embed="rId2"/>
                <a:stretch>
                  <a:fillRect l="-1748" t="-2273" r="-1748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3003798"/>
            <a:ext cx="8424936" cy="12480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93153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1" y="123478"/>
            <a:ext cx="8784977" cy="13037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1635646"/>
            <a:ext cx="3067050" cy="1689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081259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3" y="88899"/>
            <a:ext cx="8928993" cy="21087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44973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3" y="123478"/>
            <a:ext cx="8856984" cy="15849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1923678"/>
            <a:ext cx="3067050" cy="1689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78752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3" y="123478"/>
            <a:ext cx="8782009" cy="16561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05402" y="1995686"/>
            <a:ext cx="3067050" cy="1689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275778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95486"/>
            <a:ext cx="8712968" cy="2675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549274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493563"/>
          </a:xfrm>
        </p:spPr>
        <p:txBody>
          <a:bodyPr>
            <a:noAutofit/>
          </a:bodyPr>
          <a:lstStyle/>
          <a:p>
            <a:r>
              <a:rPr lang="ru-RU" sz="3200" b="1" i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Ромб</a:t>
            </a:r>
            <a:endParaRPr lang="ru-RU" sz="3200" b="1" i="1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Объект 2"/>
              <p:cNvSpPr>
                <a:spLocks noGrp="1"/>
              </p:cNvSpPr>
              <p:nvPr>
                <p:ph idx="1"/>
              </p:nvPr>
            </p:nvSpPr>
            <p:spPr>
              <a:xfrm>
                <a:off x="323528" y="843558"/>
                <a:ext cx="8568952" cy="4104456"/>
              </a:xfrm>
            </p:spPr>
            <p:txBody>
              <a:bodyPr>
                <a:normAutofit lnSpcReduction="10000"/>
              </a:bodyPr>
              <a:lstStyle/>
              <a:p>
                <a:pPr marL="0" indent="0" algn="just">
                  <a:buNone/>
                </a:pPr>
                <a:r>
                  <a:rPr lang="ru-RU" dirty="0" smtClean="0">
                    <a:latin typeface="Times New Roman" pitchFamily="18" charset="0"/>
                    <a:cs typeface="Times New Roman" pitchFamily="18" charset="0"/>
                  </a:rPr>
                  <a:t>Площадь ромба равна половине произведения его диагоналей: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/>
                      </a:rPr>
                      <m:t>𝑆</m:t>
                    </m:r>
                    <m:r>
                      <a:rPr lang="en-US" b="0" i="1" smtClean="0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en-US" b="0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en-US" b="0" i="1" smtClean="0">
                            <a:latin typeface="Cambria Math"/>
                          </a:rPr>
                          <m:t>1</m:t>
                        </m:r>
                      </m:num>
                      <m:den>
                        <m:r>
                          <a:rPr lang="en-US" b="0" i="1" smtClean="0">
                            <a:latin typeface="Cambria Math"/>
                          </a:rPr>
                          <m:t>2</m:t>
                        </m:r>
                      </m:den>
                    </m:f>
                    <m:sSub>
                      <m:sSubPr>
                        <m:ctrlPr>
                          <a:rPr lang="en-US" b="0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/>
                          </a:rPr>
                          <m:t>𝑑</m:t>
                        </m:r>
                      </m:e>
                      <m:sub>
                        <m:r>
                          <a:rPr lang="en-US" b="0" i="1" smtClean="0">
                            <a:latin typeface="Cambria Math"/>
                          </a:rPr>
                          <m:t>1</m:t>
                        </m:r>
                      </m:sub>
                    </m:sSub>
                    <m:sSub>
                      <m:sSubPr>
                        <m:ctrlPr>
                          <a:rPr lang="en-US" b="0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/>
                          </a:rPr>
                          <m:t>𝑑</m:t>
                        </m:r>
                      </m:e>
                      <m:sub>
                        <m:r>
                          <a:rPr lang="en-US" b="0" i="1" smtClean="0">
                            <a:latin typeface="Cambria Math"/>
                          </a:rPr>
                          <m:t>2</m:t>
                        </m:r>
                      </m:sub>
                    </m:sSub>
                  </m:oMath>
                </a14:m>
                <a:endParaRPr lang="ru-RU" dirty="0" smtClean="0">
                  <a:latin typeface="Times New Roman" pitchFamily="18" charset="0"/>
                  <a:cs typeface="Times New Roman" pitchFamily="18" charset="0"/>
                </a:endParaRPr>
              </a:p>
              <a:p>
                <a:pPr marL="0" indent="0" algn="just">
                  <a:buNone/>
                </a:pPr>
                <a:endParaRPr lang="ru-RU" dirty="0">
                  <a:latin typeface="Times New Roman" pitchFamily="18" charset="0"/>
                  <a:cs typeface="Times New Roman" pitchFamily="18" charset="0"/>
                </a:endParaRPr>
              </a:p>
              <a:p>
                <a:pPr marL="0" indent="0" algn="just">
                  <a:buNone/>
                </a:pPr>
                <a:r>
                  <a:rPr lang="ru-RU" sz="4400" b="1" i="1" dirty="0" smtClean="0">
                    <a:solidFill>
                      <a:srgbClr val="FF00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Times New Roman" pitchFamily="18" charset="0"/>
                    <a:cs typeface="Times New Roman" pitchFamily="18" charset="0"/>
                  </a:rPr>
                  <a:t>!</a:t>
                </a:r>
                <a:r>
                  <a:rPr lang="ru-RU" dirty="0" smtClean="0">
                    <a:latin typeface="Times New Roman" pitchFamily="18" charset="0"/>
                    <a:cs typeface="Times New Roman" pitchFamily="18" charset="0"/>
                  </a:rPr>
                  <a:t> Ромб – параллелограмм, у которого все стороны равны.</a:t>
                </a:r>
              </a:p>
              <a:p>
                <a:pPr marL="0" indent="0" algn="just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/>
                        </a:rPr>
                        <m:t>𝑆</m:t>
                      </m:r>
                      <m:r>
                        <a:rPr lang="en-US" b="0" i="1" smtClean="0">
                          <a:latin typeface="Cambria Math"/>
                        </a:rPr>
                        <m:t>=</m:t>
                      </m:r>
                      <m:r>
                        <a:rPr lang="en-US" b="0" i="1" smtClean="0">
                          <a:latin typeface="Cambria Math"/>
                        </a:rPr>
                        <m:t>𝑎h</m:t>
                      </m:r>
                    </m:oMath>
                  </m:oMathPara>
                </a14:m>
                <a:endParaRPr lang="en-US" dirty="0" smtClean="0">
                  <a:latin typeface="Times New Roman" pitchFamily="18" charset="0"/>
                  <a:cs typeface="Times New Roman" pitchFamily="18" charset="0"/>
                </a:endParaRPr>
              </a:p>
              <a:p>
                <a:pPr marL="0" indent="0" algn="just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/>
                          <a:cs typeface="Times New Roman" pitchFamily="18" charset="0"/>
                        </a:rPr>
                        <m:t>𝑆</m:t>
                      </m:r>
                      <m:r>
                        <a:rPr lang="en-US" b="0" i="1" smtClean="0">
                          <a:latin typeface="Cambria Math"/>
                          <a:cs typeface="Times New Roman" pitchFamily="18" charset="0"/>
                        </a:rPr>
                        <m:t>=</m:t>
                      </m:r>
                      <m:r>
                        <a:rPr lang="en-US" b="0" i="1" smtClean="0">
                          <a:latin typeface="Cambria Math"/>
                          <a:cs typeface="Times New Roman" pitchFamily="18" charset="0"/>
                        </a:rPr>
                        <m:t>𝑎𝑏</m:t>
                      </m:r>
                      <m:func>
                        <m:funcPr>
                          <m:ctrlPr>
                            <a:rPr lang="en-US" b="0" i="1" smtClean="0">
                              <a:latin typeface="Cambria Math"/>
                              <a:cs typeface="Times New Roman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US" b="0" i="0" smtClean="0">
                              <a:latin typeface="Cambria Math"/>
                              <a:cs typeface="Times New Roman" pitchFamily="18" charset="0"/>
                            </a:rPr>
                            <m:t>sin</m:t>
                          </m:r>
                        </m:fName>
                        <m:e>
                          <m:r>
                            <a:rPr lang="en-US" b="0" i="1" smtClean="0">
                              <a:latin typeface="Cambria Math"/>
                              <a:ea typeface="Cambria Math"/>
                              <a:cs typeface="Times New Roman" pitchFamily="18" charset="0"/>
                            </a:rPr>
                            <m:t>𝛼</m:t>
                          </m:r>
                        </m:e>
                      </m:func>
                    </m:oMath>
                  </m:oMathPara>
                </a14:m>
                <a:endParaRPr lang="ru-RU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3" name="Объект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323528" y="843558"/>
                <a:ext cx="8568952" cy="4104456"/>
              </a:xfrm>
              <a:blipFill rotWithShape="1">
                <a:blip r:embed="rId2"/>
                <a:stretch>
                  <a:fillRect l="-2987" t="-3264" r="-1849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82481548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23478"/>
            <a:ext cx="8712968" cy="20096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38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192" y="604365"/>
            <a:ext cx="1856730" cy="26787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446792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3" y="123478"/>
            <a:ext cx="8784977" cy="7347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41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9" y="1851670"/>
            <a:ext cx="8568952" cy="8470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41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4248" y="2355726"/>
            <a:ext cx="1866380" cy="26935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169170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493563"/>
          </a:xfrm>
        </p:spPr>
        <p:txBody>
          <a:bodyPr>
            <a:normAutofit fontScale="90000"/>
          </a:bodyPr>
          <a:lstStyle/>
          <a:p>
            <a:r>
              <a:rPr lang="ru-RU" sz="3600" b="1" i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Квадрат</a:t>
            </a:r>
            <a:endParaRPr lang="ru-RU" sz="3600" b="1" i="1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Объект 2"/>
              <p:cNvSpPr>
                <a:spLocks noGrp="1"/>
              </p:cNvSpPr>
              <p:nvPr>
                <p:ph idx="1"/>
              </p:nvPr>
            </p:nvSpPr>
            <p:spPr>
              <a:xfrm>
                <a:off x="457200" y="771550"/>
                <a:ext cx="8229600" cy="3823073"/>
              </a:xfrm>
            </p:spPr>
            <p:txBody>
              <a:bodyPr/>
              <a:lstStyle/>
              <a:p>
                <a:pPr marL="0" indent="0" algn="just">
                  <a:buNone/>
                </a:pPr>
                <a:r>
                  <a:rPr lang="ru-RU" dirty="0" smtClean="0">
                    <a:latin typeface="Times New Roman" pitchFamily="18" charset="0"/>
                    <a:cs typeface="Times New Roman" pitchFamily="18" charset="0"/>
                  </a:rPr>
                  <a:t>Площадь квадрата равна квадрату его стороны: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/>
                      </a:rPr>
                      <m:t>𝑆</m:t>
                    </m:r>
                    <m:r>
                      <a:rPr lang="en-US" b="0" i="1" smtClean="0">
                        <a:latin typeface="Cambria Math"/>
                      </a:rPr>
                      <m:t>=</m:t>
                    </m:r>
                    <m:sSup>
                      <m:sSupPr>
                        <m:ctrlPr>
                          <a:rPr lang="en-US" b="0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en-US" b="0" i="1" smtClean="0">
                            <a:latin typeface="Cambria Math"/>
                          </a:rPr>
                          <m:t>𝑎</m:t>
                        </m:r>
                      </m:e>
                      <m:sup>
                        <m:r>
                          <a:rPr lang="en-US" b="0" i="1" smtClean="0">
                            <a:latin typeface="Cambria Math"/>
                          </a:rPr>
                          <m:t>2</m:t>
                        </m:r>
                      </m:sup>
                    </m:sSup>
                  </m:oMath>
                </a14:m>
                <a:endParaRPr lang="ru-RU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3" name="Объект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771550"/>
                <a:ext cx="8229600" cy="3823073"/>
              </a:xfrm>
              <a:blipFill rotWithShape="1">
                <a:blip r:embed="rId2"/>
                <a:stretch>
                  <a:fillRect l="-1852" t="-2233" r="-1852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822"/>
          <a:stretch/>
        </p:blipFill>
        <p:spPr bwMode="auto">
          <a:xfrm>
            <a:off x="172948" y="2436028"/>
            <a:ext cx="8712967" cy="426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459843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1" y="123478"/>
            <a:ext cx="8856985" cy="9696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43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4248" y="987574"/>
            <a:ext cx="1865313" cy="2693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8863512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95486"/>
            <a:ext cx="8928992" cy="22914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7221083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35665"/>
            <a:ext cx="8856984" cy="20997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4569935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23478"/>
            <a:ext cx="8981806" cy="25202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5548643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3" y="123478"/>
            <a:ext cx="8899143" cy="21602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0358819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493563"/>
          </a:xfrm>
        </p:spPr>
        <p:txBody>
          <a:bodyPr>
            <a:noAutofit/>
          </a:bodyPr>
          <a:lstStyle/>
          <a:p>
            <a:r>
              <a:rPr lang="ru-RU" sz="3200" b="1" i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Треугольник</a:t>
            </a:r>
            <a:endParaRPr lang="ru-RU" sz="3200" b="1" i="1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Объект 2"/>
              <p:cNvSpPr>
                <a:spLocks noGrp="1"/>
              </p:cNvSpPr>
              <p:nvPr>
                <p:ph idx="1"/>
              </p:nvPr>
            </p:nvSpPr>
            <p:spPr>
              <a:xfrm>
                <a:off x="457200" y="771550"/>
                <a:ext cx="8291264" cy="3823073"/>
              </a:xfrm>
            </p:spPr>
            <p:txBody>
              <a:bodyPr>
                <a:normAutofit lnSpcReduction="10000"/>
              </a:bodyPr>
              <a:lstStyle/>
              <a:p>
                <a:pPr marL="0" indent="0" algn="just">
                  <a:buNone/>
                </a:pPr>
                <a:r>
                  <a:rPr lang="ru-RU" sz="2800" b="0" dirty="0" smtClean="0">
                    <a:latin typeface="Times New Roman" pitchFamily="18" charset="0"/>
                    <a:cs typeface="Times New Roman" pitchFamily="18" charset="0"/>
                  </a:rPr>
                  <a:t>Площадь произвольного треугольника: </a:t>
                </a:r>
                <a14:m>
                  <m:oMath xmlns:m="http://schemas.openxmlformats.org/officeDocument/2006/math">
                    <m:r>
                      <a:rPr lang="en-US" sz="2800" b="0" i="1" smtClean="0">
                        <a:latin typeface="Cambria Math"/>
                      </a:rPr>
                      <m:t>𝑆</m:t>
                    </m:r>
                    <m:r>
                      <a:rPr lang="en-US" sz="2800" b="0" i="1" smtClean="0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en-US" sz="2800" b="0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en-US" sz="2800" b="0" i="1" smtClean="0">
                            <a:latin typeface="Cambria Math"/>
                          </a:rPr>
                          <m:t>1</m:t>
                        </m:r>
                      </m:num>
                      <m:den>
                        <m:r>
                          <a:rPr lang="en-US" sz="2800" b="0" i="1" smtClean="0">
                            <a:latin typeface="Cambria Math"/>
                          </a:rPr>
                          <m:t>2</m:t>
                        </m:r>
                      </m:den>
                    </m:f>
                    <m:r>
                      <a:rPr lang="en-US" sz="2800" b="0" i="1" smtClean="0">
                        <a:latin typeface="Cambria Math"/>
                      </a:rPr>
                      <m:t>𝑎h</m:t>
                    </m:r>
                    <m:r>
                      <a:rPr lang="en-US" sz="2800" b="0" i="0" smtClean="0">
                        <a:latin typeface="Cambria Math"/>
                      </a:rPr>
                      <m:t>,</m:t>
                    </m:r>
                  </m:oMath>
                </a14:m>
                <a:endParaRPr lang="en-US" sz="2800" b="0" i="0" dirty="0" smtClean="0">
                  <a:latin typeface="Times New Roman" pitchFamily="18" charset="0"/>
                  <a:cs typeface="Times New Roman" pitchFamily="18" charset="0"/>
                </a:endParaRPr>
              </a:p>
              <a:p>
                <a:pPr marL="0" indent="0" algn="just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i="1">
                          <a:latin typeface="Cambria Math"/>
                        </a:rPr>
                        <m:t>𝑆</m:t>
                      </m:r>
                      <m:r>
                        <a:rPr lang="en-US" sz="2800" i="1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en-US" sz="2800" i="1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2800" i="1">
                              <a:latin typeface="Cambria Math"/>
                            </a:rPr>
                            <m:t>1</m:t>
                          </m:r>
                        </m:num>
                        <m:den>
                          <m:r>
                            <a:rPr lang="en-US" sz="2800" i="1">
                              <a:latin typeface="Cambria Math"/>
                            </a:rPr>
                            <m:t>2</m:t>
                          </m:r>
                        </m:den>
                      </m:f>
                      <m:r>
                        <a:rPr lang="en-US" sz="2800" i="1">
                          <a:latin typeface="Cambria Math"/>
                        </a:rPr>
                        <m:t>𝑎𝑏</m:t>
                      </m:r>
                      <m:func>
                        <m:funcPr>
                          <m:ctrlPr>
                            <a:rPr lang="en-US" sz="2800" i="1">
                              <a:latin typeface="Cambria Math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US" sz="2800">
                              <a:latin typeface="Cambria Math"/>
                            </a:rPr>
                            <m:t>sin</m:t>
                          </m:r>
                        </m:fName>
                        <m:e>
                          <m:r>
                            <a:rPr lang="en-US" sz="2800" i="1">
                              <a:latin typeface="Cambria Math"/>
                              <a:ea typeface="Cambria Math"/>
                            </a:rPr>
                            <m:t>𝛼</m:t>
                          </m:r>
                        </m:e>
                      </m:func>
                    </m:oMath>
                  </m:oMathPara>
                </a14:m>
                <a:endParaRPr lang="ru-RU" sz="2800" dirty="0" smtClean="0">
                  <a:latin typeface="Times New Roman" pitchFamily="18" charset="0"/>
                  <a:cs typeface="Times New Roman" pitchFamily="18" charset="0"/>
                </a:endParaRPr>
              </a:p>
              <a:p>
                <a:pPr marL="0" indent="0" algn="just">
                  <a:buNone/>
                </a:pPr>
                <a:r>
                  <a:rPr lang="ru-RU" sz="2800" dirty="0" smtClean="0">
                    <a:latin typeface="Times New Roman" pitchFamily="18" charset="0"/>
                    <a:cs typeface="Times New Roman" pitchFamily="18" charset="0"/>
                  </a:rPr>
                  <a:t>Площадь прямоугольного треугольника: </a:t>
                </a:r>
                <a14:m>
                  <m:oMath xmlns:m="http://schemas.openxmlformats.org/officeDocument/2006/math">
                    <m:r>
                      <a:rPr lang="en-US" sz="2800" b="0" i="1" smtClean="0">
                        <a:latin typeface="Cambria Math"/>
                      </a:rPr>
                      <m:t>𝑆</m:t>
                    </m:r>
                    <m:r>
                      <a:rPr lang="en-US" sz="2800" b="0" i="1" smtClean="0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en-US" sz="2800" b="0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en-US" sz="2800" b="0" i="1" smtClean="0">
                            <a:latin typeface="Cambria Math"/>
                          </a:rPr>
                          <m:t>1</m:t>
                        </m:r>
                      </m:num>
                      <m:den>
                        <m:r>
                          <a:rPr lang="en-US" sz="2800" b="0" i="1" smtClean="0">
                            <a:latin typeface="Cambria Math"/>
                          </a:rPr>
                          <m:t>2</m:t>
                        </m:r>
                      </m:den>
                    </m:f>
                    <m:r>
                      <a:rPr lang="en-US" sz="2800" b="0" i="1" smtClean="0">
                        <a:latin typeface="Cambria Math"/>
                      </a:rPr>
                      <m:t>𝑎𝑏</m:t>
                    </m:r>
                  </m:oMath>
                </a14:m>
                <a:endParaRPr lang="en-US" sz="2800" dirty="0" smtClean="0">
                  <a:latin typeface="Times New Roman" pitchFamily="18" charset="0"/>
                  <a:cs typeface="Times New Roman" pitchFamily="18" charset="0"/>
                </a:endParaRPr>
              </a:p>
              <a:p>
                <a:pPr marL="0" indent="0" algn="just">
                  <a:buNone/>
                </a:pPr>
                <a:r>
                  <a:rPr lang="ru-RU" sz="2800" b="0" dirty="0" smtClean="0">
                    <a:latin typeface="Times New Roman" pitchFamily="18" charset="0"/>
                    <a:cs typeface="Times New Roman" pitchFamily="18" charset="0"/>
                  </a:rPr>
                  <a:t>Формула Герона: </a:t>
                </a:r>
                <a14:m>
                  <m:oMath xmlns:m="http://schemas.openxmlformats.org/officeDocument/2006/math">
                    <m:r>
                      <a:rPr lang="en-US" sz="2800" b="0" i="1" smtClean="0">
                        <a:latin typeface="Cambria Math"/>
                      </a:rPr>
                      <m:t>𝑆</m:t>
                    </m:r>
                    <m:r>
                      <a:rPr lang="en-US" sz="2800" b="0" i="1" smtClean="0">
                        <a:latin typeface="Cambria Math"/>
                      </a:rPr>
                      <m:t>=</m:t>
                    </m:r>
                    <m:rad>
                      <m:radPr>
                        <m:degHide m:val="on"/>
                        <m:ctrlPr>
                          <a:rPr lang="en-US" sz="2800" b="0" i="1" smtClean="0"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en-US" sz="2800" b="0" i="1" smtClean="0">
                            <a:latin typeface="Cambria Math"/>
                          </a:rPr>
                          <m:t>𝑝</m:t>
                        </m:r>
                        <m:r>
                          <a:rPr lang="en-US" sz="2800" b="0" i="1" smtClean="0">
                            <a:latin typeface="Cambria Math"/>
                          </a:rPr>
                          <m:t>(</m:t>
                        </m:r>
                        <m:r>
                          <a:rPr lang="en-US" sz="2800" b="0" i="1" smtClean="0">
                            <a:latin typeface="Cambria Math"/>
                          </a:rPr>
                          <m:t>𝑝</m:t>
                        </m:r>
                        <m:r>
                          <a:rPr lang="en-US" sz="2800" b="0" i="1" smtClean="0">
                            <a:latin typeface="Cambria Math"/>
                          </a:rPr>
                          <m:t>−</m:t>
                        </m:r>
                        <m:r>
                          <a:rPr lang="en-US" sz="2800" b="0" i="1" smtClean="0">
                            <a:latin typeface="Cambria Math"/>
                          </a:rPr>
                          <m:t>𝑎</m:t>
                        </m:r>
                        <m:r>
                          <a:rPr lang="en-US" sz="2800" b="0" i="1" smtClean="0">
                            <a:latin typeface="Cambria Math"/>
                          </a:rPr>
                          <m:t>)(</m:t>
                        </m:r>
                        <m:r>
                          <a:rPr lang="en-US" sz="2800" b="0" i="1" smtClean="0">
                            <a:latin typeface="Cambria Math"/>
                          </a:rPr>
                          <m:t>𝑝</m:t>
                        </m:r>
                        <m:r>
                          <a:rPr lang="en-US" sz="2800" b="0" i="1" smtClean="0">
                            <a:latin typeface="Cambria Math"/>
                          </a:rPr>
                          <m:t>−</m:t>
                        </m:r>
                        <m:r>
                          <a:rPr lang="en-US" sz="2800" b="0" i="1" smtClean="0">
                            <a:latin typeface="Cambria Math"/>
                          </a:rPr>
                          <m:t>𝑏</m:t>
                        </m:r>
                        <m:r>
                          <a:rPr lang="en-US" sz="2800" b="0" i="1" smtClean="0">
                            <a:latin typeface="Cambria Math"/>
                          </a:rPr>
                          <m:t>)(</m:t>
                        </m:r>
                        <m:r>
                          <a:rPr lang="en-US" sz="2800" b="0" i="1" smtClean="0">
                            <a:latin typeface="Cambria Math"/>
                          </a:rPr>
                          <m:t>𝑝</m:t>
                        </m:r>
                        <m:r>
                          <a:rPr lang="en-US" sz="2800" b="0" i="1" smtClean="0">
                            <a:latin typeface="Cambria Math"/>
                          </a:rPr>
                          <m:t>−</m:t>
                        </m:r>
                        <m:r>
                          <a:rPr lang="en-US" sz="2800" b="0" i="1" smtClean="0">
                            <a:latin typeface="Cambria Math"/>
                          </a:rPr>
                          <m:t>𝑐</m:t>
                        </m:r>
                        <m:r>
                          <a:rPr lang="en-US" sz="2800" b="0" i="1" smtClean="0">
                            <a:latin typeface="Cambria Math"/>
                          </a:rPr>
                          <m:t>)</m:t>
                        </m:r>
                      </m:e>
                    </m:rad>
                  </m:oMath>
                </a14:m>
                <a:r>
                  <a:rPr lang="ru-RU" sz="2800" dirty="0" smtClean="0">
                    <a:latin typeface="Times New Roman" pitchFamily="18" charset="0"/>
                    <a:cs typeface="Times New Roman" pitchFamily="18" charset="0"/>
                  </a:rPr>
                  <a:t>, где </a:t>
                </a:r>
                <a:r>
                  <a:rPr lang="en-US" sz="2800" i="1" dirty="0" smtClean="0"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en-US" sz="2800" dirty="0" smtClean="0">
                    <a:latin typeface="Times New Roman" pitchFamily="18" charset="0"/>
                    <a:cs typeface="Times New Roman" pitchFamily="18" charset="0"/>
                  </a:rPr>
                  <a:t>, </a:t>
                </a:r>
                <a:r>
                  <a:rPr lang="en-US" sz="2800" i="1" dirty="0" smtClean="0">
                    <a:latin typeface="Times New Roman" pitchFamily="18" charset="0"/>
                    <a:cs typeface="Times New Roman" pitchFamily="18" charset="0"/>
                  </a:rPr>
                  <a:t>b</a:t>
                </a:r>
                <a:r>
                  <a:rPr lang="en-US" sz="2800" dirty="0" smtClean="0">
                    <a:latin typeface="Times New Roman" pitchFamily="18" charset="0"/>
                    <a:cs typeface="Times New Roman" pitchFamily="18" charset="0"/>
                  </a:rPr>
                  <a:t>, </a:t>
                </a:r>
                <a:r>
                  <a:rPr lang="en-US" sz="2800" i="1" dirty="0" smtClean="0">
                    <a:latin typeface="Times New Roman" pitchFamily="18" charset="0"/>
                    <a:cs typeface="Times New Roman" pitchFamily="18" charset="0"/>
                  </a:rPr>
                  <a:t>c</a:t>
                </a:r>
                <a:r>
                  <a:rPr lang="ru-RU" sz="2800" dirty="0" smtClean="0">
                    <a:latin typeface="Times New Roman" pitchFamily="18" charset="0"/>
                    <a:cs typeface="Times New Roman" pitchFamily="18" charset="0"/>
                  </a:rPr>
                  <a:t> – стороны треугольника, </a:t>
                </a:r>
                <a:r>
                  <a:rPr lang="en-US" sz="2800" i="1" dirty="0" smtClean="0">
                    <a:latin typeface="Times New Roman" pitchFamily="18" charset="0"/>
                    <a:cs typeface="Times New Roman" pitchFamily="18" charset="0"/>
                  </a:rPr>
                  <a:t>p</a:t>
                </a:r>
                <a:r>
                  <a:rPr lang="ru-RU" sz="2800" dirty="0" smtClean="0">
                    <a:latin typeface="Times New Roman" pitchFamily="18" charset="0"/>
                    <a:cs typeface="Times New Roman" pitchFamily="18" charset="0"/>
                  </a:rPr>
                  <a:t> – полупериметр</a:t>
                </a:r>
                <a:endParaRPr lang="en-US" sz="2800" dirty="0" smtClean="0">
                  <a:latin typeface="Times New Roman" pitchFamily="18" charset="0"/>
                  <a:cs typeface="Times New Roman" pitchFamily="18" charset="0"/>
                </a:endParaRPr>
              </a:p>
              <a:p>
                <a:pPr marL="0" indent="0" algn="just">
                  <a:buNone/>
                </a:pPr>
                <a:r>
                  <a:rPr lang="ru-RU" sz="2800" dirty="0" smtClean="0">
                    <a:latin typeface="Times New Roman" pitchFamily="18" charset="0"/>
                    <a:cs typeface="Times New Roman" pitchFamily="18" charset="0"/>
                  </a:rPr>
                  <a:t>Площадь правильного треугольника: </a:t>
                </a:r>
                <a14:m>
                  <m:oMath xmlns:m="http://schemas.openxmlformats.org/officeDocument/2006/math">
                    <m:r>
                      <a:rPr lang="en-US" sz="2800" b="0" i="1" smtClean="0">
                        <a:latin typeface="Cambria Math"/>
                        <a:cs typeface="Times New Roman" pitchFamily="18" charset="0"/>
                      </a:rPr>
                      <m:t>𝑆</m:t>
                    </m:r>
                    <m:r>
                      <a:rPr lang="en-US" sz="2800" b="0" i="1" smtClean="0">
                        <a:latin typeface="Cambria Math"/>
                        <a:cs typeface="Times New Roman" pitchFamily="18" charset="0"/>
                      </a:rPr>
                      <m:t>=</m:t>
                    </m:r>
                    <m:f>
                      <m:fPr>
                        <m:ctrlPr>
                          <a:rPr lang="en-US" sz="2800" b="0" i="1" smtClean="0">
                            <a:latin typeface="Cambria Math"/>
                            <a:cs typeface="Times New Roman" pitchFamily="1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sz="2800" b="0" i="1" smtClean="0">
                                <a:latin typeface="Cambria Math"/>
                                <a:cs typeface="Times New Roman" pitchFamily="18" charset="0"/>
                              </a:rPr>
                            </m:ctrlPr>
                          </m:sSupPr>
                          <m:e>
                            <m:r>
                              <a:rPr lang="en-US" sz="2800" b="0" i="1" smtClean="0">
                                <a:latin typeface="Cambria Math"/>
                                <a:cs typeface="Times New Roman" pitchFamily="18" charset="0"/>
                              </a:rPr>
                              <m:t>𝑎</m:t>
                            </m:r>
                          </m:e>
                          <m:sup>
                            <m:r>
                              <a:rPr lang="en-US" sz="2800" b="0" i="1" smtClean="0">
                                <a:latin typeface="Cambria Math"/>
                                <a:cs typeface="Times New Roman" pitchFamily="18" charset="0"/>
                              </a:rPr>
                              <m:t>2</m:t>
                            </m:r>
                          </m:sup>
                        </m:sSup>
                        <m:rad>
                          <m:radPr>
                            <m:degHide m:val="on"/>
                            <m:ctrlPr>
                              <a:rPr lang="en-US" sz="2800" b="0" i="1" smtClean="0">
                                <a:latin typeface="Cambria Math"/>
                                <a:cs typeface="Times New Roman" pitchFamily="1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sz="2800" b="0" i="1" smtClean="0">
                                <a:latin typeface="Cambria Math"/>
                                <a:cs typeface="Times New Roman" pitchFamily="1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sz="2800" b="0" i="1" smtClean="0">
                            <a:latin typeface="Cambria Math"/>
                            <a:cs typeface="Times New Roman" pitchFamily="18" charset="0"/>
                          </a:rPr>
                          <m:t>4</m:t>
                        </m:r>
                      </m:den>
                    </m:f>
                  </m:oMath>
                </a14:m>
                <a:endParaRPr lang="en-US" sz="2800" dirty="0" smtClean="0">
                  <a:latin typeface="Times New Roman" pitchFamily="18" charset="0"/>
                  <a:cs typeface="Times New Roman" pitchFamily="18" charset="0"/>
                </a:endParaRPr>
              </a:p>
              <a:p>
                <a:pPr marL="0" indent="0" algn="just">
                  <a:buNone/>
                </a:pPr>
                <a:endParaRPr lang="en-US" sz="2800" dirty="0" smtClean="0">
                  <a:latin typeface="Times New Roman" pitchFamily="18" charset="0"/>
                  <a:cs typeface="Times New Roman" pitchFamily="18" charset="0"/>
                </a:endParaRPr>
              </a:p>
              <a:p>
                <a:pPr marL="0" indent="0" algn="just">
                  <a:buNone/>
                </a:pPr>
                <a:endParaRPr lang="en-US" sz="2800" dirty="0" smtClean="0">
                  <a:latin typeface="Times New Roman" pitchFamily="18" charset="0"/>
                  <a:cs typeface="Times New Roman" pitchFamily="18" charset="0"/>
                </a:endParaRPr>
              </a:p>
              <a:p>
                <a:pPr marL="0" indent="0" algn="just">
                  <a:buNone/>
                </a:pPr>
                <a:endParaRPr lang="ru-RU" sz="2800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3" name="Объект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771550"/>
                <a:ext cx="8291264" cy="3823073"/>
              </a:xfrm>
              <a:blipFill rotWithShape="1">
                <a:blip r:embed="rId2"/>
                <a:stretch>
                  <a:fillRect l="-1471" t="-638" r="-1471" b="-1754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26077674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Объект 2"/>
              <p:cNvSpPr>
                <a:spLocks noGrp="1"/>
              </p:cNvSpPr>
              <p:nvPr>
                <p:ph idx="1"/>
              </p:nvPr>
            </p:nvSpPr>
            <p:spPr>
              <a:xfrm>
                <a:off x="251520" y="915566"/>
                <a:ext cx="8784976" cy="3679057"/>
              </a:xfrm>
            </p:spPr>
            <p:txBody>
              <a:bodyPr/>
              <a:lstStyle/>
              <a:p>
                <a:pPr marL="0" indent="0" algn="ctr">
                  <a:buNone/>
                </a:pPr>
                <a14:m>
                  <m:oMath xmlns:m="http://schemas.openxmlformats.org/officeDocument/2006/math">
                    <m:r>
                      <a:rPr lang="en-US" b="0" i="1" smtClean="0">
                        <a:latin typeface="Cambria Math"/>
                      </a:rPr>
                      <m:t>𝑆</m:t>
                    </m:r>
                    <m:r>
                      <a:rPr lang="en-US" b="0" i="1" smtClean="0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en-US" b="0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en-US" b="0" i="1" smtClean="0">
                            <a:latin typeface="Cambria Math"/>
                          </a:rPr>
                          <m:t>𝑎𝑏𝑐</m:t>
                        </m:r>
                      </m:num>
                      <m:den>
                        <m:r>
                          <a:rPr lang="en-US" b="0" i="1" smtClean="0">
                            <a:latin typeface="Cambria Math"/>
                          </a:rPr>
                          <m:t>4</m:t>
                        </m:r>
                        <m:r>
                          <a:rPr lang="en-US" b="0" i="1" smtClean="0">
                            <a:latin typeface="Cambria Math"/>
                          </a:rPr>
                          <m:t>𝑅</m:t>
                        </m:r>
                      </m:den>
                    </m:f>
                  </m:oMath>
                </a14:m>
                <a:r>
                  <a:rPr lang="ru-RU" dirty="0" smtClean="0">
                    <a:latin typeface="Times New Roman" pitchFamily="18" charset="0"/>
                    <a:cs typeface="Times New Roman" pitchFamily="18" charset="0"/>
                  </a:rPr>
                  <a:t>, где </a:t>
                </a:r>
                <a:r>
                  <a:rPr lang="en-US" i="1" dirty="0"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en-US" dirty="0">
                    <a:latin typeface="Times New Roman" pitchFamily="18" charset="0"/>
                    <a:cs typeface="Times New Roman" pitchFamily="18" charset="0"/>
                  </a:rPr>
                  <a:t>, </a:t>
                </a:r>
                <a:r>
                  <a:rPr lang="en-US" i="1" dirty="0">
                    <a:latin typeface="Times New Roman" pitchFamily="18" charset="0"/>
                    <a:cs typeface="Times New Roman" pitchFamily="18" charset="0"/>
                  </a:rPr>
                  <a:t>b</a:t>
                </a:r>
                <a:r>
                  <a:rPr lang="en-US" dirty="0">
                    <a:latin typeface="Times New Roman" pitchFamily="18" charset="0"/>
                    <a:cs typeface="Times New Roman" pitchFamily="18" charset="0"/>
                  </a:rPr>
                  <a:t>, </a:t>
                </a:r>
                <a:r>
                  <a:rPr lang="en-US" i="1" dirty="0">
                    <a:latin typeface="Times New Roman" pitchFamily="18" charset="0"/>
                    <a:cs typeface="Times New Roman" pitchFamily="18" charset="0"/>
                  </a:rPr>
                  <a:t>c</a:t>
                </a:r>
                <a:r>
                  <a:rPr lang="ru-RU" dirty="0">
                    <a:latin typeface="Times New Roman" pitchFamily="18" charset="0"/>
                    <a:cs typeface="Times New Roman" pitchFamily="18" charset="0"/>
                  </a:rPr>
                  <a:t> – стороны треугольника, </a:t>
                </a:r>
                <a:r>
                  <a:rPr lang="en-US" i="1" dirty="0" smtClean="0">
                    <a:latin typeface="Times New Roman" pitchFamily="18" charset="0"/>
                    <a:cs typeface="Times New Roman" pitchFamily="18" charset="0"/>
                  </a:rPr>
                  <a:t>R</a:t>
                </a:r>
                <a:r>
                  <a:rPr lang="ru-RU" dirty="0" smtClean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ru-RU" dirty="0">
                    <a:latin typeface="Times New Roman" pitchFamily="18" charset="0"/>
                    <a:cs typeface="Times New Roman" pitchFamily="18" charset="0"/>
                  </a:rPr>
                  <a:t>– </a:t>
                </a:r>
                <a:r>
                  <a:rPr lang="ru-RU" dirty="0" smtClean="0">
                    <a:latin typeface="Times New Roman" pitchFamily="18" charset="0"/>
                    <a:cs typeface="Times New Roman" pitchFamily="18" charset="0"/>
                  </a:rPr>
                  <a:t>радиус описанной окружности</a:t>
                </a:r>
              </a:p>
              <a:p>
                <a:pPr marL="0" indent="0" algn="ctr">
                  <a:buNone/>
                </a:pPr>
                <a:endParaRPr lang="ru-RU" dirty="0">
                  <a:latin typeface="Times New Roman" pitchFamily="18" charset="0"/>
                  <a:cs typeface="Times New Roman" pitchFamily="18" charset="0"/>
                </a:endParaRPr>
              </a:p>
              <a:p>
                <a:pPr marL="0" indent="0" algn="ctr">
                  <a:buNone/>
                </a:pPr>
                <a14:m>
                  <m:oMath xmlns:m="http://schemas.openxmlformats.org/officeDocument/2006/math">
                    <m:r>
                      <a:rPr lang="en-US" b="0" i="1" smtClean="0">
                        <a:latin typeface="Cambria Math"/>
                        <a:cs typeface="Times New Roman" pitchFamily="18" charset="0"/>
                      </a:rPr>
                      <m:t>𝑆</m:t>
                    </m:r>
                    <m:r>
                      <a:rPr lang="en-US" b="0" i="1" smtClean="0">
                        <a:latin typeface="Cambria Math"/>
                        <a:cs typeface="Times New Roman" pitchFamily="18" charset="0"/>
                      </a:rPr>
                      <m:t>=</m:t>
                    </m:r>
                    <m:r>
                      <a:rPr lang="en-US" b="0" i="1" smtClean="0">
                        <a:latin typeface="Cambria Math"/>
                        <a:cs typeface="Times New Roman" pitchFamily="18" charset="0"/>
                      </a:rPr>
                      <m:t>𝑝𝑟</m:t>
                    </m:r>
                  </m:oMath>
                </a14:m>
                <a:r>
                  <a:rPr lang="ru-RU" dirty="0" smtClean="0">
                    <a:latin typeface="Times New Roman" pitchFamily="18" charset="0"/>
                    <a:cs typeface="Times New Roman" pitchFamily="18" charset="0"/>
                  </a:rPr>
                  <a:t>, где </a:t>
                </a:r>
                <a:r>
                  <a:rPr lang="en-US" dirty="0" smtClean="0">
                    <a:latin typeface="Times New Roman" pitchFamily="18" charset="0"/>
                    <a:cs typeface="Times New Roman" pitchFamily="18" charset="0"/>
                  </a:rPr>
                  <a:t>p</a:t>
                </a:r>
                <a:r>
                  <a:rPr lang="ru-RU" dirty="0" smtClean="0">
                    <a:latin typeface="Times New Roman" pitchFamily="18" charset="0"/>
                    <a:cs typeface="Times New Roman" pitchFamily="18" charset="0"/>
                  </a:rPr>
                  <a:t>- полупериметр, </a:t>
                </a:r>
                <a:r>
                  <a:rPr lang="en-US" dirty="0" smtClean="0">
                    <a:latin typeface="Times New Roman" pitchFamily="18" charset="0"/>
                    <a:cs typeface="Times New Roman" pitchFamily="18" charset="0"/>
                  </a:rPr>
                  <a:t>r </a:t>
                </a:r>
                <a:r>
                  <a:rPr lang="ru-RU" dirty="0" smtClean="0">
                    <a:latin typeface="Times New Roman" pitchFamily="18" charset="0"/>
                    <a:cs typeface="Times New Roman" pitchFamily="18" charset="0"/>
                  </a:rPr>
                  <a:t>– радиус вписанной окружности</a:t>
                </a:r>
                <a:endParaRPr lang="en-US" dirty="0">
                  <a:latin typeface="Times New Roman" pitchFamily="18" charset="0"/>
                  <a:cs typeface="Times New Roman" pitchFamily="18" charset="0"/>
                </a:endParaRPr>
              </a:p>
              <a:p>
                <a:pPr marL="0" indent="0" algn="ctr">
                  <a:buNone/>
                </a:pPr>
                <a:r>
                  <a:rPr lang="ru-RU" dirty="0" smtClean="0">
                    <a:latin typeface="Times New Roman" pitchFamily="18" charset="0"/>
                    <a:cs typeface="Times New Roman" pitchFamily="18" charset="0"/>
                  </a:rPr>
                  <a:t> </a:t>
                </a:r>
                <a:endParaRPr lang="ru-RU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3" name="Объект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51520" y="915566"/>
                <a:ext cx="8784976" cy="3679057"/>
              </a:xfr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56725849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26258"/>
            <a:ext cx="8939994" cy="6815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354" y="2292350"/>
            <a:ext cx="8935144" cy="7160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2629569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997"/>
          <a:stretch/>
        </p:blipFill>
        <p:spPr bwMode="auto">
          <a:xfrm>
            <a:off x="179512" y="195486"/>
            <a:ext cx="8964488" cy="626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848" y="699542"/>
            <a:ext cx="2808312" cy="22043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9851923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23478"/>
            <a:ext cx="8928992" cy="10210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0232" y="987574"/>
            <a:ext cx="2088232" cy="16215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41567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3478"/>
            <a:ext cx="9036496" cy="376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67"/>
          <a:stretch/>
        </p:blipFill>
        <p:spPr bwMode="auto">
          <a:xfrm>
            <a:off x="107503" y="1563639"/>
            <a:ext cx="8568953" cy="17143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28090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95486"/>
            <a:ext cx="8784976" cy="10045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192" y="1111503"/>
            <a:ext cx="2379712" cy="21786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4464790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5" y="123478"/>
            <a:ext cx="8856983" cy="6752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74067" y="1131590"/>
            <a:ext cx="1662371" cy="18050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67068765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23478"/>
            <a:ext cx="8928992" cy="13593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00" y="1419622"/>
            <a:ext cx="2295327" cy="19053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85842879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5" y="195486"/>
            <a:ext cx="8928991" cy="6806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5" y="2355726"/>
            <a:ext cx="8928991" cy="6806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21819351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5" y="123478"/>
            <a:ext cx="8856984" cy="6752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5" y="2427734"/>
            <a:ext cx="8928991" cy="6806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61256715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23478"/>
            <a:ext cx="8985534" cy="7200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1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2139703"/>
            <a:ext cx="8985534" cy="7200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16517525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23477"/>
            <a:ext cx="8856985" cy="11649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24531386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75911"/>
            <a:ext cx="8784976" cy="12119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1498619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105" y="49385"/>
            <a:ext cx="9036496" cy="6888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00655746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23478"/>
            <a:ext cx="8712968" cy="10383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878" y="2355726"/>
            <a:ext cx="8858618" cy="6753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1940594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1" y="123478"/>
            <a:ext cx="8784977" cy="22181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331217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95484"/>
            <a:ext cx="8856984" cy="6752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43258898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637579"/>
          </a:xfrm>
        </p:spPr>
        <p:txBody>
          <a:bodyPr>
            <a:normAutofit/>
          </a:bodyPr>
          <a:lstStyle/>
          <a:p>
            <a:r>
              <a:rPr lang="ru-RU" sz="3200" b="1" i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Трапеция</a:t>
            </a:r>
            <a:endParaRPr lang="ru-RU" sz="3200" b="1" i="1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Объект 2"/>
              <p:cNvSpPr>
                <a:spLocks noGrp="1"/>
              </p:cNvSpPr>
              <p:nvPr>
                <p:ph idx="1"/>
              </p:nvPr>
            </p:nvSpPr>
            <p:spPr>
              <a:xfrm>
                <a:off x="467544" y="627534"/>
                <a:ext cx="8229600" cy="3607049"/>
              </a:xfrm>
            </p:spPr>
            <p:txBody>
              <a:bodyPr>
                <a:normAutofit/>
              </a:bodyPr>
              <a:lstStyle/>
              <a:p>
                <a:pPr marL="0" indent="0" algn="just">
                  <a:buNone/>
                </a:pPr>
                <a:r>
                  <a:rPr lang="ru-RU" sz="2800" dirty="0" smtClean="0">
                    <a:latin typeface="Times New Roman" pitchFamily="18" charset="0"/>
                    <a:cs typeface="Times New Roman" pitchFamily="18" charset="0"/>
                  </a:rPr>
                  <a:t>Площадь трапеции равна половине произведения суммы оснований на высоту:</a:t>
                </a:r>
              </a:p>
              <a:p>
                <a:pPr marL="0" indent="0" algn="just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0" i="1" smtClean="0">
                          <a:latin typeface="Cambria Math"/>
                        </a:rPr>
                        <m:t>𝑆</m:t>
                      </m:r>
                      <m:r>
                        <a:rPr lang="en-US" sz="2800" b="0" i="1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en-US" sz="2800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2800" b="0" i="1" smtClean="0">
                              <a:latin typeface="Cambria Math"/>
                            </a:rPr>
                            <m:t>(</m:t>
                          </m:r>
                          <m:r>
                            <a:rPr lang="en-US" sz="2800" b="0" i="1" smtClean="0">
                              <a:latin typeface="Cambria Math"/>
                            </a:rPr>
                            <m:t>𝑎</m:t>
                          </m:r>
                          <m:r>
                            <a:rPr lang="en-US" sz="2800" b="0" i="1" smtClean="0">
                              <a:latin typeface="Cambria Math"/>
                            </a:rPr>
                            <m:t>+</m:t>
                          </m:r>
                          <m:r>
                            <a:rPr lang="en-US" sz="2800" b="0" i="1" smtClean="0">
                              <a:latin typeface="Cambria Math"/>
                            </a:rPr>
                            <m:t>𝑏</m:t>
                          </m:r>
                          <m:r>
                            <a:rPr lang="en-US" sz="2800" b="0" i="1" smtClean="0">
                              <a:latin typeface="Cambria Math"/>
                            </a:rPr>
                            <m:t>)</m:t>
                          </m:r>
                        </m:num>
                        <m:den>
                          <m:r>
                            <a:rPr lang="en-US" sz="2800" b="0" i="1" smtClean="0">
                              <a:latin typeface="Cambria Math"/>
                            </a:rPr>
                            <m:t>2</m:t>
                          </m:r>
                        </m:den>
                      </m:f>
                      <m:r>
                        <a:rPr lang="en-US" sz="2800" b="0" i="1" smtClean="0">
                          <a:latin typeface="Cambria Math"/>
                        </a:rPr>
                        <m:t>∙</m:t>
                      </m:r>
                      <m:r>
                        <a:rPr lang="en-US" sz="2800" b="0" i="1" smtClean="0">
                          <a:latin typeface="Cambria Math"/>
                        </a:rPr>
                        <m:t>h</m:t>
                      </m:r>
                    </m:oMath>
                  </m:oMathPara>
                </a14:m>
                <a:endParaRPr lang="ru-RU" sz="2800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3" name="Объект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67544" y="627534"/>
                <a:ext cx="8229600" cy="3607049"/>
              </a:xfrm>
              <a:blipFill rotWithShape="1">
                <a:blip r:embed="rId2"/>
                <a:stretch>
                  <a:fillRect l="-1556" t="-1689" r="-1481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022"/>
          <a:stretch/>
        </p:blipFill>
        <p:spPr bwMode="auto">
          <a:xfrm>
            <a:off x="20913" y="2748508"/>
            <a:ext cx="9087591" cy="21915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58902527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51470"/>
            <a:ext cx="9044316" cy="15841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611" y="2181737"/>
            <a:ext cx="9035201" cy="23560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57407900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3" y="195486"/>
            <a:ext cx="8712968" cy="958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4027" y="1059582"/>
            <a:ext cx="3238454" cy="1800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85964515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5" y="123479"/>
            <a:ext cx="8856983" cy="12093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1315529"/>
            <a:ext cx="3243263" cy="1798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4298027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16" y="123478"/>
            <a:ext cx="9030990" cy="12961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1419622"/>
            <a:ext cx="3243263" cy="1798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734913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243" y="64847"/>
            <a:ext cx="9006056" cy="13051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1383148"/>
            <a:ext cx="3243263" cy="1798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981146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86" y="50800"/>
            <a:ext cx="9073077" cy="22329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101770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804"/>
          <a:stretch/>
        </p:blipFill>
        <p:spPr bwMode="auto">
          <a:xfrm>
            <a:off x="107504" y="267494"/>
            <a:ext cx="8910882" cy="2989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101401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95486"/>
            <a:ext cx="8856984" cy="17470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305433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493563"/>
          </a:xfrm>
        </p:spPr>
        <p:txBody>
          <a:bodyPr>
            <a:normAutofit fontScale="90000"/>
          </a:bodyPr>
          <a:lstStyle/>
          <a:p>
            <a:r>
              <a:rPr lang="ru-RU" sz="3600" b="1" i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Прямоугольник</a:t>
            </a:r>
            <a:endParaRPr lang="ru-RU" sz="3600" b="1" i="1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Объект 2"/>
              <p:cNvSpPr>
                <a:spLocks noGrp="1"/>
              </p:cNvSpPr>
              <p:nvPr>
                <p:ph idx="1"/>
              </p:nvPr>
            </p:nvSpPr>
            <p:spPr>
              <a:xfrm>
                <a:off x="323528" y="771550"/>
                <a:ext cx="8496944" cy="3823073"/>
              </a:xfrm>
            </p:spPr>
            <p:txBody>
              <a:bodyPr/>
              <a:lstStyle/>
              <a:p>
                <a:pPr marL="0" indent="0" algn="just">
                  <a:buNone/>
                </a:pPr>
                <a:r>
                  <a:rPr lang="ru-RU" dirty="0" smtClean="0">
                    <a:latin typeface="Times New Roman" pitchFamily="18" charset="0"/>
                    <a:cs typeface="Times New Roman" pitchFamily="18" charset="0"/>
                  </a:rPr>
                  <a:t>Площадь прямоугольника равна произведению его смежных сторон: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/>
                      </a:rPr>
                      <m:t>𝑆</m:t>
                    </m:r>
                    <m:r>
                      <a:rPr lang="en-US" b="0" i="1" smtClean="0">
                        <a:latin typeface="Cambria Math"/>
                      </a:rPr>
                      <m:t>=</m:t>
                    </m:r>
                    <m:r>
                      <a:rPr lang="en-US" b="0" i="1" smtClean="0">
                        <a:latin typeface="Cambria Math"/>
                      </a:rPr>
                      <m:t>𝑎𝑏</m:t>
                    </m:r>
                  </m:oMath>
                </a14:m>
                <a:endParaRPr lang="ru-RU" dirty="0" smtClean="0">
                  <a:latin typeface="Times New Roman" pitchFamily="18" charset="0"/>
                  <a:cs typeface="Times New Roman" pitchFamily="18" charset="0"/>
                </a:endParaRPr>
              </a:p>
              <a:p>
                <a:pPr marL="0" indent="0" algn="just">
                  <a:buNone/>
                </a:pPr>
                <a:endParaRPr lang="ru-RU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3" name="Объект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323528" y="771550"/>
                <a:ext cx="8496944" cy="3823073"/>
              </a:xfrm>
              <a:blipFill rotWithShape="1">
                <a:blip r:embed="rId2"/>
                <a:stretch>
                  <a:fillRect l="-1793" t="-2233" r="-1865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9233" y="2656801"/>
            <a:ext cx="8568952" cy="7166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07391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96629"/>
            <a:ext cx="8938732" cy="27363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48801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23478"/>
            <a:ext cx="8928992" cy="26419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89100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23478"/>
            <a:ext cx="8945323" cy="23762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283709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51470"/>
            <a:ext cx="8229600" cy="565571"/>
          </a:xfrm>
        </p:spPr>
        <p:txBody>
          <a:bodyPr>
            <a:normAutofit fontScale="90000"/>
          </a:bodyPr>
          <a:lstStyle/>
          <a:p>
            <a:r>
              <a:rPr lang="ru-RU" sz="3200" b="1" i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Задания для самостоятельного решения:</a:t>
            </a:r>
            <a:endParaRPr lang="ru-RU" sz="3200" b="1" i="1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316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771550"/>
            <a:ext cx="8856985" cy="39783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340991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771550"/>
            <a:ext cx="8874414" cy="36724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927799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555525"/>
            <a:ext cx="8856984" cy="39212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11839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23478"/>
            <a:ext cx="8229600" cy="565571"/>
          </a:xfrm>
        </p:spPr>
        <p:txBody>
          <a:bodyPr>
            <a:normAutofit fontScale="90000"/>
          </a:bodyPr>
          <a:lstStyle/>
          <a:p>
            <a:r>
              <a:rPr lang="ru-RU" sz="3200" b="1" i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Проверь себя:</a:t>
            </a:r>
            <a:endParaRPr lang="ru-RU" sz="3200" b="1" i="1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059582"/>
            <a:ext cx="8229600" cy="3816423"/>
          </a:xfrm>
        </p:spPr>
        <p:txBody>
          <a:bodyPr numCol="2">
            <a:noAutofit/>
          </a:bodyPr>
          <a:lstStyle/>
          <a:p>
            <a:pPr marL="514350" indent="-514350" algn="ctr">
              <a:buAutoNum type="arabicParenR"/>
            </a:pP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36</a:t>
            </a:r>
          </a:p>
          <a:p>
            <a:pPr marL="514350" indent="-514350" algn="ctr">
              <a:buAutoNum type="arabicParenR"/>
            </a:pP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45</a:t>
            </a:r>
          </a:p>
          <a:p>
            <a:pPr marL="514350" indent="-514350" algn="ctr">
              <a:buAutoNum type="arabicParenR"/>
            </a:pP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24</a:t>
            </a:r>
          </a:p>
          <a:p>
            <a:pPr marL="514350" indent="-514350" algn="ctr">
              <a:buAutoNum type="arabicParenR"/>
            </a:pP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18</a:t>
            </a:r>
          </a:p>
          <a:p>
            <a:pPr marL="514350" indent="-514350" algn="ctr">
              <a:buAutoNum type="arabicParenR"/>
            </a:pPr>
            <a:r>
              <a:rPr lang="ru-RU" b="1" i="1" smtClean="0">
                <a:latin typeface="Times New Roman" pitchFamily="18" charset="0"/>
                <a:cs typeface="Times New Roman" pitchFamily="18" charset="0"/>
              </a:rPr>
              <a:t>24</a:t>
            </a:r>
            <a:endParaRPr lang="ru-RU" b="1" i="1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 algn="ctr">
              <a:buAutoNum type="arabicParenR"/>
            </a:pPr>
            <a:endParaRPr lang="ru-RU" b="1" i="1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 algn="ctr">
              <a:buAutoNum type="arabicParenR"/>
            </a:pP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30,25</a:t>
            </a:r>
          </a:p>
          <a:p>
            <a:pPr marL="514350" indent="-514350" algn="ctr">
              <a:buAutoNum type="arabicParenR"/>
            </a:pP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48</a:t>
            </a:r>
          </a:p>
          <a:p>
            <a:pPr marL="514350" indent="-514350" algn="ctr">
              <a:buAutoNum type="arabicParenR"/>
            </a:pP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168</a:t>
            </a:r>
          </a:p>
          <a:p>
            <a:pPr marL="514350" indent="-514350" algn="ctr">
              <a:buAutoNum type="arabicParenR"/>
            </a:pP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216</a:t>
            </a:r>
          </a:p>
          <a:p>
            <a:pPr marL="514350" indent="-514350" algn="ctr">
              <a:buAutoNum type="arabicParenR"/>
            </a:pP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27,5</a:t>
            </a:r>
          </a:p>
          <a:p>
            <a:pPr marL="514350" indent="-514350" algn="ctr">
              <a:buAutoNum type="arabicParenR"/>
            </a:pPr>
            <a:endParaRPr lang="ru-RU" b="1" i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641397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23478"/>
            <a:ext cx="8229600" cy="709587"/>
          </a:xfrm>
        </p:spPr>
        <p:txBody>
          <a:bodyPr>
            <a:normAutofit/>
          </a:bodyPr>
          <a:lstStyle/>
          <a:p>
            <a:r>
              <a:rPr lang="ru-RU" sz="3200" b="1" i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Круг</a:t>
            </a:r>
            <a:endParaRPr lang="ru-RU" sz="3200" b="1" i="1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Объект 2"/>
              <p:cNvSpPr>
                <a:spLocks noGrp="1"/>
              </p:cNvSpPr>
              <p:nvPr>
                <p:ph idx="1"/>
              </p:nvPr>
            </p:nvSpPr>
            <p:spPr>
              <a:xfrm>
                <a:off x="457200" y="915566"/>
                <a:ext cx="8229600" cy="3679057"/>
              </a:xfrm>
            </p:spPr>
            <p:txBody>
              <a:bodyPr>
                <a:normAutofit fontScale="85000" lnSpcReduction="10000"/>
              </a:bodyPr>
              <a:lstStyle/>
              <a:p>
                <a:pPr marL="0" indent="0">
                  <a:buNone/>
                </a:pPr>
                <a:r>
                  <a:rPr lang="ru-RU" dirty="0" smtClean="0">
                    <a:latin typeface="Times New Roman" pitchFamily="18" charset="0"/>
                    <a:cs typeface="Times New Roman" pitchFamily="18" charset="0"/>
                  </a:rPr>
                  <a:t>Площадь круга равна произведению константы </a:t>
                </a:r>
                <a14:m>
                  <m:oMath xmlns:m="http://schemas.openxmlformats.org/officeDocument/2006/math">
                    <m:r>
                      <a:rPr lang="ru-RU" i="1" smtClean="0">
                        <a:latin typeface="Cambria Math"/>
                        <a:ea typeface="Cambria Math"/>
                      </a:rPr>
                      <m:t>𝜋</m:t>
                    </m:r>
                  </m:oMath>
                </a14:m>
                <a:r>
                  <a:rPr lang="ru-RU" i="1" dirty="0" smtClean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ru-RU" dirty="0" smtClean="0">
                    <a:latin typeface="Times New Roman" pitchFamily="18" charset="0"/>
                    <a:cs typeface="Times New Roman" pitchFamily="18" charset="0"/>
                  </a:rPr>
                  <a:t>на квадрат радиуса: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/>
                        </a:rPr>
                        <m:t>𝑆</m:t>
                      </m:r>
                      <m:r>
                        <a:rPr lang="en-US" b="0" i="1" smtClean="0">
                          <a:latin typeface="Cambria Math"/>
                        </a:rPr>
                        <m:t>=</m:t>
                      </m:r>
                      <m:r>
                        <a:rPr lang="en-US" b="0" i="1" smtClean="0">
                          <a:latin typeface="Cambria Math"/>
                          <a:ea typeface="Cambria Math"/>
                        </a:rPr>
                        <m:t>𝜋</m:t>
                      </m:r>
                      <m:sSup>
                        <m:sSupPr>
                          <m:ctrlPr>
                            <a:rPr lang="en-US" b="0" i="1" smtClean="0">
                              <a:latin typeface="Cambria Math"/>
                              <a:ea typeface="Cambria Math"/>
                            </a:rPr>
                          </m:ctrlPr>
                        </m:sSupPr>
                        <m:e>
                          <m:r>
                            <a:rPr lang="en-US" b="0" i="1" smtClean="0">
                              <a:latin typeface="Cambria Math"/>
                              <a:ea typeface="Cambria Math"/>
                            </a:rPr>
                            <m:t>𝑅</m:t>
                          </m:r>
                        </m:e>
                        <m:sup>
                          <m:r>
                            <a:rPr lang="en-US" b="0" i="1" smtClean="0">
                              <a:latin typeface="Cambria Math"/>
                              <a:ea typeface="Cambria Math"/>
                            </a:rPr>
                            <m:t>2</m:t>
                          </m:r>
                        </m:sup>
                      </m:sSup>
                    </m:oMath>
                  </m:oMathPara>
                </a14:m>
                <a:endParaRPr lang="en-US" dirty="0" smtClean="0">
                  <a:latin typeface="Times New Roman" pitchFamily="18" charset="0"/>
                  <a:cs typeface="Times New Roman" pitchFamily="18" charset="0"/>
                </a:endParaRPr>
              </a:p>
              <a:p>
                <a:pPr marL="0" indent="0">
                  <a:buNone/>
                </a:pPr>
                <a:r>
                  <a:rPr lang="ru-RU" sz="4800" b="1" i="1" dirty="0" smtClean="0">
                    <a:solidFill>
                      <a:srgbClr val="FF00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Times New Roman" pitchFamily="18" charset="0"/>
                    <a:cs typeface="Times New Roman" pitchFamily="18" charset="0"/>
                  </a:rPr>
                  <a:t>!</a:t>
                </a:r>
                <a:r>
                  <a:rPr lang="ru-RU" dirty="0" smtClean="0">
                    <a:latin typeface="Times New Roman" pitchFamily="18" charset="0"/>
                    <a:cs typeface="Times New Roman" pitchFamily="18" charset="0"/>
                  </a:rPr>
                  <a:t> Круговой сектор </a:t>
                </a:r>
                <a:r>
                  <a:rPr lang="ru-RU" dirty="0">
                    <a:latin typeface="Times New Roman" pitchFamily="18" charset="0"/>
                    <a:cs typeface="Times New Roman" pitchFamily="18" charset="0"/>
                  </a:rPr>
                  <a:t>- часть круга, </a:t>
                </a:r>
                <a:endParaRPr lang="en-US" dirty="0" smtClean="0">
                  <a:latin typeface="Times New Roman" pitchFamily="18" charset="0"/>
                  <a:cs typeface="Times New Roman" pitchFamily="18" charset="0"/>
                </a:endParaRPr>
              </a:p>
              <a:p>
                <a:pPr marL="0" indent="0">
                  <a:buNone/>
                </a:pPr>
                <a:r>
                  <a:rPr lang="ru-RU" dirty="0" smtClean="0">
                    <a:latin typeface="Times New Roman" pitchFamily="18" charset="0"/>
                    <a:cs typeface="Times New Roman" pitchFamily="18" charset="0"/>
                  </a:rPr>
                  <a:t>ограниченная </a:t>
                </a:r>
                <a:r>
                  <a:rPr lang="ru-RU" dirty="0">
                    <a:latin typeface="Times New Roman" pitchFamily="18" charset="0"/>
                    <a:cs typeface="Times New Roman" pitchFamily="18" charset="0"/>
                  </a:rPr>
                  <a:t>дугой и двумя </a:t>
                </a:r>
                <a:endParaRPr lang="en-US" dirty="0" smtClean="0">
                  <a:latin typeface="Times New Roman" pitchFamily="18" charset="0"/>
                  <a:cs typeface="Times New Roman" pitchFamily="18" charset="0"/>
                </a:endParaRPr>
              </a:p>
              <a:p>
                <a:pPr marL="0" indent="0">
                  <a:buNone/>
                </a:pPr>
                <a:r>
                  <a:rPr lang="ru-RU" dirty="0" smtClean="0">
                    <a:latin typeface="Times New Roman" pitchFamily="18" charset="0"/>
                    <a:cs typeface="Times New Roman" pitchFamily="18" charset="0"/>
                  </a:rPr>
                  <a:t>радиусами.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/>
                        </a:rPr>
                        <m:t>𝑆</m:t>
                      </m:r>
                      <m:r>
                        <a:rPr lang="en-US" b="0" i="1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en-US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b="0" i="1" smtClean="0">
                              <a:latin typeface="Cambria Math"/>
                              <a:ea typeface="Cambria Math"/>
                            </a:rPr>
                            <m:t>𝜋</m:t>
                          </m:r>
                          <m:sSup>
                            <m:sSupPr>
                              <m:ctrlPr>
                                <a:rPr lang="en-US" b="0" i="1" smtClean="0">
                                  <a:latin typeface="Cambria Math"/>
                                  <a:ea typeface="Cambria Math"/>
                                </a:rPr>
                              </m:ctrlPr>
                            </m:sSupPr>
                            <m:e>
                              <m:r>
                                <a:rPr lang="en-US" b="0" i="1" smtClean="0">
                                  <a:latin typeface="Cambria Math"/>
                                  <a:ea typeface="Cambria Math"/>
                                </a:rPr>
                                <m:t>𝑅</m:t>
                              </m:r>
                            </m:e>
                            <m:sup>
                              <m:r>
                                <a:rPr lang="en-US" b="0" i="1" smtClean="0">
                                  <a:latin typeface="Cambria Math"/>
                                  <a:ea typeface="Cambria Math"/>
                                </a:rPr>
                                <m:t>2</m:t>
                              </m:r>
                            </m:sup>
                          </m:sSup>
                        </m:num>
                        <m:den>
                          <m:r>
                            <a:rPr lang="en-US" b="0" i="1" smtClean="0">
                              <a:latin typeface="Cambria Math"/>
                            </a:rPr>
                            <m:t>360</m:t>
                          </m:r>
                          <m:r>
                            <a:rPr lang="en-US" b="0" i="1" smtClean="0">
                              <a:latin typeface="Cambria Math"/>
                              <a:ea typeface="Cambria Math"/>
                            </a:rPr>
                            <m:t>°</m:t>
                          </m:r>
                        </m:den>
                      </m:f>
                      <m:r>
                        <a:rPr lang="en-US" b="0" i="1" smtClean="0">
                          <a:latin typeface="Cambria Math"/>
                          <a:ea typeface="Cambria Math"/>
                        </a:rPr>
                        <m:t>∙</m:t>
                      </m:r>
                      <m:r>
                        <a:rPr lang="en-US" b="0" i="1" smtClean="0">
                          <a:latin typeface="Cambria Math"/>
                          <a:ea typeface="Cambria Math"/>
                        </a:rPr>
                        <m:t>𝛼</m:t>
                      </m:r>
                    </m:oMath>
                  </m:oMathPara>
                </a14:m>
                <a:endParaRPr lang="ru-RU" i="1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3" name="Объект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915566"/>
                <a:ext cx="8229600" cy="3679057"/>
              </a:xfrm>
              <a:blipFill rotWithShape="1">
                <a:blip r:embed="rId2"/>
                <a:stretch>
                  <a:fillRect l="-2815" t="-2483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9615" y="1779662"/>
            <a:ext cx="3175545" cy="27774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131382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81" t="-14406" r="7122"/>
          <a:stretch/>
        </p:blipFill>
        <p:spPr bwMode="auto">
          <a:xfrm>
            <a:off x="107504" y="113317"/>
            <a:ext cx="8690507" cy="4247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312" y="1779662"/>
            <a:ext cx="8969710" cy="10390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6366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5" y="123478"/>
            <a:ext cx="8928992" cy="689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2067693"/>
            <a:ext cx="8928993" cy="10343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0716773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23478"/>
            <a:ext cx="8856984" cy="7407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262791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5" y="49712"/>
            <a:ext cx="8928992" cy="13396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92350298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961" y="84212"/>
            <a:ext cx="8868027" cy="46805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08306501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23478"/>
            <a:ext cx="7920880" cy="49268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07477232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1" y="123478"/>
            <a:ext cx="8856985" cy="41678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90904526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23478"/>
            <a:ext cx="8875784" cy="41044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9187085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75592"/>
            <a:ext cx="8964488" cy="24248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66766358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51520" y="123478"/>
            <a:ext cx="86409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Задания взяты из образовательного портала для подготовки к экзаменам «Решу ОГЭ»: 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https://oge.sdamgia.ru/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141654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3" y="123478"/>
            <a:ext cx="8928993" cy="7467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471200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53880"/>
            <a:ext cx="8856985" cy="20195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20609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23477"/>
            <a:ext cx="8856984" cy="28626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572165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Углы">
  <a:themeElements>
    <a:clrScheme name="Углы">
      <a:dk1>
        <a:srgbClr val="000000"/>
      </a:dk1>
      <a:lt1>
        <a:srgbClr val="FFFFFF"/>
      </a:lt1>
      <a:dk2>
        <a:srgbClr val="434342"/>
      </a:dk2>
      <a:lt2>
        <a:srgbClr val="CDD7D9"/>
      </a:lt2>
      <a:accent1>
        <a:srgbClr val="797B7E"/>
      </a:accent1>
      <a:accent2>
        <a:srgbClr val="F96A1B"/>
      </a:accent2>
      <a:accent3>
        <a:srgbClr val="08A1D9"/>
      </a:accent3>
      <a:accent4>
        <a:srgbClr val="7C984A"/>
      </a:accent4>
      <a:accent5>
        <a:srgbClr val="C2AD8D"/>
      </a:accent5>
      <a:accent6>
        <a:srgbClr val="506E94"/>
      </a:accent6>
      <a:hlink>
        <a:srgbClr val="5F5F5F"/>
      </a:hlink>
      <a:folHlink>
        <a:srgbClr val="969696"/>
      </a:folHlink>
    </a:clrScheme>
    <a:fontScheme name="Углы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微软雅黑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ＭＳ Ｐゴシック"/>
        <a:font script="Hang" typeface="맑은 고딕"/>
        <a:font script="Hans" typeface="隶书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Углы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20400000"/>
            </a:lightRig>
          </a:scene3d>
          <a:sp3d contourW="6350">
            <a:bevelT w="41275" h="19050" prst="angle"/>
            <a:contourClr>
              <a:schemeClr val="phClr">
                <a:shade val="25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90000"/>
                <a:shade val="85000"/>
              </a:schemeClr>
              <a:schemeClr val="phClr">
                <a:tint val="95000"/>
                <a:shade val="99000"/>
              </a:schemeClr>
            </a:duotone>
          </a:blip>
          <a:tile tx="0" ty="0" sx="100000" sy="10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tint val="93000"/>
                <a:shade val="85000"/>
              </a:schemeClr>
              <a:schemeClr val="phClr">
                <a:tint val="96000"/>
                <a:shade val="99000"/>
              </a:schemeClr>
            </a:duotone>
          </a:blip>
          <a:tile tx="0" ty="0" sx="90000" sy="9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262</TotalTime>
  <Words>321</Words>
  <Application>Microsoft Office PowerPoint</Application>
  <PresentationFormat>Экран (16:9)</PresentationFormat>
  <Paragraphs>50</Paragraphs>
  <Slides>66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66</vt:i4>
      </vt:variant>
    </vt:vector>
  </HeadingPairs>
  <TitlesOfParts>
    <vt:vector size="68" baseType="lpstr">
      <vt:lpstr>Тема Office</vt:lpstr>
      <vt:lpstr>Углы</vt:lpstr>
      <vt:lpstr>Задание 17 ОГЭ «Площади фигур»</vt:lpstr>
      <vt:lpstr>Квадрат</vt:lpstr>
      <vt:lpstr>Презентация PowerPoint</vt:lpstr>
      <vt:lpstr>Презентация PowerPoint</vt:lpstr>
      <vt:lpstr>Прямоугольник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Параллелограмм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Ромб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Треугольник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Трапеция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Задания для самостоятельного решения:</vt:lpstr>
      <vt:lpstr>Презентация PowerPoint</vt:lpstr>
      <vt:lpstr>Презентация PowerPoint</vt:lpstr>
      <vt:lpstr>Проверь себя:</vt:lpstr>
      <vt:lpstr>Круг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Задание 17 ОГЭ «Площади фигур»</dc:title>
  <dc:creator>школа 1</dc:creator>
  <cp:lastModifiedBy>Sokolov23</cp:lastModifiedBy>
  <cp:revision>46</cp:revision>
  <dcterms:created xsi:type="dcterms:W3CDTF">2021-02-13T10:34:34Z</dcterms:created>
  <dcterms:modified xsi:type="dcterms:W3CDTF">2022-05-01T16:51:39Z</dcterms:modified>
</cp:coreProperties>
</file>