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  <p:sldId id="259" r:id="rId5"/>
    <p:sldId id="279" r:id="rId6"/>
    <p:sldId id="260" r:id="rId7"/>
    <p:sldId id="261" r:id="rId8"/>
    <p:sldId id="280" r:id="rId9"/>
    <p:sldId id="288" r:id="rId10"/>
    <p:sldId id="268" r:id="rId11"/>
    <p:sldId id="270" r:id="rId12"/>
    <p:sldId id="271" r:id="rId13"/>
    <p:sldId id="273" r:id="rId14"/>
    <p:sldId id="272" r:id="rId15"/>
    <p:sldId id="286" r:id="rId16"/>
    <p:sldId id="275" r:id="rId17"/>
    <p:sldId id="276" r:id="rId18"/>
    <p:sldId id="274" r:id="rId19"/>
    <p:sldId id="269" r:id="rId20"/>
    <p:sldId id="287" r:id="rId21"/>
    <p:sldId id="278" r:id="rId22"/>
    <p:sldId id="262" r:id="rId23"/>
    <p:sldId id="263" r:id="rId24"/>
    <p:sldId id="264" r:id="rId25"/>
    <p:sldId id="265" r:id="rId26"/>
    <p:sldId id="266" r:id="rId27"/>
    <p:sldId id="282" r:id="rId28"/>
    <p:sldId id="283" r:id="rId29"/>
    <p:sldId id="284" r:id="rId30"/>
    <p:sldId id="285" r:id="rId31"/>
    <p:sldId id="289" r:id="rId32"/>
    <p:sldId id="290" r:id="rId33"/>
    <p:sldId id="292" r:id="rId34"/>
    <p:sldId id="293" r:id="rId35"/>
    <p:sldId id="291" r:id="rId36"/>
    <p:sldId id="294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3F420A-7301-4EF0-8912-A122B7DE7EBA}" v="581" dt="2022-05-01T17:22:02.6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88" autoAdjust="0"/>
    <p:restoredTop sz="94660"/>
  </p:normalViewPr>
  <p:slideViewPr>
    <p:cSldViewPr snapToGrid="0">
      <p:cViewPr varScale="1">
        <p:scale>
          <a:sx n="74" d="100"/>
          <a:sy n="74" d="100"/>
        </p:scale>
        <p:origin x="2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44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33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4292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36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060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023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32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545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036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85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21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798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76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0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431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38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EA4AF-AB44-40D0-B038-58E341B89FB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377B6F9-6EDD-46DB-97B3-37FC0B6AD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4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bcthekey.com/" TargetMode="External"/><Relationship Id="rId3" Type="http://schemas.openxmlformats.org/officeDocument/2006/relationships/hyperlink" Target="http://www.progressivephonics.com/" TargetMode="External"/><Relationship Id="rId7" Type="http://schemas.openxmlformats.org/officeDocument/2006/relationships/hyperlink" Target="http://www.freereading.net/" TargetMode="External"/><Relationship Id="rId2" Type="http://schemas.openxmlformats.org/officeDocument/2006/relationships/hyperlink" Target="http://www.abcfastphonics.com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thephonicspage.org/Phonics" TargetMode="External"/><Relationship Id="rId5" Type="http://schemas.openxmlformats.org/officeDocument/2006/relationships/hyperlink" Target="http://www.foniks.org/" TargetMode="External"/><Relationship Id="rId4" Type="http://schemas.openxmlformats.org/officeDocument/2006/relationships/hyperlink" Target="http://www.starfall.com/" TargetMode="External"/><Relationship Id="rId9" Type="http://schemas.openxmlformats.org/officeDocument/2006/relationships/hyperlink" Target="https://drive.google.com/drive/folders/1wTPfoiyrV3c3_KfdEAF4dpgwfCHFB4kR?usp=sharin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Обучение технике чтения и письма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29892" y="5352473"/>
            <a:ext cx="4774720" cy="551189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Автор: </a:t>
            </a:r>
            <a:r>
              <a:rPr lang="ru-RU" dirty="0" err="1"/>
              <a:t>Цапкова</a:t>
            </a:r>
            <a:r>
              <a:rPr lang="ru-RU" dirty="0"/>
              <a:t> Татьяна Андреевна,</a:t>
            </a:r>
          </a:p>
          <a:p>
            <a:r>
              <a:rPr lang="ru-RU" dirty="0"/>
              <a:t>учитель английского языка </a:t>
            </a:r>
          </a:p>
          <a:p>
            <a:r>
              <a:rPr lang="ru-RU" dirty="0"/>
              <a:t>МАОУ СОШ № 134 г. Перми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943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1107" y="446088"/>
            <a:ext cx="4628017" cy="941841"/>
          </a:xfrm>
        </p:spPr>
        <p:txBody>
          <a:bodyPr>
            <a:normAutofit/>
          </a:bodyPr>
          <a:lstStyle/>
          <a:p>
            <a:r>
              <a:rPr lang="ru-RU" sz="3600" dirty="0"/>
              <a:t>Персонификация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837" y="446088"/>
            <a:ext cx="3859952" cy="5414962"/>
          </a:xfrm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751114" y="1632857"/>
            <a:ext cx="5343297" cy="4228192"/>
          </a:xfrm>
        </p:spPr>
        <p:txBody>
          <a:bodyPr>
            <a:noAutofit/>
          </a:bodyPr>
          <a:lstStyle/>
          <a:p>
            <a:r>
              <a:rPr lang="ru-RU" sz="2400" dirty="0"/>
              <a:t>Метод позволяет каждое звукобуквенное соответствие предъявлять как единое целое – наглядный, эмоционально насыщенный и привлекательный образ, понятный 7-8 летнему ребенку. Например, буква </a:t>
            </a:r>
            <a:r>
              <a:rPr lang="en-US" sz="2400" dirty="0" err="1"/>
              <a:t>Rr</a:t>
            </a:r>
            <a:r>
              <a:rPr lang="ru-RU" sz="2400" dirty="0"/>
              <a:t> предстает в виде кролика (</a:t>
            </a:r>
            <a:r>
              <a:rPr lang="en-US" sz="2400" dirty="0"/>
              <a:t>rabbit)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79187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62" y="136477"/>
            <a:ext cx="4696221" cy="6604673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845" y="136477"/>
            <a:ext cx="4653885" cy="6554222"/>
          </a:xfrm>
        </p:spPr>
      </p:pic>
    </p:spTree>
    <p:extLst>
      <p:ext uri="{BB962C8B-B14F-4D97-AF65-F5344CB8AC3E}">
        <p14:creationId xmlns:p14="http://schemas.microsoft.com/office/powerpoint/2010/main" val="1568555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999" y="235921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TPR </a:t>
            </a:r>
            <a:br>
              <a:rPr lang="ru-RU" dirty="0"/>
            </a:br>
            <a:r>
              <a:rPr lang="ru-RU" dirty="0"/>
              <a:t>Учащимся необходимо изобразить букву, используя тело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15" y="1924334"/>
            <a:ext cx="5995652" cy="365734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067" y="2006220"/>
            <a:ext cx="5727172" cy="3493575"/>
          </a:xfrm>
        </p:spPr>
      </p:pic>
    </p:spTree>
    <p:extLst>
      <p:ext uri="{BB962C8B-B14F-4D97-AF65-F5344CB8AC3E}">
        <p14:creationId xmlns:p14="http://schemas.microsoft.com/office/powerpoint/2010/main" val="1283869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6187" y="391886"/>
            <a:ext cx="5939690" cy="5298114"/>
          </a:xfrm>
        </p:spPr>
        <p:txBody>
          <a:bodyPr>
            <a:noAutofit/>
          </a:bodyPr>
          <a:lstStyle/>
          <a:p>
            <a:r>
              <a:rPr lang="ru-RU" sz="2800" dirty="0"/>
              <a:t>У одного из детей закрыты глаза, второй пишет на его ладони или спине какую-либо букву и тот должен ее угадать. </a:t>
            </a:r>
          </a:p>
          <a:p>
            <a:r>
              <a:rPr lang="ru-RU" sz="2800" dirty="0"/>
              <a:t>Взять чистый лист бумаги, на нем клеем прорисовать какую-либо букву. Затем посыпать бумагу блестками, измельченной фольгой</a:t>
            </a:r>
            <a:r>
              <a:rPr lang="en-US" sz="2800" dirty="0"/>
              <a:t>/</a:t>
            </a:r>
            <a:r>
              <a:rPr lang="ru-RU" sz="2800" dirty="0"/>
              <a:t>цветной бумагой или песком. Стряхнуть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955971" y="261257"/>
            <a:ext cx="4548640" cy="5642587"/>
          </a:xfrm>
        </p:spPr>
        <p:txBody>
          <a:bodyPr>
            <a:noAutofit/>
          </a:bodyPr>
          <a:lstStyle/>
          <a:p>
            <a:r>
              <a:rPr lang="ru-RU" sz="2400" dirty="0"/>
              <a:t>Нужны небольшие камни с гладкой поверхностью типа гальки. На них рисуются буквы. Дети составляют из камней слова. Также можно использовать внутреннюю сторону бутылочных пробок.</a:t>
            </a:r>
          </a:p>
          <a:p>
            <a:r>
              <a:rPr lang="ru-RU" sz="2400" dirty="0"/>
              <a:t>Вырезать буквы из наждачной или бархатной бумаги или фольги. На ощупь с закрытыми глазами ученики должны определить, что это за буква</a:t>
            </a:r>
          </a:p>
        </p:txBody>
      </p:sp>
    </p:spTree>
    <p:extLst>
      <p:ext uri="{BB962C8B-B14F-4D97-AF65-F5344CB8AC3E}">
        <p14:creationId xmlns:p14="http://schemas.microsoft.com/office/powerpoint/2010/main" val="3221342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051705" y="4675593"/>
            <a:ext cx="3932237" cy="16002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Лепка букв из пластилина </a:t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42" y="830176"/>
            <a:ext cx="50800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29041" y="830176"/>
            <a:ext cx="3505199" cy="4262436"/>
          </a:xfrm>
        </p:spPr>
        <p:txBody>
          <a:bodyPr>
            <a:normAutofit/>
          </a:bodyPr>
          <a:lstStyle/>
          <a:p>
            <a:r>
              <a:rPr lang="ru-RU" sz="2800" b="1" dirty="0"/>
              <a:t>Прописывание букв на песке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646"/>
            <a:ext cx="4712302" cy="346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8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62" b="11261"/>
          <a:stretch/>
        </p:blipFill>
        <p:spPr>
          <a:xfrm>
            <a:off x="3181641" y="767234"/>
            <a:ext cx="5447204" cy="5988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673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3" y="1426369"/>
            <a:ext cx="5181600" cy="34544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73" y="2067059"/>
            <a:ext cx="3517392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65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760" y="1422400"/>
            <a:ext cx="6658338" cy="3734874"/>
          </a:xfrm>
          <a:effectLst>
            <a:softEdge rad="1524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974" y="0"/>
            <a:ext cx="5266768" cy="5951880"/>
          </a:xfrm>
        </p:spPr>
        <p:txBody>
          <a:bodyPr>
            <a:noAutofit/>
          </a:bodyPr>
          <a:lstStyle/>
          <a:p>
            <a:r>
              <a:rPr lang="ru-RU" sz="2000" b="1" dirty="0"/>
              <a:t>Игра «На приеме у врача»</a:t>
            </a:r>
          </a:p>
          <a:p>
            <a:r>
              <a:rPr lang="ru-RU" sz="2000" dirty="0"/>
              <a:t>Дети закрывают один глаз. Учитель пишет на доске букву. И они хором ее называют</a:t>
            </a:r>
          </a:p>
          <a:p>
            <a:r>
              <a:rPr lang="ru-RU" sz="2000" b="1" dirty="0"/>
              <a:t>Игры с веревкой </a:t>
            </a:r>
          </a:p>
          <a:p>
            <a:r>
              <a:rPr lang="ru-RU" sz="2000" dirty="0"/>
              <a:t>1) В центре – веревка. На левой стороне – гласные, на правой – согласные. Дети стоят на одной из сторон. Ученики произносят буквы и игроки перепрыгивают через веревку на другую сторону или остаются на месте. </a:t>
            </a:r>
          </a:p>
          <a:p>
            <a:r>
              <a:rPr lang="ru-RU" sz="2000" dirty="0"/>
              <a:t>2) Учитель весит веревку. Раздает ученикам по одной букве. Учитель называет буквы в разброс. Ученики выходят и подвешивают буквы. После этого они должны развесить их по алфавиту, т.е. упорядочить.</a:t>
            </a:r>
          </a:p>
          <a:p>
            <a:r>
              <a:rPr lang="ru-RU" sz="2000" b="1" dirty="0"/>
              <a:t>Игра «Классики» </a:t>
            </a:r>
            <a:r>
              <a:rPr lang="ru-RU" sz="2000" dirty="0"/>
              <a:t>(только вместо цифр буквы)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139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9638" y="235773"/>
            <a:ext cx="8911687" cy="1280890"/>
          </a:xfrm>
        </p:spPr>
        <p:txBody>
          <a:bodyPr/>
          <a:lstStyle/>
          <a:p>
            <a:r>
              <a:rPr lang="ru-RU" dirty="0"/>
              <a:t>Создание рисунков «Буквы спрятались»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16" b="37413"/>
          <a:stretch/>
        </p:blipFill>
        <p:spPr>
          <a:xfrm>
            <a:off x="6648322" y="1730830"/>
            <a:ext cx="4839960" cy="4131127"/>
          </a:xfrm>
          <a:effectLst>
            <a:glow rad="419100">
              <a:schemeClr val="accent1">
                <a:alpha val="33000"/>
              </a:schemeClr>
            </a:glow>
          </a:effectLst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6" b="23721"/>
          <a:stretch/>
        </p:blipFill>
        <p:spPr>
          <a:xfrm>
            <a:off x="1081668" y="1326350"/>
            <a:ext cx="4430490" cy="4940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762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3275" y="0"/>
            <a:ext cx="3932237" cy="1600200"/>
          </a:xfrm>
        </p:spPr>
        <p:txBody>
          <a:bodyPr/>
          <a:lstStyle/>
          <a:p>
            <a:r>
              <a:rPr lang="ru-RU" dirty="0"/>
              <a:t>Рисунок словами  и предложениями без пробелов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5" r="24994"/>
          <a:stretch/>
        </p:blipFill>
        <p:spPr>
          <a:xfrm>
            <a:off x="7147774" y="404276"/>
            <a:ext cx="4709760" cy="4590493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alpha val="36000"/>
              </a:schemeClr>
            </a:glow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r="20815"/>
          <a:stretch/>
        </p:blipFill>
        <p:spPr>
          <a:xfrm>
            <a:off x="277297" y="2004061"/>
            <a:ext cx="6123502" cy="4459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2874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699" y="551760"/>
            <a:ext cx="10776045" cy="5494575"/>
          </a:xfrm>
        </p:spPr>
        <p:txBody>
          <a:bodyPr>
            <a:noAutofit/>
          </a:bodyPr>
          <a:lstStyle/>
          <a:p>
            <a:r>
              <a:rPr lang="ru-RU" dirty="0"/>
              <a:t>Чтение - это самостоятельный вид речевой деятельности, </a:t>
            </a:r>
          </a:p>
          <a:p>
            <a:pPr marL="0" indent="0">
              <a:buNone/>
            </a:pPr>
            <a:r>
              <a:rPr lang="ru-RU" dirty="0"/>
              <a:t>связанный с восприятием и пониманием информации,</a:t>
            </a:r>
          </a:p>
          <a:p>
            <a:pPr marL="0" indent="0">
              <a:buNone/>
            </a:pPr>
            <a:r>
              <a:rPr lang="ru-RU" dirty="0"/>
              <a:t>закодированной графическими знаками; один из рецептивных видов деятельности.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 Успешное овладение навыком чтения - один из показателей общего уровня развития познавательной деятельности ребенка, так же как трудности в процессе обучения чтению говорят об отдельных проблемах развития того или иного психического процесса (внимания, памяти, мышления, речи).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832" y="2581275"/>
            <a:ext cx="6181725" cy="4276725"/>
          </a:xfrm>
          <a:prstGeom prst="rect">
            <a:avLst/>
          </a:prstGeom>
          <a:effectLst>
            <a:glow>
              <a:schemeClr val="accent1">
                <a:alpha val="0"/>
              </a:schemeClr>
            </a:glow>
            <a:softEdge rad="952500"/>
          </a:effectLst>
        </p:spPr>
      </p:pic>
    </p:spTree>
    <p:extLst>
      <p:ext uri="{BB962C8B-B14F-4D97-AF65-F5344CB8AC3E}">
        <p14:creationId xmlns:p14="http://schemas.microsoft.com/office/powerpoint/2010/main" val="3573917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0" b="29751"/>
          <a:stretch/>
        </p:blipFill>
        <p:spPr>
          <a:xfrm>
            <a:off x="6311057" y="746974"/>
            <a:ext cx="5231982" cy="4623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0" b="12676"/>
          <a:stretch/>
        </p:blipFill>
        <p:spPr>
          <a:xfrm>
            <a:off x="1385350" y="934244"/>
            <a:ext cx="3857625" cy="476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5083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Диктанты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51115" y="1567543"/>
            <a:ext cx="11234056" cy="471895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sz="2600" dirty="0"/>
              <a:t> «В движении»</a:t>
            </a:r>
          </a:p>
          <a:p>
            <a:pPr marL="0" indent="0">
              <a:buNone/>
            </a:pPr>
            <a:r>
              <a:rPr lang="ru-RU" sz="2600" dirty="0"/>
              <a:t>Слова развешаны в разных частях класса. Дети подходят к ним. Читают. Запоминают. Идут на свое место и записывают. Затем выстраивают их так , чтобы получилось предложение</a:t>
            </a:r>
          </a:p>
          <a:p>
            <a:r>
              <a:rPr lang="ru-RU" sz="2600" dirty="0"/>
              <a:t> «Спина к спине»</a:t>
            </a:r>
          </a:p>
          <a:p>
            <a:pPr marL="0" indent="0">
              <a:buNone/>
            </a:pPr>
            <a:r>
              <a:rPr lang="ru-RU" sz="2600" dirty="0"/>
              <a:t>Один диктует слово по буквам, а другой его записывает </a:t>
            </a:r>
          </a:p>
          <a:p>
            <a:r>
              <a:rPr lang="ru-RU" sz="2600" dirty="0"/>
              <a:t>Баночный</a:t>
            </a:r>
            <a:r>
              <a:rPr lang="en-US" sz="2600" dirty="0"/>
              <a:t>/</a:t>
            </a:r>
            <a:r>
              <a:rPr lang="ru-RU" sz="2600" dirty="0"/>
              <a:t>коробочный диктант</a:t>
            </a:r>
          </a:p>
          <a:p>
            <a:pPr marL="0" indent="0">
              <a:buNone/>
            </a:pPr>
            <a:r>
              <a:rPr lang="ru-RU" sz="2600" dirty="0"/>
              <a:t>Достает из банки листок со словом. Прочитывает и кладет обратно в банку. И пытается записать. Если забыл – берет этот листок снова. </a:t>
            </a:r>
          </a:p>
          <a:p>
            <a:pPr marL="457200" indent="-457200"/>
            <a:r>
              <a:rPr lang="ru-RU" sz="2600" dirty="0" err="1"/>
              <a:t>Letters</a:t>
            </a:r>
            <a:r>
              <a:rPr lang="ru-RU" sz="2600" dirty="0"/>
              <a:t> </a:t>
            </a:r>
            <a:r>
              <a:rPr lang="ru-RU" sz="2600" dirty="0" err="1"/>
              <a:t>in</a:t>
            </a:r>
            <a:r>
              <a:rPr lang="ru-RU" sz="2600" dirty="0"/>
              <a:t> </a:t>
            </a:r>
            <a:r>
              <a:rPr lang="ru-RU" sz="2600" dirty="0" err="1"/>
              <a:t>the</a:t>
            </a:r>
            <a:r>
              <a:rPr lang="ru-RU" sz="2600" dirty="0"/>
              <a:t> </a:t>
            </a:r>
            <a:r>
              <a:rPr lang="ru-RU" sz="2600" dirty="0" err="1"/>
              <a:t>air</a:t>
            </a:r>
            <a:r>
              <a:rPr lang="ru-RU" sz="2600" dirty="0"/>
              <a:t> </a:t>
            </a:r>
          </a:p>
          <a:p>
            <a:pPr marL="0" indent="0">
              <a:buNone/>
            </a:pPr>
            <a:r>
              <a:rPr lang="ru-RU" sz="2600" dirty="0"/>
              <a:t>Рисовать буквы пальцем в воздухе. Другие записывают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701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/>
          <a:lstStyle/>
          <a:p>
            <a:r>
              <a:rPr lang="ru-RU" dirty="0"/>
              <a:t>Примеры упражнений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7" y="1028700"/>
            <a:ext cx="11930743" cy="5829299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/>
              <a:t>1. </a:t>
            </a:r>
            <a:r>
              <a:rPr lang="en-US" sz="2300" b="1" dirty="0"/>
              <a:t>Odd one out</a:t>
            </a:r>
            <a:r>
              <a:rPr lang="en-US" sz="2300" dirty="0"/>
              <a:t> (</a:t>
            </a:r>
            <a:r>
              <a:rPr lang="ru-RU" sz="2300" dirty="0"/>
              <a:t>Убери лишнее слово):</a:t>
            </a:r>
          </a:p>
          <a:p>
            <a:pPr marL="0" indent="0">
              <a:buNone/>
            </a:pPr>
            <a:r>
              <a:rPr lang="en-US" sz="2300" dirty="0"/>
              <a:t>a) Pet, red, pen, Pete, hen.</a:t>
            </a:r>
          </a:p>
          <a:p>
            <a:pPr marL="0" indent="0">
              <a:buNone/>
            </a:pPr>
            <a:r>
              <a:rPr lang="en-US" sz="2600" dirty="0"/>
              <a:t>b) And, take, Ann, bad, fat.</a:t>
            </a:r>
            <a:endParaRPr lang="ru-RU" sz="2600" dirty="0"/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2. </a:t>
            </a:r>
            <a:r>
              <a:rPr lang="en-US" sz="2600" b="1" dirty="0"/>
              <a:t>Put these words in 2 columns</a:t>
            </a:r>
            <a:r>
              <a:rPr lang="en-US" sz="2600" dirty="0"/>
              <a:t> (</a:t>
            </a:r>
            <a:r>
              <a:rPr lang="ru-RU" sz="2600" dirty="0"/>
              <a:t>Распредели эти слова в две колонки):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en-US" sz="2600" dirty="0"/>
              <a:t>Ann, name, and, skate, bad, take, cat, can, brave.</a:t>
            </a:r>
            <a:endParaRPr lang="ru-RU" sz="2600" dirty="0"/>
          </a:p>
          <a:p>
            <a:pPr marL="0" indent="0">
              <a:buNone/>
            </a:pPr>
            <a:endParaRPr lang="en-US" sz="2600" dirty="0"/>
          </a:p>
          <a:p>
            <a:r>
              <a:rPr lang="en-US" sz="2600" b="1" dirty="0"/>
              <a:t>3. Choose and write type of reading: I, II, III, IV. </a:t>
            </a:r>
            <a:endParaRPr lang="ru-RU" sz="2600" b="1" dirty="0"/>
          </a:p>
          <a:p>
            <a:pPr marL="0" indent="0">
              <a:buNone/>
            </a:pPr>
            <a:r>
              <a:rPr lang="en-US" sz="2600" dirty="0"/>
              <a:t>(</a:t>
            </a:r>
            <a:r>
              <a:rPr lang="ru-RU" sz="2600" dirty="0"/>
              <a:t>Выбери и запиши тип чтения гласных букв):</a:t>
            </a:r>
          </a:p>
          <a:p>
            <a:r>
              <a:rPr lang="en-US" sz="2600" dirty="0"/>
              <a:t>sk</a:t>
            </a:r>
            <a:r>
              <a:rPr lang="en-US" sz="2600" u="sng" dirty="0"/>
              <a:t>a</a:t>
            </a:r>
            <a:r>
              <a:rPr lang="en-US" sz="2600" dirty="0"/>
              <a:t>te -</a:t>
            </a:r>
          </a:p>
          <a:p>
            <a:r>
              <a:rPr lang="en-US" sz="2600" dirty="0"/>
              <a:t>sk</a:t>
            </a:r>
            <a:r>
              <a:rPr lang="en-US" sz="2600" u="sng" dirty="0"/>
              <a:t>i</a:t>
            </a:r>
            <a:r>
              <a:rPr lang="en-US" sz="2600" dirty="0"/>
              <a:t>p -</a:t>
            </a:r>
          </a:p>
          <a:p>
            <a:r>
              <a:rPr lang="en-US" sz="2600" dirty="0"/>
              <a:t>p</a:t>
            </a:r>
            <a:r>
              <a:rPr lang="en-US" sz="2600" u="sng" dirty="0"/>
              <a:t>ar</a:t>
            </a:r>
            <a:r>
              <a:rPr lang="en-US" sz="2600" dirty="0"/>
              <a:t>k -</a:t>
            </a:r>
          </a:p>
          <a:p>
            <a:r>
              <a:rPr lang="en-US" sz="2600" dirty="0"/>
              <a:t>h</a:t>
            </a:r>
            <a:r>
              <a:rPr lang="en-US" sz="2600" u="sng" dirty="0"/>
              <a:t>er</a:t>
            </a:r>
            <a:r>
              <a:rPr lang="en-US" sz="2600" dirty="0"/>
              <a:t> -</a:t>
            </a:r>
          </a:p>
          <a:p>
            <a:r>
              <a:rPr lang="en-US" sz="2600" dirty="0"/>
              <a:t>p</a:t>
            </a:r>
            <a:r>
              <a:rPr lang="en-US" sz="2600" u="sng" dirty="0"/>
              <a:t>e</a:t>
            </a:r>
            <a:r>
              <a:rPr lang="en-US" sz="2600" dirty="0"/>
              <a:t>n -</a:t>
            </a:r>
          </a:p>
          <a:p>
            <a:r>
              <a:rPr lang="en-US" sz="2600" dirty="0"/>
              <a:t>fl</a:t>
            </a:r>
            <a:r>
              <a:rPr lang="en-US" sz="2600" u="sng" dirty="0"/>
              <a:t>y</a:t>
            </a:r>
            <a:r>
              <a:rPr lang="en-US" sz="2600" dirty="0"/>
              <a:t> -</a:t>
            </a:r>
          </a:p>
          <a:p>
            <a:r>
              <a:rPr lang="en-US" sz="2600" dirty="0"/>
              <a:t>c</a:t>
            </a:r>
            <a:r>
              <a:rPr lang="en-US" sz="2600" u="sng" dirty="0"/>
              <a:t>or</a:t>
            </a:r>
            <a:r>
              <a:rPr lang="en-US" sz="2600" dirty="0"/>
              <a:t>n -</a:t>
            </a:r>
          </a:p>
          <a:p>
            <a:r>
              <a:rPr lang="en-US" sz="2600" dirty="0"/>
              <a:t>h</a:t>
            </a:r>
            <a:r>
              <a:rPr lang="en-US" sz="2600" u="sng" dirty="0"/>
              <a:t>are</a:t>
            </a:r>
            <a:r>
              <a:rPr lang="en-US" sz="2600" dirty="0"/>
              <a:t> -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364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en-US" sz="4800" b="1" dirty="0"/>
              <a:t>Flashing Card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2757" y="1280890"/>
            <a:ext cx="10671855" cy="4593771"/>
          </a:xfrm>
        </p:spPr>
        <p:txBody>
          <a:bodyPr>
            <a:noAutofit/>
          </a:bodyPr>
          <a:lstStyle/>
          <a:p>
            <a:r>
              <a:rPr lang="ru-RU" sz="3200" dirty="0"/>
              <a:t>В целях развития скорости чтения, быстроты реакции учащихся на печатное слово учитель пользуется карточками с написанными на них словами. Учитель держит карточку со словом изображением к себе, затем быстро показывает учащимся и снова поворачивает к себе. Дети угадывают и называют слово. Учащимся можно также предложить соревнование на скорость и правильность прочтения слов.</a:t>
            </a:r>
          </a:p>
        </p:txBody>
      </p:sp>
    </p:spTree>
    <p:extLst>
      <p:ext uri="{BB962C8B-B14F-4D97-AF65-F5344CB8AC3E}">
        <p14:creationId xmlns:p14="http://schemas.microsoft.com/office/powerpoint/2010/main" val="2599377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Memory</a:t>
            </a:r>
            <a:r>
              <a:rPr lang="ru-RU" b="1" dirty="0"/>
              <a:t> = "</a:t>
            </a:r>
            <a:r>
              <a:rPr lang="ru-RU" b="1" dirty="0" err="1"/>
              <a:t>Pairs</a:t>
            </a:r>
            <a:r>
              <a:rPr lang="ru-RU" b="1" dirty="0"/>
              <a:t>"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371" y="1502229"/>
            <a:ext cx="10492241" cy="44089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800" dirty="0"/>
          </a:p>
          <a:p>
            <a:r>
              <a:rPr lang="ru-RU" sz="2800" dirty="0"/>
              <a:t>Учащиеся играют в группах или по парам. Используют комплект картинок и карточек со словами на определённую тему. Комплект с картинками раскладывается обратной стороной вверх. Задание "Прочитай слово и найди картинку". Выигрывает тот, кто соберёт большее количество пар. Если дети плохо читают, сначала необходимо выполнить тренировочное упражнение на доске "Соедини картинку и слово".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81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Whispers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771" y="2133599"/>
            <a:ext cx="10720841" cy="405492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Учащиеся делятся на две команды. Учитель раскладывает картинки в стопках на столе для каждой команды, карточки со словами на другом столе. Учащийся выстраиваются в ряд. Впереди стоящий ученик, берёт верхнюю картинку, шепчет название картинки следующему и т.д. до последнего ученика. Последний ученик выбирает слово для картинки и помещает его на доске. Затем, выбирает следующую картинку, шепчет слово впереди стоящему ученику из своей команды и встаёт впереди и т.д. Выигрывает та команда, которая правильно соберёт пары: картинка - слово. Можно использовать картинки и карточки из разных разделов.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890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Pass the ball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Дети стоят в кругу (у своих парт). Играет музыка. Учащиеся передают мяч по кругу. Когда музыка останавливается, тот ребёнок, который остался с мячом в руках. Выбирает карточку со словом в стопке и называет её, не показывая другим детям, остальные показывают карточку с картинкой.</a:t>
            </a:r>
          </a:p>
        </p:txBody>
      </p:sp>
    </p:spTree>
    <p:extLst>
      <p:ext uri="{BB962C8B-B14F-4D97-AF65-F5344CB8AC3E}">
        <p14:creationId xmlns:p14="http://schemas.microsoft.com/office/powerpoint/2010/main" val="1748560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Find the letter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3200" dirty="0"/>
              <a:t>Выложить на столе английские буквы, а также некоторые  буквы из русского алфавита. Один из  учеников выходит к столу, учитель  называет букву, которую он должен найти. Ученик находит букву, поднимает ее,  показывает своим одноклассникам и называет ее, после чего  кладет ее на место.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106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best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9957" y="1387929"/>
            <a:ext cx="10214655" cy="4523293"/>
          </a:xfrm>
        </p:spPr>
        <p:txBody>
          <a:bodyPr>
            <a:noAutofit/>
          </a:bodyPr>
          <a:lstStyle/>
          <a:p>
            <a:r>
              <a:rPr lang="ru-RU" sz="3200" dirty="0"/>
              <a:t>Разбить группу на 2 – 3 команды, построить их в колонку  и по команде «На старт» начать диктовать буквы. Каждый ученик подбегает к доске и пишет названную букву, передает мел следующему игроку команды, а сам встает сзади. Учитель диктует буквы в достаточно быстром темпе, чтобы у учеников не было возможности подсматривать за другими командами</a:t>
            </a:r>
          </a:p>
        </p:txBody>
      </p:sp>
    </p:spTree>
    <p:extLst>
      <p:ext uri="{BB962C8B-B14F-4D97-AF65-F5344CB8AC3E}">
        <p14:creationId xmlns:p14="http://schemas.microsoft.com/office/powerpoint/2010/main" val="13400022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Командная игра ABC </a:t>
            </a:r>
            <a:r>
              <a:rPr lang="ru-RU" b="1" dirty="0" err="1"/>
              <a:t>Task</a:t>
            </a:r>
            <a:r>
              <a:rPr lang="ru-RU" b="1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3200" dirty="0"/>
              <a:t>На доске весят 2 плаката. На каждом нарисован домик с 26 окнами. Каждое окно – ячейка для буквы алфавита, но не все ячейки заполнены - есть пустые клетки для пропущенных букв.</a:t>
            </a:r>
          </a:p>
          <a:p>
            <a:pPr marL="0" indent="0">
              <a:buNone/>
            </a:pPr>
            <a:r>
              <a:rPr lang="ru-RU" sz="3200" dirty="0"/>
              <a:t>Ученики выходят по одному к доске и выстраивают алфавит. Оценивается быстрота и правильность выполнения задания.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517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876300"/>
            <a:ext cx="10328955" cy="4724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Выделяется </a:t>
            </a:r>
            <a:r>
              <a:rPr lang="ru-RU" sz="2800" b="1" dirty="0"/>
              <a:t>четыре</a:t>
            </a:r>
            <a:r>
              <a:rPr lang="ru-RU" sz="2800" dirty="0"/>
              <a:t> качества навыка чтения: </a:t>
            </a:r>
          </a:p>
          <a:p>
            <a:r>
              <a:rPr lang="ru-RU" sz="2800" dirty="0"/>
              <a:t>правильность,</a:t>
            </a:r>
          </a:p>
          <a:p>
            <a:r>
              <a:rPr lang="ru-RU" sz="2800" dirty="0"/>
              <a:t> беглость, </a:t>
            </a:r>
          </a:p>
          <a:p>
            <a:r>
              <a:rPr lang="ru-RU" sz="2800" dirty="0"/>
              <a:t>сознательность, </a:t>
            </a:r>
          </a:p>
          <a:p>
            <a:r>
              <a:rPr lang="ru-RU" sz="2800" dirty="0"/>
              <a:t>выразительность. 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i="1" dirty="0"/>
              <a:t>Главной задачей </a:t>
            </a:r>
            <a:r>
              <a:rPr lang="ru-RU" sz="2800" dirty="0"/>
              <a:t>обучения чтению является выработка у детей этих навыков, и эта задача чрезвычайно актуальна, так как чтение играет огромную роль в образовании, воспитании и развитии человека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14" y="0"/>
            <a:ext cx="4423229" cy="3618030"/>
          </a:xfrm>
          <a:prstGeom prst="rect">
            <a:avLst/>
          </a:prstGeom>
          <a:effectLst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462073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Sending a telegram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br>
              <a:rPr lang="en-US" sz="2800" dirty="0"/>
            </a:br>
            <a:r>
              <a:rPr lang="ru-RU" sz="2800" dirty="0"/>
              <a:t>Ход игры:  Класс выбирает ведущего. Учитель просит его представить себя в роли телеграфиста и послать телеграмму – сказать по буквам слова, делая паузу после каждого слова.</a:t>
            </a:r>
            <a:br>
              <a:rPr lang="ru-RU" sz="2800" dirty="0"/>
            </a:br>
            <a:br>
              <a:rPr lang="ru-RU" sz="2800" dirty="0"/>
            </a:br>
            <a:r>
              <a:rPr lang="en-US" sz="2800" dirty="0"/>
              <a:t>Example: a –u –t –u –m –n       </a:t>
            </a:r>
            <a:r>
              <a:rPr lang="en-US" sz="2800" dirty="0" err="1"/>
              <a:t>i</a:t>
            </a:r>
            <a:r>
              <a:rPr lang="en-US" sz="2800" dirty="0"/>
              <a:t>-s    y-e-l-l-o-w.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5475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419FF-5970-A546-8BB1-65A048163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A77DDA7-A966-61EF-8F2F-EC67FD95F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287" y="679569"/>
            <a:ext cx="4382218" cy="5671391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1FA9693-8CA5-A7D2-805D-D19593783E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6" t="3346" r="-439" b="10433"/>
          <a:stretch/>
        </p:blipFill>
        <p:spPr>
          <a:xfrm>
            <a:off x="6708547" y="393940"/>
            <a:ext cx="3749499" cy="647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32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B540B-BA26-9DDC-A582-72498628F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DB6BC69-9C9C-6494-9ABC-0A04371C3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4" y="264544"/>
            <a:ext cx="4019562" cy="6328912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820EC61-6C63-D5DC-0437-08BF76D03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023" y="535435"/>
            <a:ext cx="4252822" cy="570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549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7C56E-51F5-2956-529E-9D597F42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3A66D20-BA6D-1CE7-BC49-6867AA2CF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590" y="1270958"/>
            <a:ext cx="3483007" cy="5250611"/>
          </a:xfrm>
          <a:prstGeom prst="rect">
            <a:avLst/>
          </a:prstGeom>
        </p:spPr>
      </p:pic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250CC5C-491F-83FA-6CD7-B4065880D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286" y="489291"/>
            <a:ext cx="3677728" cy="5203683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9A409C7-A9C2-880B-D993-2F63DFF2E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37" y="264543"/>
            <a:ext cx="3233934" cy="496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420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DAB62-6EFD-ABB0-63DA-D8534544C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BB206A10-8A3E-6EC0-9B58-1195C6FBB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343" y="1063982"/>
            <a:ext cx="4655388" cy="4226828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0E5684F-D47D-D9A1-EA0A-40D224FBD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533" y="923232"/>
            <a:ext cx="3763992" cy="538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644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F3145-946B-E5C5-2C51-3FB06669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Изображение выглядит как внутренний, синий, пластмассовый, мяч&#10;&#10;Автоматически созданное описание">
            <a:extLst>
              <a:ext uri="{FF2B5EF4-FFF2-40B4-BE49-F238E27FC236}">
                <a16:creationId xmlns:a16="http://schemas.microsoft.com/office/drawing/2014/main" id="{06C88DC5-DFBB-2B8E-29ED-1094DC8AB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49" y="421257"/>
            <a:ext cx="2743200" cy="3657600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, внутренний, человек, рука&#10;&#10;Автоматически созданное описание">
            <a:extLst>
              <a:ext uri="{FF2B5EF4-FFF2-40B4-BE49-F238E27FC236}">
                <a16:creationId xmlns:a16="http://schemas.microsoft.com/office/drawing/2014/main" id="{A5F8BD25-B42D-F48E-2FAD-7F75C5383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34" y="2434087"/>
            <a:ext cx="2743200" cy="3657600"/>
          </a:xfrm>
          <a:prstGeom prst="rect">
            <a:avLst/>
          </a:prstGeom>
        </p:spPr>
      </p:pic>
      <p:pic>
        <p:nvPicPr>
          <p:cNvPr id="5" name="Рисунок 5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EDC359F-E0E2-BA59-C065-899C80EC1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3230" y="2986111"/>
            <a:ext cx="2743200" cy="3444949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, доска объявле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E75E7D2-7726-A663-2A93-3F9035071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1532" y="416984"/>
            <a:ext cx="2743200" cy="366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877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42B03-3C87-21C0-AB3E-209D06D22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Resources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A35F98-AD0F-099B-67E9-3A35CB17B5CE}"/>
              </a:ext>
            </a:extLst>
          </p:cNvPr>
          <p:cNvSpPr txBox="1"/>
          <p:nvPr/>
        </p:nvSpPr>
        <p:spPr>
          <a:xfrm>
            <a:off x="1259457" y="2280250"/>
            <a:ext cx="10205049" cy="443198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 </a:t>
            </a:r>
            <a:r>
              <a:rPr lang="en-US" sz="2400" dirty="0"/>
              <a:t>ABC Fast Phonics </a:t>
            </a:r>
            <a:r>
              <a:rPr lang="en-US" sz="2400" dirty="0">
                <a:hlinkClick r:id="rId2"/>
              </a:rPr>
              <a:t>http://www.abcfastphonics.com/</a:t>
            </a:r>
            <a:endParaRPr lang="ru-RU" sz="2400"/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Progressive Phonics </a:t>
            </a:r>
            <a:r>
              <a:rPr lang="en-US" sz="2400" dirty="0">
                <a:hlinkClick r:id="rId3"/>
              </a:rPr>
              <a:t>http://www.progressivephonics.com/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Starfall </a:t>
            </a:r>
            <a:r>
              <a:rPr lang="en-US" sz="2400" dirty="0">
                <a:hlinkClick r:id="rId4"/>
              </a:rPr>
              <a:t>http://www.starfall.com/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err="1"/>
              <a:t>Foniks</a:t>
            </a:r>
            <a:r>
              <a:rPr lang="en-US" sz="2400" dirty="0"/>
              <a:t> </a:t>
            </a:r>
            <a:r>
              <a:rPr lang="en-US" sz="2400" dirty="0">
                <a:hlinkClick r:id="rId5"/>
              </a:rPr>
              <a:t>http://www.foniks.org/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The Phonics Page </a:t>
            </a:r>
            <a:r>
              <a:rPr lang="en-US" sz="2400" dirty="0">
                <a:hlinkClick r:id="rId6"/>
              </a:rPr>
              <a:t>http://www.thephonicspage.org/Phonics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Free Reading </a:t>
            </a:r>
            <a:r>
              <a:rPr lang="en-US" sz="2400" dirty="0">
                <a:hlinkClick r:id="rId7"/>
              </a:rPr>
              <a:t>http://www.freereading.net/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ABC the Key </a:t>
            </a:r>
            <a:r>
              <a:rPr lang="en-US" sz="2400" dirty="0">
                <a:hlinkClick r:id="rId8"/>
              </a:rPr>
              <a:t>http://www.abcthekey.com/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Files </a:t>
            </a:r>
            <a:r>
              <a:rPr lang="en-US" sz="2400" dirty="0">
                <a:hlinkClick r:id="rId9"/>
              </a:rPr>
              <a:t>https</a:t>
            </a:r>
            <a:r>
              <a:rPr lang="en-US" sz="2400" dirty="0">
                <a:ea typeface="+mn-lt"/>
                <a:cs typeface="+mn-lt"/>
                <a:hlinkClick r:id="rId9"/>
              </a:rPr>
              <a:t>://drive.google.com/drive/folders/1wTPfoiyrV3c3_KfdEAF4dpgwfCHFB4kR?usp=sharing</a:t>
            </a:r>
            <a:endParaRPr lang="en-US" dirty="0"/>
          </a:p>
          <a:p>
            <a:pPr marL="342900" indent="-342900">
              <a:buFont typeface="Arial"/>
              <a:buChar char="•"/>
            </a:pPr>
            <a:endParaRPr lang="en-US" sz="2400" dirty="0"/>
          </a:p>
          <a:p>
            <a:endParaRPr lang="en-US" sz="2400" dirty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75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81210"/>
            <a:ext cx="8911687" cy="1280890"/>
          </a:xfrm>
        </p:spPr>
        <p:txBody>
          <a:bodyPr>
            <a:normAutofit/>
          </a:bodyPr>
          <a:lstStyle/>
          <a:p>
            <a:r>
              <a:rPr lang="ru-RU" dirty="0"/>
              <a:t>Задачи обучения чтению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786" y="1289957"/>
            <a:ext cx="11457214" cy="55680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200" dirty="0"/>
              <a:t>Научить детей : </a:t>
            </a:r>
          </a:p>
          <a:p>
            <a:r>
              <a:rPr lang="ru-RU" sz="2200" dirty="0"/>
              <a:t>узнавать, о чем написана книга, по титульному листу, оглавлению, иллюстрациям;</a:t>
            </a:r>
            <a:endParaRPr lang="ru-RU" dirty="0"/>
          </a:p>
          <a:p>
            <a:r>
              <a:rPr lang="ru-RU" sz="2200" dirty="0"/>
              <a:t>объяснять поступки героев и давать им оценки;</a:t>
            </a:r>
          </a:p>
          <a:p>
            <a:r>
              <a:rPr lang="ru-RU" sz="2200" dirty="0"/>
              <a:t>объяснять смысл прочитанного произведения, соотносить его содержание и заглавие;</a:t>
            </a:r>
          </a:p>
          <a:p>
            <a:r>
              <a:rPr lang="ru-RU" sz="2200" dirty="0"/>
              <a:t>читать выразительно стихи и прозу, используя короткую и длинную паузы, логическое ударение, повышение и понижение тона;</a:t>
            </a:r>
          </a:p>
          <a:p>
            <a:r>
              <a:rPr lang="ru-RU" sz="2200" dirty="0"/>
              <a:t>-сознательно, бегло читать незнакомый художественный текст со скоростью 70-80 слов в минуту (вслух) и 90-100 слов в минуту (про себя).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619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обучения письму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229" y="1257301"/>
            <a:ext cx="11145383" cy="56007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000" dirty="0"/>
              <a:t>В течение 3—3,5 месяцев первоклассники овладевают одновременно с чтением элементарным навыком письма. Согласно программе за это время школьники должны:</a:t>
            </a:r>
          </a:p>
          <a:p>
            <a:pPr marL="0" indent="0">
              <a:buNone/>
            </a:pPr>
            <a:r>
              <a:rPr lang="ru-RU" sz="2000" dirty="0"/>
              <a:t>а) научиться правильно сидеть, держать тетрадь и пользоваться ручкой; придерживаться строки; соблюдать поля;</a:t>
            </a:r>
          </a:p>
          <a:p>
            <a:pPr marL="0" indent="0">
              <a:buNone/>
            </a:pPr>
            <a:r>
              <a:rPr lang="ru-RU" sz="2000" dirty="0"/>
              <a:t>б) научиться писать в соответствии с прописями все буквы русского алфавита, строчные и заглавные, а также соединять их в словах; переводить печатный текст в письменный;</a:t>
            </a:r>
          </a:p>
          <a:p>
            <a:pPr marL="0" indent="0">
              <a:buNone/>
            </a:pPr>
            <a:r>
              <a:rPr lang="ru-RU" sz="2000" dirty="0"/>
              <a:t>в) уметь записывать слова и предложения из трех-четырех слов после их звукобуквенного анализа с помощью учителя и без помощи;</a:t>
            </a:r>
          </a:p>
          <a:p>
            <a:pPr marL="0" indent="0">
              <a:buNone/>
            </a:pPr>
            <a:r>
              <a:rPr lang="ru-RU" sz="2000" dirty="0"/>
              <a:t>г) списывать, а также писать под диктовку слова, написание которых не расходится с произношением; проверять написанное, сравнивая с образцом, а также способом проговаривания;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74077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6353" y="134253"/>
            <a:ext cx="8911687" cy="1280890"/>
          </a:xfrm>
        </p:spPr>
        <p:txBody>
          <a:bodyPr/>
          <a:lstStyle/>
          <a:p>
            <a:r>
              <a:rPr lang="ru-RU" dirty="0"/>
              <a:t>Трудности формирования навыков чтения и письма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8314" y="1714500"/>
            <a:ext cx="10531929" cy="51435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400" dirty="0"/>
              <a:t>Функциональное развитие ребенка, психофизиологические особенности, нарушения в развитии определенных систем, </a:t>
            </a:r>
            <a:br>
              <a:rPr lang="ru-RU" sz="2400" dirty="0"/>
            </a:br>
            <a:r>
              <a:rPr lang="ru-RU" sz="2400" dirty="0"/>
              <a:t>(речевое развитие, расстройства памяти, низкая работоспособность, повышенная истощаемость и </a:t>
            </a:r>
            <a:r>
              <a:rPr lang="ru-RU" sz="2400" dirty="0" err="1"/>
              <a:t>т.д</a:t>
            </a:r>
            <a:r>
              <a:rPr lang="ru-RU" sz="2400" dirty="0"/>
              <a:t>)</a:t>
            </a:r>
          </a:p>
          <a:p>
            <a:r>
              <a:rPr lang="ru-RU" sz="2400" dirty="0"/>
              <a:t>Трудности, вызванные графическими и орфографическими особенностями английского языка. Особенно чтение гласных, сочетаний гласных и некоторых согласных, которые читаются по-разному в зависимости от положения в слове. Некоторые учащиеся плохо запоминают правила чтения букв и буквосочетаний, читают неверно слова, заменяя другим правилом чтения.</a:t>
            </a:r>
          </a:p>
        </p:txBody>
      </p:sp>
    </p:spTree>
    <p:extLst>
      <p:ext uri="{BB962C8B-B14F-4D97-AF65-F5344CB8AC3E}">
        <p14:creationId xmlns:p14="http://schemas.microsoft.com/office/powerpoint/2010/main" val="537497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4133" y="221544"/>
            <a:ext cx="8911687" cy="1280890"/>
          </a:xfrm>
        </p:spPr>
        <p:txBody>
          <a:bodyPr/>
          <a:lstStyle/>
          <a:p>
            <a:r>
              <a:rPr lang="ru-RU" dirty="0"/>
              <a:t>Интерференция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0486" y="1126670"/>
            <a:ext cx="11429999" cy="57313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/>
              <a:t>Интерференция – взаимодействие языковых систем, воздействие системы родного языка на изучаемый. Выражается в отклонениях от нормы и системы второго языка под влиянием родного.</a:t>
            </a:r>
          </a:p>
          <a:p>
            <a:r>
              <a:rPr lang="ru-RU" sz="2400" dirty="0"/>
              <a:t>  Межъязыковая интерференция возникает в силу существования различий в системах родного и изучаемого языков и имеет место на уровне значения и употребления. </a:t>
            </a:r>
          </a:p>
          <a:p>
            <a:r>
              <a:rPr lang="ru-RU" sz="2400" dirty="0"/>
              <a:t>Внутриязыковая интерференция  характерна для уже приобретших достаточный опыт в изучении языка. Она проявляется в том, что ранее сформированные и более прочные навыки взаимодействуют с новыми, это и приводит к ошибкам.</a:t>
            </a:r>
          </a:p>
        </p:txBody>
      </p:sp>
    </p:spTree>
    <p:extLst>
      <p:ext uri="{BB962C8B-B14F-4D97-AF65-F5344CB8AC3E}">
        <p14:creationId xmlns:p14="http://schemas.microsoft.com/office/powerpoint/2010/main" val="2444054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упражнений формирования навыков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587" y="2139042"/>
            <a:ext cx="11227026" cy="4327072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упражнения на обучение точности или безошибочности чтения ( направлены на обучение учащихся правильному узнаванию речевых единиц в разных ситуациях чтения , а также на преодоление интерференции родного языка учащихся).</a:t>
            </a:r>
          </a:p>
          <a:p>
            <a:r>
              <a:rPr lang="ru-RU" sz="2800" dirty="0"/>
              <a:t>упражнения на обучение скорости чтения ( предназначены, чтобы научить учащихся читать с нормальной скоростью и подвести их к скоростному чтению, при котором отсутствует операция внутреннего проговаривания читаемого).</a:t>
            </a:r>
          </a:p>
          <a:p>
            <a:r>
              <a:rPr lang="ru-RU" sz="2800" dirty="0"/>
              <a:t>упражнения на расширение поля чтения ( направлены на развитие механизма антиципации и логического понимания 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36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1769" y="5532437"/>
            <a:ext cx="10515600" cy="1325563"/>
          </a:xfrm>
        </p:spPr>
        <p:txBody>
          <a:bodyPr/>
          <a:lstStyle/>
          <a:p>
            <a:r>
              <a:rPr lang="ru-RU" b="1" dirty="0"/>
              <a:t>Игровые приемы</a:t>
            </a:r>
            <a:r>
              <a:rPr lang="en-US" b="1" dirty="0"/>
              <a:t> </a:t>
            </a:r>
            <a:r>
              <a:rPr lang="ru-RU" b="1" dirty="0"/>
              <a:t>и упражнения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272" y="717504"/>
            <a:ext cx="6785283" cy="4682028"/>
          </a:xfrm>
          <a:prstGeom prst="rect">
            <a:avLst/>
          </a:prstGeom>
          <a:effectLst>
            <a:softEdge rad="482600"/>
          </a:effectLst>
        </p:spPr>
      </p:pic>
    </p:spTree>
    <p:extLst>
      <p:ext uri="{BB962C8B-B14F-4D97-AF65-F5344CB8AC3E}">
        <p14:creationId xmlns:p14="http://schemas.microsoft.com/office/powerpoint/2010/main" val="215438922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201</TotalTime>
  <Words>1183</Words>
  <Application>Microsoft Office PowerPoint</Application>
  <PresentationFormat>Широкоэкранный</PresentationFormat>
  <Paragraphs>103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Легкий дым</vt:lpstr>
      <vt:lpstr>Обучение технике чтения и письма</vt:lpstr>
      <vt:lpstr>Презентация PowerPoint</vt:lpstr>
      <vt:lpstr>Презентация PowerPoint</vt:lpstr>
      <vt:lpstr>Задачи обучения чтению </vt:lpstr>
      <vt:lpstr>Задачи обучения письму </vt:lpstr>
      <vt:lpstr>Трудности формирования навыков чтения и письма</vt:lpstr>
      <vt:lpstr>Интерференция</vt:lpstr>
      <vt:lpstr>Виды упражнений формирования навыков чтения</vt:lpstr>
      <vt:lpstr>Игровые приемы и упражнения</vt:lpstr>
      <vt:lpstr>Персонификация</vt:lpstr>
      <vt:lpstr>Презентация PowerPoint</vt:lpstr>
      <vt:lpstr>TPR  Учащимся необходимо изобразить букву, используя тело </vt:lpstr>
      <vt:lpstr>Презентация PowerPoint</vt:lpstr>
      <vt:lpstr>Лепка букв из пластилина  </vt:lpstr>
      <vt:lpstr>Презентация PowerPoint</vt:lpstr>
      <vt:lpstr>Презентация PowerPoint</vt:lpstr>
      <vt:lpstr>Презентация PowerPoint</vt:lpstr>
      <vt:lpstr>Создание рисунков «Буквы спрятались»</vt:lpstr>
      <vt:lpstr>Рисунок словами  и предложениями без пробелов</vt:lpstr>
      <vt:lpstr>Презентация PowerPoint</vt:lpstr>
      <vt:lpstr>Диктанты</vt:lpstr>
      <vt:lpstr>Примеры упражнений</vt:lpstr>
      <vt:lpstr>Flashing Card</vt:lpstr>
      <vt:lpstr>Memory = "Pairs" </vt:lpstr>
      <vt:lpstr>Whispers</vt:lpstr>
      <vt:lpstr>Pass the ball</vt:lpstr>
      <vt:lpstr>Find the letter</vt:lpstr>
      <vt:lpstr>The best</vt:lpstr>
      <vt:lpstr>Командная игра ABC Task </vt:lpstr>
      <vt:lpstr>Sending a telegram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Resources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159</cp:revision>
  <dcterms:created xsi:type="dcterms:W3CDTF">2016-05-27T12:47:08Z</dcterms:created>
  <dcterms:modified xsi:type="dcterms:W3CDTF">2022-05-01T17:22:04Z</dcterms:modified>
</cp:coreProperties>
</file>