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62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6" r:id="rId15"/>
    <p:sldId id="275" r:id="rId16"/>
    <p:sldId id="260" r:id="rId17"/>
  </p:sldIdLst>
  <p:sldSz cx="9144000" cy="6858000" type="screen4x3"/>
  <p:notesSz cx="6858000" cy="9144000"/>
  <p:custDataLst>
    <p:tags r:id="rId2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99"/>
    <a:srgbClr val="3399FF"/>
    <a:srgbClr val="04374A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604" autoAdjust="0"/>
  </p:normalViewPr>
  <p:slideViewPr>
    <p:cSldViewPr>
      <p:cViewPr>
        <p:scale>
          <a:sx n="63" d="100"/>
          <a:sy n="63" d="100"/>
        </p:scale>
        <p:origin x="-2002" y="-312"/>
      </p:cViewPr>
      <p:guideLst>
        <p:guide orient="horz" pos="2160"/>
        <p:guide pos="2880"/>
      </p:guideLst>
    </p:cSldViewPr>
  </p:slid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63280" y="4077072"/>
            <a:ext cx="6301208" cy="1102022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167336" y="45855"/>
            <a:ext cx="5976664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idx="1"/>
          </p:nvPr>
        </p:nvSpPr>
        <p:spPr>
          <a:xfrm>
            <a:off x="2411760" y="1556792"/>
            <a:ext cx="6552728" cy="47525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8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24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20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67336" y="45855"/>
            <a:ext cx="5976664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11760" y="1556792"/>
            <a:ext cx="6552728" cy="47525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2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festival.1september.ru/" TargetMode="External"/><Relationship Id="rId2" Type="http://schemas.openxmlformats.org/officeDocument/2006/relationships/hyperlink" Target="http://pedsovet.s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t-n.ru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95936" y="260648"/>
            <a:ext cx="4968552" cy="6048672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effectLst/>
              </a:rPr>
              <a:t/>
            </a:r>
            <a:br>
              <a:rPr lang="ru-RU" sz="3600" dirty="0" smtClean="0">
                <a:effectLst/>
              </a:rPr>
            </a:br>
            <a:r>
              <a:rPr lang="ru-RU" sz="3600" dirty="0">
                <a:effectLst/>
              </a:rPr>
              <a:t/>
            </a:r>
            <a:br>
              <a:rPr lang="ru-RU" sz="3600" dirty="0">
                <a:effectLst/>
              </a:rPr>
            </a:br>
            <a:r>
              <a:rPr lang="ru-RU" sz="3600" dirty="0" smtClean="0">
                <a:effectLst/>
              </a:rPr>
              <a:t/>
            </a:r>
            <a:br>
              <a:rPr lang="ru-RU" sz="3600" dirty="0" smtClean="0">
                <a:effectLst/>
              </a:rPr>
            </a:br>
            <a:r>
              <a:rPr lang="ru-RU" sz="3600" dirty="0">
                <a:effectLst/>
              </a:rPr>
              <a:t/>
            </a:r>
            <a:br>
              <a:rPr lang="ru-RU" sz="3600" dirty="0">
                <a:effectLst/>
              </a:rPr>
            </a:br>
            <a:r>
              <a:rPr lang="ru-RU" sz="4000" dirty="0" smtClean="0">
                <a:effectLst/>
              </a:rPr>
              <a:t>«Самореализация </a:t>
            </a:r>
            <a:br>
              <a:rPr lang="ru-RU" sz="4000" dirty="0" smtClean="0">
                <a:effectLst/>
              </a:rPr>
            </a:br>
            <a:r>
              <a:rPr lang="ru-RU" sz="4000" dirty="0" smtClean="0">
                <a:effectLst/>
              </a:rPr>
              <a:t>одаренных </a:t>
            </a:r>
            <a:r>
              <a:rPr lang="ru-RU" sz="4000" dirty="0">
                <a:effectLst/>
              </a:rPr>
              <a:t>детей </a:t>
            </a:r>
            <a:r>
              <a:rPr lang="ru-RU" sz="4000" dirty="0" smtClean="0">
                <a:effectLst/>
              </a:rPr>
              <a:t>через изобразительное </a:t>
            </a:r>
            <a:r>
              <a:rPr lang="ru-RU" sz="4000" dirty="0">
                <a:effectLst/>
              </a:rPr>
              <a:t>искусство</a:t>
            </a:r>
            <a:r>
              <a:rPr lang="ru-RU" sz="4000" dirty="0" smtClean="0">
                <a:effectLst/>
              </a:rPr>
              <a:t>»</a:t>
            </a:r>
            <a:br>
              <a:rPr lang="ru-RU" sz="4000" dirty="0" smtClean="0">
                <a:effectLst/>
              </a:rPr>
            </a:br>
            <a:r>
              <a:rPr lang="ru-RU" sz="1800" dirty="0">
                <a:effectLst/>
              </a:rPr>
              <a:t/>
            </a:r>
            <a:br>
              <a:rPr lang="ru-RU" sz="1800" dirty="0">
                <a:effectLst/>
              </a:rPr>
            </a:br>
            <a:r>
              <a:rPr lang="ru-RU" sz="1800" dirty="0" smtClean="0">
                <a:effectLst/>
              </a:rPr>
              <a:t/>
            </a:r>
            <a:br>
              <a:rPr lang="ru-RU" sz="1800" dirty="0" smtClean="0">
                <a:effectLst/>
              </a:rPr>
            </a:br>
            <a:r>
              <a:rPr lang="ru-RU" sz="1800" dirty="0">
                <a:effectLst/>
              </a:rPr>
              <a:t/>
            </a:r>
            <a:br>
              <a:rPr lang="ru-RU" sz="1800" dirty="0">
                <a:effectLst/>
              </a:rPr>
            </a:br>
            <a:r>
              <a:rPr lang="ru-RU" sz="2200" dirty="0" smtClean="0">
                <a:effectLst/>
              </a:rPr>
              <a:t>Волченко Дарья Юрьевна,</a:t>
            </a:r>
            <a:br>
              <a:rPr lang="ru-RU" sz="2200" dirty="0" smtClean="0">
                <a:effectLst/>
              </a:rPr>
            </a:br>
            <a:r>
              <a:rPr lang="ru-RU" sz="2200" dirty="0" smtClean="0">
                <a:effectLst/>
              </a:rPr>
              <a:t>педагог дополнительного образования</a:t>
            </a:r>
            <a:br>
              <a:rPr lang="ru-RU" sz="2200" dirty="0" smtClean="0">
                <a:effectLst/>
              </a:rPr>
            </a:br>
            <a:r>
              <a:rPr lang="ru-RU" sz="1800" dirty="0">
                <a:effectLst/>
              </a:rPr>
              <a:t/>
            </a:r>
            <a:br>
              <a:rPr lang="ru-RU" sz="1800" dirty="0">
                <a:effectLst/>
              </a:rPr>
            </a:br>
            <a:r>
              <a:rPr lang="ru-RU" sz="1800" dirty="0" smtClean="0">
                <a:effectLst/>
              </a:rPr>
              <a:t>муниципальное </a:t>
            </a:r>
            <a:r>
              <a:rPr lang="ru-RU" sz="1800" dirty="0">
                <a:effectLst/>
              </a:rPr>
              <a:t>бюджетное общеобразовательное учреждение городского округа Тольятти «Школа с углубленным изучением отдельных предметов №91 имени героя Великой Отечественной Войны </a:t>
            </a:r>
            <a:r>
              <a:rPr lang="ru-RU" sz="1800" dirty="0" smtClean="0">
                <a:effectLst/>
              </a:rPr>
              <a:t/>
            </a:r>
            <a:br>
              <a:rPr lang="ru-RU" sz="1800" dirty="0" smtClean="0">
                <a:effectLst/>
              </a:rPr>
            </a:br>
            <a:r>
              <a:rPr lang="ru-RU" sz="1800" dirty="0" smtClean="0">
                <a:effectLst/>
              </a:rPr>
              <a:t>Федора </a:t>
            </a:r>
            <a:r>
              <a:rPr lang="ru-RU" sz="1800" dirty="0">
                <a:effectLst/>
              </a:rPr>
              <a:t>Ларина»</a:t>
            </a:r>
            <a:br>
              <a:rPr lang="ru-RU" sz="1800" dirty="0">
                <a:effectLst/>
              </a:rPr>
            </a:br>
            <a:r>
              <a:rPr lang="ru-RU" sz="3600" dirty="0">
                <a:effectLst/>
              </a:rPr>
              <a:t/>
            </a:r>
            <a:br>
              <a:rPr lang="ru-RU" sz="3600" dirty="0">
                <a:effectLst/>
              </a:rPr>
            </a:b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59832" y="116632"/>
            <a:ext cx="6084168" cy="988942"/>
          </a:xfrm>
        </p:spPr>
        <p:txBody>
          <a:bodyPr>
            <a:noAutofit/>
          </a:bodyPr>
          <a:lstStyle/>
          <a:p>
            <a:r>
              <a:rPr lang="ru-RU" sz="2500" b="1" i="1" dirty="0">
                <a:effectLst/>
              </a:rPr>
              <a:t>Выставки рисунков учеников Изостудии в течение учебного года</a:t>
            </a:r>
            <a:endParaRPr lang="ru-RU" sz="2500" b="1" dirty="0">
              <a:effectLst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75856" y="5805264"/>
            <a:ext cx="5688632" cy="105273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sz="6200" i="1" dirty="0" smtClean="0"/>
          </a:p>
          <a:p>
            <a:pPr marL="0" indent="0">
              <a:buNone/>
            </a:pPr>
            <a:r>
              <a:rPr lang="ru-RU" b="1" i="1" dirty="0" smtClean="0"/>
              <a:t>  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" name="Рисунок 8" descr="C:\Users\Дарья\Desktop\фото для проекта\zCp2l41h9fA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221088"/>
            <a:ext cx="3600400" cy="22699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Дарья\Desktop\фото для проекта\oAwVc4-Ud-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228" y="4221088"/>
            <a:ext cx="3488251" cy="23598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Дарья\Desktop\фото для проекта\kRnBQW3kmHU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1544">
            <a:off x="1683297" y="1295033"/>
            <a:ext cx="3413424" cy="2302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Дарья\Desktop\фото для проекта\BIqHvZzllrU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9339">
            <a:off x="5514958" y="1209646"/>
            <a:ext cx="3482945" cy="24822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18188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75856" y="0"/>
            <a:ext cx="5868144" cy="980728"/>
          </a:xfrm>
        </p:spPr>
        <p:txBody>
          <a:bodyPr>
            <a:normAutofit/>
          </a:bodyPr>
          <a:lstStyle/>
          <a:p>
            <a:r>
              <a:rPr lang="ru-RU" sz="2900" b="1" i="1" dirty="0" smtClean="0">
                <a:effectLst/>
              </a:rPr>
              <a:t>Профильные дни</a:t>
            </a:r>
            <a:endParaRPr lang="ru-RU" sz="2900" b="1" dirty="0">
              <a:effectLst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75856" y="5805264"/>
            <a:ext cx="5688632" cy="105273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sz="6200" i="1" dirty="0" smtClean="0"/>
          </a:p>
          <a:p>
            <a:pPr marL="0" indent="0">
              <a:buNone/>
            </a:pPr>
            <a:r>
              <a:rPr lang="ru-RU" b="1" i="1" dirty="0" smtClean="0"/>
              <a:t>  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Рисунок 7" descr="C:\Users\Дарья\Desktop\фото для проекта\BTouT9iwcZc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922656"/>
            <a:ext cx="3777615" cy="2771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Дарья\Desktop\фото для проекта\H2KZep1V_xw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694431"/>
            <a:ext cx="3888105" cy="2897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s://sun9-50.userapi.com/impg/zc-8FzUcZuTCeCDHuiIe5hARM1p7T4clMskFMQ/ikOlIA3lBFU.jpg?size=828x611&amp;quality=96&amp;sign=97136c14d78cfa19248a1da82de7a857&amp;type=album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4077072"/>
            <a:ext cx="3600400" cy="25606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8962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75856" y="0"/>
            <a:ext cx="5868144" cy="980728"/>
          </a:xfrm>
        </p:spPr>
        <p:txBody>
          <a:bodyPr>
            <a:normAutofit/>
          </a:bodyPr>
          <a:lstStyle/>
          <a:p>
            <a:r>
              <a:rPr lang="ru-RU" sz="2900" b="1" i="1" dirty="0" smtClean="0">
                <a:effectLst/>
              </a:rPr>
              <a:t>Результаты</a:t>
            </a:r>
            <a:endParaRPr lang="ru-RU" sz="2900" b="1" dirty="0"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9934" y="836712"/>
            <a:ext cx="56525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chemeClr val="bg2">
                    <a:lumMod val="50000"/>
                  </a:schemeClr>
                </a:solidFill>
              </a:rPr>
              <a:t>Церемония награждения победителей и участников </a:t>
            </a:r>
            <a:r>
              <a:rPr lang="en-US" sz="2400" i="1" dirty="0">
                <a:solidFill>
                  <a:schemeClr val="bg2">
                    <a:lumMod val="50000"/>
                  </a:schemeClr>
                </a:solidFill>
              </a:rPr>
              <a:t>VI </a:t>
            </a:r>
            <a:r>
              <a:rPr lang="ru-RU" sz="2400" i="1" dirty="0">
                <a:solidFill>
                  <a:schemeClr val="bg2">
                    <a:lumMod val="50000"/>
                  </a:schemeClr>
                </a:solidFill>
              </a:rPr>
              <a:t>Областного детского конкурса «Безопасный труд в моем представлении» </a:t>
            </a:r>
            <a:r>
              <a:rPr lang="ru-RU" sz="2400" i="1" dirty="0" err="1">
                <a:solidFill>
                  <a:schemeClr val="bg2">
                    <a:lumMod val="50000"/>
                  </a:schemeClr>
                </a:solidFill>
              </a:rPr>
              <a:t>г.Самара</a:t>
            </a: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9" name="Рисунок 8" descr="C:\Users\Дарья\Desktop\фото для проекта\N-AwbVK9fPg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9500" y="2573265"/>
            <a:ext cx="2960871" cy="3384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Дарья\Desktop\фото для проекта\W1LysBdVE3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650" y="2782044"/>
            <a:ext cx="3908829" cy="29668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693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75856" y="116632"/>
            <a:ext cx="4536504" cy="864096"/>
          </a:xfrm>
        </p:spPr>
        <p:txBody>
          <a:bodyPr>
            <a:normAutofit/>
          </a:bodyPr>
          <a:lstStyle/>
          <a:p>
            <a:r>
              <a:rPr lang="ru-RU" sz="2900" b="1" i="1" dirty="0" smtClean="0">
                <a:effectLst/>
              </a:rPr>
              <a:t>Результаты</a:t>
            </a:r>
            <a:endParaRPr lang="ru-RU" sz="2900" b="1" dirty="0">
              <a:effectLst/>
            </a:endParaRPr>
          </a:p>
        </p:txBody>
      </p:sp>
      <p:pic>
        <p:nvPicPr>
          <p:cNvPr id="1030" name="Picture 6" descr="C:\Users\dnsuser\Downloads\uV__N50lqB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52900">
            <a:off x="1868165" y="1326982"/>
            <a:ext cx="3279899" cy="4639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dnsuser\Downloads\vvm6q0-Nwy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0155">
            <a:off x="5364088" y="1326981"/>
            <a:ext cx="3384376" cy="4728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9003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75856" y="116632"/>
            <a:ext cx="4536504" cy="864096"/>
          </a:xfrm>
        </p:spPr>
        <p:txBody>
          <a:bodyPr>
            <a:normAutofit/>
          </a:bodyPr>
          <a:lstStyle/>
          <a:p>
            <a:r>
              <a:rPr lang="ru-RU" sz="2900" b="1" i="1" dirty="0" smtClean="0">
                <a:effectLst/>
              </a:rPr>
              <a:t>Результаты</a:t>
            </a:r>
            <a:endParaRPr lang="ru-RU" sz="2900" b="1" dirty="0">
              <a:effectLst/>
            </a:endParaRPr>
          </a:p>
        </p:txBody>
      </p:sp>
      <p:pic>
        <p:nvPicPr>
          <p:cNvPr id="1032" name="Picture 8" descr="C:\Users\dnsuser\Downloads\eYlUWLPgn0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99582">
            <a:off x="1849366" y="1290302"/>
            <a:ext cx="3403434" cy="473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dnsuser\Downloads\IRgYu7hk4O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9252">
            <a:off x="5475561" y="1346714"/>
            <a:ext cx="3284384" cy="4646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108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75856" y="116632"/>
            <a:ext cx="3180747" cy="648072"/>
          </a:xfrm>
        </p:spPr>
        <p:txBody>
          <a:bodyPr>
            <a:normAutofit/>
          </a:bodyPr>
          <a:lstStyle/>
          <a:p>
            <a:r>
              <a:rPr lang="ru-RU" sz="2900" b="1" i="1" dirty="0" smtClean="0">
                <a:effectLst/>
              </a:rPr>
              <a:t>Результаты</a:t>
            </a:r>
            <a:endParaRPr lang="ru-RU" sz="2900" b="1" dirty="0">
              <a:effectLst/>
            </a:endParaRPr>
          </a:p>
        </p:txBody>
      </p:sp>
      <p:pic>
        <p:nvPicPr>
          <p:cNvPr id="1026" name="Picture 2" descr="C:\Users\Admin\Desktop\Волченко Д.Ю. художественная направленност\Рузавина Карина всероссий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3733">
            <a:off x="3180520" y="749660"/>
            <a:ext cx="2071065" cy="292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dnsuser\Downloads\Screenshot_2022-04-14-22-20-05-50_b11fe1d558f48bc2e9f48f0b563bdf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5776">
            <a:off x="5796475" y="539012"/>
            <a:ext cx="2382487" cy="3350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dnsuser\Downloads\Screenshot_2022-04-14-22-19-36-91_b11fe1d558f48bc2e9f48f0b563bdf7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50273">
            <a:off x="6554336" y="3544642"/>
            <a:ext cx="2221816" cy="307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dnsuser\Downloads\В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4581">
            <a:off x="1315542" y="3381307"/>
            <a:ext cx="2356163" cy="3265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dnsuser\Downloads\Screenshot_2022-04-14-22-18-29-70_b11fe1d558f48bc2e9f48f0b563bdf7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812" y="4118073"/>
            <a:ext cx="2808312" cy="2100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9561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411760" y="1409875"/>
            <a:ext cx="6552728" cy="4827437"/>
          </a:xfrm>
        </p:spPr>
        <p:txBody>
          <a:bodyPr>
            <a:noAutofit/>
          </a:bodyPr>
          <a:lstStyle/>
          <a:p>
            <a:pPr lvl="0" algn="just"/>
            <a:r>
              <a:rPr lang="ru-RU" sz="1400" dirty="0" smtClean="0">
                <a:hlinkClick r:id="rId2"/>
              </a:rPr>
              <a:t>http</a:t>
            </a:r>
            <a:r>
              <a:rPr lang="ru-RU" sz="1400" dirty="0">
                <a:hlinkClick r:id="rId2"/>
              </a:rPr>
              <a:t>://pedsovet.su/</a:t>
            </a:r>
            <a:endParaRPr lang="ru-RU" sz="1400" dirty="0"/>
          </a:p>
          <a:p>
            <a:pPr lvl="0" algn="just"/>
            <a:r>
              <a:rPr lang="ru-RU" sz="1400" dirty="0">
                <a:hlinkClick r:id="rId3"/>
              </a:rPr>
              <a:t>http://festival.1september.ru/</a:t>
            </a:r>
            <a:endParaRPr lang="ru-RU" sz="1400" dirty="0"/>
          </a:p>
          <a:p>
            <a:pPr lvl="0" algn="just"/>
            <a:r>
              <a:rPr lang="ru-RU" sz="1400" dirty="0">
                <a:hlinkClick r:id="rId4"/>
              </a:rPr>
              <a:t>http://it-n.ru/</a:t>
            </a:r>
            <a:endParaRPr lang="ru-RU" sz="1400" dirty="0"/>
          </a:p>
          <a:p>
            <a:pPr lvl="0" algn="just"/>
            <a:r>
              <a:rPr lang="ru-RU" sz="1400" dirty="0"/>
              <a:t>Афанасьева </a:t>
            </a:r>
            <a:r>
              <a:rPr lang="ru-RU" sz="1400" dirty="0" err="1"/>
              <a:t>В.Н.Дидактика</a:t>
            </a:r>
            <a:r>
              <a:rPr lang="ru-RU" sz="1400" dirty="0"/>
              <a:t> для одаренных детей / В. Н. Афанасьева, Ж</a:t>
            </a:r>
            <a:r>
              <a:rPr lang="ru-RU" sz="1400" dirty="0" smtClean="0"/>
              <a:t>.// </a:t>
            </a:r>
            <a:r>
              <a:rPr lang="ru-RU" sz="1400" dirty="0"/>
              <a:t>Одаренный ребенок. - 2010. - № 6. - С. 50-55. - </a:t>
            </a:r>
            <a:r>
              <a:rPr lang="ru-RU" sz="1400" dirty="0" err="1"/>
              <a:t>Библиогр</a:t>
            </a:r>
            <a:r>
              <a:rPr lang="ru-RU" sz="1400" dirty="0"/>
              <a:t>.: с. 55.</a:t>
            </a:r>
          </a:p>
          <a:p>
            <a:pPr lvl="0" algn="just"/>
            <a:r>
              <a:rPr lang="ru-RU" sz="1400" dirty="0" err="1"/>
              <a:t>Бурменская</a:t>
            </a:r>
            <a:r>
              <a:rPr lang="ru-RU" sz="1400" dirty="0"/>
              <a:t> Г.В., Слуцкой В.М. «Одаренные дети». М., Прогресс, 2001.</a:t>
            </a:r>
          </a:p>
          <a:p>
            <a:pPr lvl="0" algn="just"/>
            <a:r>
              <a:rPr lang="ru-RU" sz="1400" dirty="0"/>
              <a:t>Выготский	Л.С.	Воображение	и	</a:t>
            </a:r>
            <a:r>
              <a:rPr lang="ru-RU" sz="1400" dirty="0" smtClean="0"/>
              <a:t>творчество в детском</a:t>
            </a:r>
            <a:r>
              <a:rPr lang="ru-RU" sz="1400" dirty="0"/>
              <a:t> </a:t>
            </a:r>
            <a:r>
              <a:rPr lang="ru-RU" sz="1400" dirty="0" smtClean="0"/>
              <a:t>возрасте</a:t>
            </a:r>
            <a:r>
              <a:rPr lang="ru-RU" sz="1400" dirty="0"/>
              <a:t>. Психологический очерк. Кн. Для учителя. М., Просвещение, 2013.</a:t>
            </a:r>
          </a:p>
          <a:p>
            <a:pPr lvl="0" algn="just"/>
            <a:r>
              <a:rPr lang="ru-RU" sz="1400" dirty="0" err="1"/>
              <a:t>Гильбух</a:t>
            </a:r>
            <a:r>
              <a:rPr lang="ru-RU" sz="1400" dirty="0"/>
              <a:t> Ю.З. Внимание одаренные дети. М., Знание, 2014.</a:t>
            </a:r>
          </a:p>
          <a:p>
            <a:pPr lvl="0" algn="just"/>
            <a:r>
              <a:rPr lang="ru-RU" sz="1400" dirty="0" err="1"/>
              <a:t>Дереклеева</a:t>
            </a:r>
            <a:r>
              <a:rPr lang="ru-RU" sz="1400" dirty="0"/>
              <a:t> Н.И. Новые родительские собрания. М.: ВАКО, 2015. с.101.</a:t>
            </a:r>
          </a:p>
          <a:p>
            <a:pPr lvl="0" algn="just"/>
            <a:r>
              <a:rPr lang="ru-RU" sz="1400" dirty="0" err="1"/>
              <a:t>Лейтес</a:t>
            </a:r>
            <a:r>
              <a:rPr lang="ru-RU" sz="1400" dirty="0"/>
              <a:t> Н. «Легко ли быть одаренным?». Ж. «Семья и школа». № 6. 2012,с.34.</a:t>
            </a:r>
          </a:p>
          <a:p>
            <a:pPr lvl="0" algn="just"/>
            <a:r>
              <a:rPr lang="ru-RU" sz="1400" dirty="0" err="1"/>
              <a:t>Лейтес</a:t>
            </a:r>
            <a:r>
              <a:rPr lang="ru-RU" sz="1400" dirty="0"/>
              <a:t> Н.С. Умственные способности и возраст. М., Педагогика, 2001</a:t>
            </a:r>
          </a:p>
          <a:p>
            <a:pPr lvl="0" algn="just"/>
            <a:r>
              <a:rPr lang="ru-RU" sz="1400" dirty="0" err="1"/>
              <a:t>Омарова</a:t>
            </a:r>
            <a:r>
              <a:rPr lang="ru-RU" sz="1400" dirty="0"/>
              <a:t> В.К. Концептуальные подходы к работе с одаренными детьми / В. К. </a:t>
            </a:r>
          </a:p>
          <a:p>
            <a:pPr lvl="0" algn="just"/>
            <a:r>
              <a:rPr lang="ru-RU" sz="1400" dirty="0" err="1"/>
              <a:t>Омарова</a:t>
            </a:r>
            <a:r>
              <a:rPr lang="ru-RU" sz="1400" dirty="0"/>
              <a:t> // </a:t>
            </a:r>
            <a:r>
              <a:rPr lang="ru-RU" sz="1400" dirty="0" err="1"/>
              <a:t>Одар</a:t>
            </a:r>
            <a:r>
              <a:rPr lang="ru-RU" sz="1400" dirty="0"/>
              <a:t>. ребенок. - 2010. - № 6. - С. 22-28. - </a:t>
            </a:r>
            <a:r>
              <a:rPr lang="ru-RU" sz="1400" dirty="0" err="1"/>
              <a:t>Библиогр</a:t>
            </a:r>
            <a:r>
              <a:rPr lang="ru-RU" sz="1400" dirty="0"/>
              <a:t>.</a:t>
            </a:r>
          </a:p>
          <a:p>
            <a:pPr lvl="0" algn="just"/>
            <a:r>
              <a:rPr lang="ru-RU" sz="1400" dirty="0" err="1"/>
              <a:t>СатынскаяА.К.О</a:t>
            </a:r>
            <a:r>
              <a:rPr lang="ru-RU" sz="1400" dirty="0"/>
              <a:t>	проблеме	разработки	учебных</a:t>
            </a:r>
          </a:p>
          <a:p>
            <a:pPr lvl="0" algn="just"/>
            <a:r>
              <a:rPr lang="ru-RU" sz="1400" dirty="0"/>
              <a:t>Программы	для           одаренных детей </a:t>
            </a:r>
            <a:r>
              <a:rPr lang="ru-RU" sz="1400" dirty="0" err="1"/>
              <a:t>детей</a:t>
            </a:r>
            <a:r>
              <a:rPr lang="ru-RU" sz="1400" dirty="0"/>
              <a:t> / А. К. </a:t>
            </a:r>
            <a:r>
              <a:rPr lang="ru-RU" sz="1400" dirty="0" err="1"/>
              <a:t>Сатынская</a:t>
            </a:r>
            <a:r>
              <a:rPr lang="ru-RU" sz="1400" dirty="0"/>
              <a:t> // </a:t>
            </a:r>
            <a:r>
              <a:rPr lang="ru-RU" sz="1400" dirty="0" err="1"/>
              <a:t>Одар</a:t>
            </a:r>
            <a:r>
              <a:rPr lang="ru-RU" sz="1400" dirty="0"/>
              <a:t>. ребенок. - 2010. - № 6. </a:t>
            </a:r>
          </a:p>
          <a:p>
            <a:pPr lvl="0" algn="just"/>
            <a:r>
              <a:rPr lang="ru-RU" sz="1400" dirty="0"/>
              <a:t>Федеральный закон от 29.12.2012 № 273 ФЗ. Об образовании в Российской Федерации.</a:t>
            </a:r>
          </a:p>
          <a:p>
            <a:pPr lvl="0" algn="just"/>
            <a:r>
              <a:rPr lang="ru-RU" sz="1400" dirty="0"/>
              <a:t>«Стратегия развития воспитания в Российской Федерации на период до 2025 г.» (Проект в редакции от 13.01.2015г.)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75856" y="332657"/>
            <a:ext cx="55446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3200" b="1" dirty="0">
                <a:solidFill>
                  <a:srgbClr val="C6E7FC">
                    <a:lumMod val="50000"/>
                  </a:srgbClr>
                </a:solidFill>
              </a:rPr>
              <a:t>Список источников и используемой </a:t>
            </a:r>
            <a:r>
              <a:rPr lang="ru-RU" sz="3200" b="1" dirty="0" smtClean="0">
                <a:solidFill>
                  <a:srgbClr val="C6E7FC">
                    <a:lumMod val="50000"/>
                  </a:srgbClr>
                </a:solidFill>
              </a:rPr>
              <a:t>литературы</a:t>
            </a:r>
            <a:endParaRPr lang="ru-RU" sz="3600" b="1" dirty="0">
              <a:solidFill>
                <a:srgbClr val="C6E7FC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167336" y="548680"/>
            <a:ext cx="5976664" cy="10801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Одаренность и проблема, связанная с ней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/>
          </a:p>
          <a:p>
            <a:r>
              <a:rPr lang="ru-RU" dirty="0" smtClean="0"/>
              <a:t>Работа </a:t>
            </a:r>
            <a:r>
              <a:rPr lang="ru-RU" dirty="0"/>
              <a:t>с одарёнными детьми становится одним из приоритетных направлений современного  образования. Создание эффективной системы выявления и развития способностей детей поможет каждому учащемуся найти и осознанно подойти к выбору будущей профессии.</a:t>
            </a:r>
          </a:p>
        </p:txBody>
      </p:sp>
    </p:spTree>
    <p:extLst>
      <p:ext uri="{BB962C8B-B14F-4D97-AF65-F5344CB8AC3E}">
        <p14:creationId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87824" y="548680"/>
            <a:ext cx="6156176" cy="10081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Проблемы одаренных детей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39752" y="2132856"/>
            <a:ext cx="6624736" cy="4176464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/>
              <a:t>Неприязнь </a:t>
            </a:r>
            <a:r>
              <a:rPr lang="ru-RU" dirty="0"/>
              <a:t>к школе, иногда учебная программа не соответствует их </a:t>
            </a:r>
            <a:r>
              <a:rPr lang="ru-RU" dirty="0" smtClean="0"/>
              <a:t>способностям </a:t>
            </a:r>
            <a:r>
              <a:rPr lang="ru-RU" dirty="0"/>
              <a:t>и скучна для них.</a:t>
            </a:r>
          </a:p>
          <a:p>
            <a:pPr algn="just"/>
            <a:r>
              <a:rPr lang="ru-RU" dirty="0" smtClean="0"/>
              <a:t>Игровые </a:t>
            </a:r>
            <a:r>
              <a:rPr lang="ru-RU" dirty="0"/>
              <a:t>интересы. Одаренным детям нравятся сложные игры </a:t>
            </a:r>
            <a:r>
              <a:rPr lang="ru-RU" dirty="0" smtClean="0"/>
              <a:t>и неинтересны </a:t>
            </a:r>
            <a:r>
              <a:rPr lang="ru-RU" dirty="0"/>
              <a:t>те, которыми увлекаются их сверстники средних способностей.</a:t>
            </a:r>
          </a:p>
          <a:p>
            <a:pPr algn="just"/>
            <a:r>
              <a:rPr lang="ru-RU" dirty="0" err="1" smtClean="0"/>
              <a:t>Комформизм</a:t>
            </a:r>
            <a:r>
              <a:rPr lang="ru-RU" dirty="0"/>
              <a:t>. Одаренные дети, отвергая стандартные требования, </a:t>
            </a:r>
            <a:r>
              <a:rPr lang="ru-RU" dirty="0" smtClean="0"/>
              <a:t>несклонны</a:t>
            </a:r>
            <a:r>
              <a:rPr lang="ru-RU" dirty="0"/>
              <a:t>, таким образом к конформизму, особенно если эти стандарты идут вразрез с их интересами.</a:t>
            </a:r>
          </a:p>
          <a:p>
            <a:pPr algn="just"/>
            <a:r>
              <a:rPr lang="ru-RU" dirty="0" smtClean="0"/>
              <a:t>Несоответствие </a:t>
            </a:r>
            <a:r>
              <a:rPr lang="ru-RU" dirty="0"/>
              <a:t>между физическим, интеллектуальным и социальным развитием. Они предпочитают играть и общаться с детьми старшего </a:t>
            </a:r>
            <a:r>
              <a:rPr lang="ru-RU" dirty="0" smtClean="0"/>
              <a:t>возраста</a:t>
            </a:r>
            <a:r>
              <a:rPr lang="ru-RU" dirty="0"/>
              <a:t>. Из-за этого им бывает трудно стать лидерами.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22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131840" y="0"/>
            <a:ext cx="6012160" cy="2287802"/>
          </a:xfrm>
        </p:spPr>
        <p:txBody>
          <a:bodyPr>
            <a:noAutofit/>
          </a:bodyPr>
          <a:lstStyle/>
          <a:p>
            <a:r>
              <a:rPr lang="ru-RU" sz="2000" dirty="0">
                <a:effectLst/>
              </a:rPr>
              <a:t>Ученическое самоуправление в творческом коллективе – один из главных компонентов воспитательного процесса. Самоуправление раскрывает потенциал каждого ученика, ответственность, самостоятельность, учит неординарно мыслить, то есть способствует личностному росту учащихся.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6448145"/>
              </p:ext>
            </p:extLst>
          </p:nvPr>
        </p:nvGraphicFramePr>
        <p:xfrm>
          <a:off x="1835696" y="2665412"/>
          <a:ext cx="7179429" cy="16459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392907"/>
                <a:gridCol w="2392907"/>
                <a:gridCol w="2393615"/>
              </a:tblGrid>
              <a:tr h="1408703">
                <a:tc>
                  <a:txBody>
                    <a:bodyPr/>
                    <a:lstStyle/>
                    <a:p>
                      <a:pPr indent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Староста</a:t>
                      </a:r>
                    </a:p>
                    <a:p>
                      <a:pPr indent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 Изостудии</a:t>
                      </a:r>
                    </a:p>
                    <a:p>
                      <a:pPr indent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Руководитель Изостудии</a:t>
                      </a:r>
                    </a:p>
                    <a:p>
                      <a:pPr indent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Помощники, союзники</a:t>
                      </a:r>
                    </a:p>
                    <a:p>
                      <a:pPr indent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Родители</a:t>
                      </a:r>
                    </a:p>
                    <a:p>
                      <a:pPr indent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014221"/>
              </p:ext>
            </p:extLst>
          </p:nvPr>
        </p:nvGraphicFramePr>
        <p:xfrm>
          <a:off x="4213672" y="4610101"/>
          <a:ext cx="4678808" cy="20574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678808"/>
              </a:tblGrid>
              <a:tr h="403075">
                <a:tc>
                  <a:txBody>
                    <a:bodyPr/>
                    <a:lstStyle/>
                    <a:p>
                      <a:pPr indent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260725" algn="r"/>
                        </a:tabLst>
                      </a:pPr>
                      <a:r>
                        <a:rPr lang="ru-RU" sz="1800" dirty="0">
                          <a:effectLst/>
                        </a:rPr>
                        <a:t>Департамент образования </a:t>
                      </a:r>
                      <a:r>
                        <a:rPr lang="ru-RU" sz="1800" baseline="0" dirty="0" smtClean="0">
                          <a:effectLst/>
                        </a:rPr>
                        <a:t>  </a:t>
                      </a:r>
                    </a:p>
                    <a:p>
                      <a:pPr indent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260725" algn="r"/>
                        </a:tabLst>
                      </a:pPr>
                      <a:r>
                        <a:rPr lang="ru-RU" sz="1800" dirty="0" smtClean="0">
                          <a:effectLst/>
                        </a:rPr>
                        <a:t>г</a:t>
                      </a:r>
                      <a:r>
                        <a:rPr lang="ru-RU" sz="1800" dirty="0">
                          <a:effectLst/>
                        </a:rPr>
                        <a:t>. Тольятти	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indent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ММ Центр «Шанс» </a:t>
                      </a:r>
                    </a:p>
                  </a:txBody>
                  <a:tcPr marL="68580" marR="68580" marT="0" marB="0"/>
                </a:tc>
              </a:tr>
              <a:tr h="257201">
                <a:tc>
                  <a:txBody>
                    <a:bodyPr/>
                    <a:lstStyle/>
                    <a:p>
                      <a:pPr indent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ФГБОУ ВО «ПВГУС»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7201">
                <a:tc>
                  <a:txBody>
                    <a:bodyPr/>
                    <a:lstStyle/>
                    <a:p>
                      <a:pPr indent="431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«КЦСОН Центрального округа»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2411760" y="3903953"/>
            <a:ext cx="319087" cy="1076325"/>
          </a:xfrm>
          <a:prstGeom prst="upDownArrow">
            <a:avLst>
              <a:gd name="adj1" fmla="val 50000"/>
              <a:gd name="adj2" fmla="val 67463"/>
            </a:avLst>
          </a:prstGeom>
          <a:gradFill rotWithShape="1">
            <a:gsLst>
              <a:gs pos="0">
                <a:srgbClr val="FFFF99"/>
              </a:gs>
              <a:gs pos="100000">
                <a:srgbClr val="767647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 rot="5400000">
            <a:off x="3762823" y="4881539"/>
            <a:ext cx="314325" cy="587375"/>
          </a:xfrm>
          <a:prstGeom prst="upDownArrow">
            <a:avLst>
              <a:gd name="adj1" fmla="val 50000"/>
              <a:gd name="adj2" fmla="val 38092"/>
            </a:avLst>
          </a:prstGeom>
          <a:gradFill rotWithShape="1">
            <a:gsLst>
              <a:gs pos="0">
                <a:srgbClr val="FFFF99"/>
              </a:gs>
              <a:gs pos="100000">
                <a:srgbClr val="767647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7596336" y="4081462"/>
            <a:ext cx="319088" cy="457200"/>
          </a:xfrm>
          <a:prstGeom prst="upDownArrow">
            <a:avLst>
              <a:gd name="adj1" fmla="val 50000"/>
              <a:gd name="adj2" fmla="val 28657"/>
            </a:avLst>
          </a:prstGeom>
          <a:gradFill rotWithShape="1">
            <a:gsLst>
              <a:gs pos="0">
                <a:srgbClr val="FFFF99"/>
              </a:gs>
              <a:gs pos="50000">
                <a:srgbClr val="767647"/>
              </a:gs>
              <a:gs pos="100000">
                <a:srgbClr val="FFFF99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 rot="5400000">
            <a:off x="4061273" y="2671093"/>
            <a:ext cx="304800" cy="495300"/>
          </a:xfrm>
          <a:prstGeom prst="upDownArrow">
            <a:avLst>
              <a:gd name="adj1" fmla="val 50000"/>
              <a:gd name="adj2" fmla="val 20012"/>
            </a:avLst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965706" y="4989490"/>
            <a:ext cx="1554162" cy="371475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100000">
                <a:srgbClr val="185E5E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 rot="5400000">
            <a:off x="6445448" y="2704140"/>
            <a:ext cx="319087" cy="609600"/>
          </a:xfrm>
          <a:prstGeom prst="upDownArrow">
            <a:avLst>
              <a:gd name="adj1" fmla="val 50000"/>
              <a:gd name="adj2" fmla="val 38209"/>
            </a:avLst>
          </a:prstGeom>
          <a:gradFill rotWithShape="1">
            <a:gsLst>
              <a:gs pos="0">
                <a:srgbClr val="FFFF99"/>
              </a:gs>
              <a:gs pos="50000">
                <a:srgbClr val="767647"/>
              </a:gs>
              <a:gs pos="100000">
                <a:srgbClr val="FFFF99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2571303" y="2287802"/>
            <a:ext cx="5990085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31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431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Times New Roman" pitchFamily="18" charset="0"/>
              </a:rPr>
              <a:t>Структура ученического самоуправления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31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3989388" y="3467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31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431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3989388" y="39243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3989388" y="4381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31800" fontAlgn="base">
              <a:spcBef>
                <a:spcPct val="0"/>
              </a:spcBef>
              <a:spcAft>
                <a:spcPct val="0"/>
              </a:spcAft>
              <a:tabLst>
                <a:tab pos="326072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326072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326072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326072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326072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326072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326072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326072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326072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431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60725" algn="r"/>
              </a:tabLst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5561080" y="505294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35696" y="4976522"/>
            <a:ext cx="1672232" cy="340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solidFill>
                  <a:prstClr val="white"/>
                </a:solidFill>
              </a:rPr>
              <a:t>Актив Изостудии</a:t>
            </a:r>
            <a:endParaRPr lang="ru-RU" sz="1100" b="1" dirty="0">
              <a:solidFill>
                <a:prstClr val="white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969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87824" y="548680"/>
            <a:ext cx="6156176" cy="1008112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effectLst/>
              </a:rPr>
              <a:t>Успешность воспитания ребёнка во многом зависит от тесного взаимодействия семьи и школы</a:t>
            </a:r>
            <a:r>
              <a:rPr lang="ru-RU" dirty="0">
                <a:effectLst/>
              </a:rPr>
              <a:t>. 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835696" y="1844824"/>
            <a:ext cx="7056784" cy="47525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i="1" dirty="0"/>
              <a:t>Направления и формы работы </a:t>
            </a:r>
            <a:r>
              <a:rPr lang="ru-RU" sz="2400" b="1" i="1" dirty="0" smtClean="0"/>
              <a:t>                       взаимодействия </a:t>
            </a:r>
            <a:r>
              <a:rPr lang="ru-RU" sz="2400" b="1" i="1" dirty="0"/>
              <a:t>с </a:t>
            </a:r>
            <a:r>
              <a:rPr lang="ru-RU" sz="2400" b="1" i="1" dirty="0" smtClean="0"/>
              <a:t>родителями:</a:t>
            </a:r>
          </a:p>
          <a:p>
            <a:pPr algn="just"/>
            <a:r>
              <a:rPr lang="ru-RU" sz="2400" b="1" i="1" dirty="0" smtClean="0"/>
              <a:t> </a:t>
            </a:r>
            <a:r>
              <a:rPr lang="ru-RU" sz="2400" dirty="0" smtClean="0"/>
              <a:t>познавательное </a:t>
            </a:r>
            <a:r>
              <a:rPr lang="ru-RU" sz="2400" dirty="0"/>
              <a:t>(родительские собрания, консультации, индивидуальные беседы, выставки рисунков, созданных вместе с родителями; совместные экскурсии, семейные проекты); </a:t>
            </a:r>
          </a:p>
          <a:p>
            <a:pPr lvl="0" algn="just"/>
            <a:r>
              <a:rPr lang="ru-RU" sz="2400" dirty="0"/>
              <a:t>информационно-аналитическое (анкетирование, тестирование, опросы); </a:t>
            </a:r>
            <a:endParaRPr lang="ru-RU" sz="2400" dirty="0" smtClean="0"/>
          </a:p>
          <a:p>
            <a:pPr lvl="0" algn="just"/>
            <a:r>
              <a:rPr lang="ru-RU" sz="2400" dirty="0" smtClean="0"/>
              <a:t>наглядно-информационные(рисунки, фотовыставки</a:t>
            </a:r>
            <a:r>
              <a:rPr lang="ru-RU" sz="2400" dirty="0"/>
              <a:t>);</a:t>
            </a:r>
          </a:p>
          <a:p>
            <a:pPr lvl="0" algn="just"/>
            <a:r>
              <a:rPr lang="ru-RU" sz="2400" dirty="0"/>
              <a:t>досуговые (праздники).</a:t>
            </a: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61831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91880" y="188640"/>
            <a:ext cx="5652120" cy="1080119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effectLst/>
              </a:rPr>
              <a:t>Взаимодействие ученического сообщества со школой и </a:t>
            </a:r>
            <a:r>
              <a:rPr lang="ru-RU" sz="3200" b="1" dirty="0" smtClean="0">
                <a:effectLst/>
              </a:rPr>
              <a:t>городом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75856" y="5805264"/>
            <a:ext cx="5688632" cy="105273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sz="6200" i="1" dirty="0" smtClean="0"/>
          </a:p>
          <a:p>
            <a:pPr marL="0" indent="0" algn="ctr">
              <a:buNone/>
            </a:pPr>
            <a:r>
              <a:rPr lang="ru-RU" sz="8000" i="1" dirty="0" smtClean="0"/>
              <a:t>Творческая </a:t>
            </a:r>
            <a:r>
              <a:rPr lang="ru-RU" sz="8000" i="1" dirty="0"/>
              <a:t>встреча членом Союза художников «</a:t>
            </a:r>
            <a:r>
              <a:rPr lang="ru-RU" sz="8000" i="1" dirty="0" err="1"/>
              <a:t>Солярис</a:t>
            </a:r>
            <a:r>
              <a:rPr lang="ru-RU" sz="8000" i="1" dirty="0"/>
              <a:t>» </a:t>
            </a:r>
            <a:r>
              <a:rPr lang="ru-RU" sz="8000" i="1" dirty="0" smtClean="0"/>
              <a:t>художником-</a:t>
            </a:r>
            <a:r>
              <a:rPr lang="ru-RU" sz="8000" i="1" dirty="0" err="1" smtClean="0"/>
              <a:t>керамистом</a:t>
            </a:r>
            <a:r>
              <a:rPr lang="ru-RU" sz="8000" i="1" dirty="0" smtClean="0"/>
              <a:t>           </a:t>
            </a:r>
            <a:r>
              <a:rPr lang="ru-RU" sz="8000" i="1" dirty="0" err="1" smtClean="0"/>
              <a:t>Щебетюк</a:t>
            </a:r>
            <a:r>
              <a:rPr lang="ru-RU" sz="8000" i="1" dirty="0" smtClean="0"/>
              <a:t> Еленой</a:t>
            </a:r>
            <a:endParaRPr lang="ru-RU" sz="8000" dirty="0"/>
          </a:p>
          <a:p>
            <a:pPr marL="0" indent="0">
              <a:buNone/>
            </a:pPr>
            <a:r>
              <a:rPr lang="ru-RU" b="1" i="1" dirty="0" smtClean="0"/>
              <a:t>  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https://sun9-5.userapi.com/impf/c849024/v849024572/536b3/yZdstnhYz58.jpg?size=960x755&amp;quality=96&amp;sign=d101c17edca9d0dd2432c779bb5b8573&amp;type=album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0297">
            <a:off x="2580036" y="1402982"/>
            <a:ext cx="2376264" cy="2088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sun9-22.userapi.com/impg/F0srZGO8PaxiHxp7t2gfrJV1o3qNPGzqTA3zoQ/dKv-hZH0v70.jpg?size=828x741&amp;quality=96&amp;sign=8cee108c6753040639f50c108ac677e4&amp;type=album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3322">
            <a:off x="6384179" y="1550848"/>
            <a:ext cx="2516490" cy="1972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sun9-49.userapi.com/impg/O3virkf9dojiN0FnffthmPlnICS20IhMgp1CVA/Bb6Cx4kxhmM.jpg?size=828x770&amp;quality=96&amp;sign=668afa9cd8776ccaa187e06d1d645ce5&amp;type=album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93545">
            <a:off x="715796" y="3978979"/>
            <a:ext cx="2524125" cy="2346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sun9-32.userapi.com/impg/xbCNY0qmFXLPeEE-hMBfPC975majAR1hmPqSVQ/uqJXrTX-vkQ.jpg?size=828x803&amp;quality=96&amp;sign=6cd3f8850fab6932317f4701ee89b4c8&amp;type=album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673484"/>
            <a:ext cx="2293174" cy="2245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sun9-60.userapi.com/impg/x93GC6rCteOnocs_cElAiGVghl-KY1BIVwRPFw/kaXy-665ynE.jpg?size=828x772&amp;quality=96&amp;sign=8d060d69f736ab301ea4bf64ed226307&amp;type=album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9923">
            <a:off x="6300672" y="3673794"/>
            <a:ext cx="2486025" cy="23177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8482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347864" y="188640"/>
            <a:ext cx="5796136" cy="1008112"/>
          </a:xfrm>
        </p:spPr>
        <p:txBody>
          <a:bodyPr>
            <a:normAutofit/>
          </a:bodyPr>
          <a:lstStyle/>
          <a:p>
            <a:r>
              <a:rPr lang="ru-RU" sz="2900" b="1" i="1" dirty="0">
                <a:effectLst/>
              </a:rPr>
              <a:t>Посещение выставок детского творчества города и </a:t>
            </a:r>
            <a:r>
              <a:rPr lang="ru-RU" sz="2900" b="1" i="1" dirty="0" smtClean="0">
                <a:effectLst/>
              </a:rPr>
              <a:t>района</a:t>
            </a:r>
            <a:endParaRPr lang="ru-RU" sz="2900" b="1" dirty="0">
              <a:effectLst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75856" y="5805264"/>
            <a:ext cx="5688632" cy="105273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sz="6200" i="1" dirty="0" smtClean="0"/>
          </a:p>
          <a:p>
            <a:pPr marL="0" indent="0">
              <a:buNone/>
            </a:pPr>
            <a:r>
              <a:rPr lang="ru-RU" b="1" i="1" dirty="0" smtClean="0"/>
              <a:t>  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" name="Рисунок 8" descr="C:\Users\Дарья\Desktop\фото для проекта\hKwoElzOYl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011" y="3364199"/>
            <a:ext cx="2568709" cy="189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xn--80aesebcfy2a8c.xn--80acgfbsl1azdqr.xn--p1ai/media/photogallery/e/0/e022f2cf5f44dc6c07fd992395cbcca3_900x_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99089">
            <a:off x="2024407" y="1491978"/>
            <a:ext cx="2758886" cy="18167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Дарья\Desktop\фото для проекта\0a77fdc02d786ca8bb95c6303e4c373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99397">
            <a:off x="537240" y="4470712"/>
            <a:ext cx="2943860" cy="18307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://amursk-rayon.ru/upload/iblock/ce2/ce23ff7798b10e5364f00e2f09d4cec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0353">
            <a:off x="6163623" y="1484747"/>
            <a:ext cx="2578100" cy="1934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s://dhsh.shl.muzkult.ru/media/2019/06/06/1262062952/IMG_8066_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23698">
            <a:off x="6275946" y="4613136"/>
            <a:ext cx="2782570" cy="1851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350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03848" y="188640"/>
            <a:ext cx="5940152" cy="1008112"/>
          </a:xfrm>
        </p:spPr>
        <p:txBody>
          <a:bodyPr>
            <a:normAutofit/>
          </a:bodyPr>
          <a:lstStyle/>
          <a:p>
            <a:r>
              <a:rPr lang="ru-RU" sz="2900" b="1" i="1" dirty="0">
                <a:effectLst/>
              </a:rPr>
              <a:t>Проведение персональной выставки Арины </a:t>
            </a:r>
            <a:r>
              <a:rPr lang="ru-RU" sz="2900" b="1" i="1" dirty="0" err="1">
                <a:effectLst/>
              </a:rPr>
              <a:t>Махатковой</a:t>
            </a:r>
            <a:endParaRPr lang="ru-RU" sz="2900" b="1" dirty="0">
              <a:effectLst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75856" y="5805264"/>
            <a:ext cx="5688632" cy="105273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sz="6200" i="1" dirty="0" smtClean="0"/>
          </a:p>
          <a:p>
            <a:pPr marL="0" indent="0">
              <a:buNone/>
            </a:pPr>
            <a:r>
              <a:rPr lang="ru-RU" b="1" i="1" dirty="0" smtClean="0"/>
              <a:t>  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4" name="Рисунок 13" descr="https://simhm.ru/uploads/posts/2015-06/1433920212_1-2015-06-06-15-49-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61048"/>
            <a:ext cx="4770095" cy="2915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https://simhm.ru/uploads/posts/2015-03/1427794517_1-2015-03-14-15-08-4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340768"/>
            <a:ext cx="4563596" cy="27060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3089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75856" y="188640"/>
            <a:ext cx="5868144" cy="1440160"/>
          </a:xfrm>
        </p:spPr>
        <p:txBody>
          <a:bodyPr>
            <a:normAutofit fontScale="90000"/>
          </a:bodyPr>
          <a:lstStyle/>
          <a:p>
            <a:r>
              <a:rPr lang="ru-RU" sz="3200" b="1" i="1" dirty="0">
                <a:effectLst/>
              </a:rPr>
              <a:t>Посещение Художественного музея Тольятти, выставка «Фрида </a:t>
            </a:r>
            <a:r>
              <a:rPr lang="ru-RU" sz="3200" b="1" i="1" dirty="0" err="1">
                <a:effectLst/>
              </a:rPr>
              <a:t>Кало</a:t>
            </a:r>
            <a:r>
              <a:rPr lang="ru-RU" sz="3200" b="1" i="1" dirty="0">
                <a:effectLst/>
              </a:rPr>
              <a:t>»</a:t>
            </a:r>
            <a:endParaRPr lang="ru-RU" sz="3200" b="1" dirty="0">
              <a:effectLst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75856" y="5805264"/>
            <a:ext cx="5688632" cy="105273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sz="6200" i="1" dirty="0" smtClean="0"/>
          </a:p>
          <a:p>
            <a:pPr marL="0" indent="0">
              <a:buNone/>
            </a:pPr>
            <a:r>
              <a:rPr lang="ru-RU" b="1" i="1" dirty="0" smtClean="0"/>
              <a:t>  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 descr="https://sun9-53.userapi.com/impg/87uTuqXYm29XtVYp9OMxzdmfXz0SAd4SCkfehg/ZatMGTXuJEw.jpg?size=828x615&amp;quality=96&amp;sign=d1575a277495d1311174a4bf94045cec&amp;type=album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592172"/>
            <a:ext cx="3446145" cy="255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sun9-70.userapi.com/impg/3ERMvad_kb-xfbJTqe334SF_bKg7o0ObvPiOLw/X3I8tuWJ7Tg.jpg?size=817x1080&amp;quality=96&amp;sign=1251bd80887846d95479860c451f7e89&amp;type=album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573016"/>
            <a:ext cx="2052320" cy="2712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sun9-29.userapi.com/impg/u-0rDuj1utCtLQyGG86ZGjqO4Stdr0mcW5LFcQ/9ku6n12eX_Y.jpg?size=822x1080&amp;quality=96&amp;sign=855fa942d74359d75e70198c8097b1d2&amp;type=album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944" y="3573016"/>
            <a:ext cx="2055495" cy="2702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053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b51564c9ddffae33344735d06f634d9f81ee49"/>
</p:tagLst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1672</TotalTime>
  <Words>408</Words>
  <Application>Microsoft Office PowerPoint</Application>
  <PresentationFormat>Экран (4:3)</PresentationFormat>
  <Paragraphs>74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   «Самореализация  одаренных детей через изобразительное искусство»    Волченко Дарья Юрьевна, педагог дополнительного образования  муниципальное бюджетное общеобразовательное учреждение городского округа Тольятти «Школа с углубленным изучением отдельных предметов №91 имени героя Великой Отечественной Войны  Федора Ларина»  </vt:lpstr>
      <vt:lpstr>Одаренность и проблема, связанная с ней</vt:lpstr>
      <vt:lpstr>Проблемы одаренных детей</vt:lpstr>
      <vt:lpstr>Ученическое самоуправление в творческом коллективе – один из главных компонентов воспитательного процесса. Самоуправление раскрывает потенциал каждого ученика, ответственность, самостоятельность, учит неординарно мыслить, то есть способствует личностному росту учащихся.</vt:lpstr>
      <vt:lpstr>Успешность воспитания ребёнка во многом зависит от тесного взаимодействия семьи и школы. </vt:lpstr>
      <vt:lpstr>Взаимодействие ученического сообщества со школой и городом</vt:lpstr>
      <vt:lpstr>Посещение выставок детского творчества города и района</vt:lpstr>
      <vt:lpstr>Проведение персональной выставки Арины Махатковой</vt:lpstr>
      <vt:lpstr>Посещение Художественного музея Тольятти, выставка «Фрида Кало»</vt:lpstr>
      <vt:lpstr>Выставки рисунков учеников Изостудии в течение учебного года</vt:lpstr>
      <vt:lpstr>Профильные дни</vt:lpstr>
      <vt:lpstr>Результаты</vt:lpstr>
      <vt:lpstr>Результаты</vt:lpstr>
      <vt:lpstr>Результаты</vt:lpstr>
      <vt:lpstr>Результаты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Атрибуты художника</dc:title>
  <dc:creator>obstinate</dc:creator>
  <dc:description>Шаблон презентации с сайта https://presentation-creation.ru/</dc:description>
  <cp:lastModifiedBy>dnsuser</cp:lastModifiedBy>
  <cp:revision>513</cp:revision>
  <dcterms:created xsi:type="dcterms:W3CDTF">2018-02-25T09:09:03Z</dcterms:created>
  <dcterms:modified xsi:type="dcterms:W3CDTF">2022-04-14T19:04:22Z</dcterms:modified>
</cp:coreProperties>
</file>