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9" r:id="rId10"/>
    <p:sldId id="268" r:id="rId11"/>
    <p:sldId id="267" r:id="rId12"/>
    <p:sldId id="270" r:id="rId13"/>
    <p:sldId id="272" r:id="rId14"/>
    <p:sldId id="271" r:id="rId15"/>
    <p:sldId id="273" r:id="rId16"/>
    <p:sldId id="274" r:id="rId17"/>
    <p:sldId id="278" r:id="rId18"/>
    <p:sldId id="277" r:id="rId19"/>
    <p:sldId id="276" r:id="rId20"/>
    <p:sldId id="275" r:id="rId21"/>
    <p:sldId id="279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76" d="100"/>
          <a:sy n="76" d="100"/>
        </p:scale>
        <p:origin x="123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293096"/>
            <a:ext cx="6408712" cy="1080120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365104"/>
            <a:ext cx="756084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Подготовка к ОГЭ (геометрия</a:t>
            </a:r>
            <a:r>
              <a:rPr lang="ru-RU" b="1" dirty="0" smtClean="0"/>
              <a:t>)</a:t>
            </a:r>
            <a:br>
              <a:rPr lang="ru-RU" b="1" dirty="0" smtClean="0"/>
            </a:br>
            <a:r>
              <a:rPr lang="ru-RU" b="1" dirty="0" smtClean="0"/>
              <a:t>задания 18,19,23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07992" y="2204864"/>
            <a:ext cx="44360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4E4E3F"/>
                </a:solidFill>
                <a:latin typeface="Open Sans" panose="020B0606030504020204" pitchFamily="34" charset="0"/>
              </a:rPr>
              <a:t>5. На </a:t>
            </a:r>
            <a:r>
              <a:rPr lang="ru-RU" sz="2800" dirty="0">
                <a:solidFill>
                  <a:srgbClr val="4E4E3F"/>
                </a:solidFill>
                <a:latin typeface="Open Sans" panose="020B0606030504020204" pitchFamily="34" charset="0"/>
              </a:rPr>
              <a:t>бумаге в клетку нарисовали треугольник. Длина стороны клетки — </a:t>
            </a:r>
            <a:r>
              <a:rPr lang="ru-RU" sz="2800" dirty="0" smtClean="0">
                <a:solidFill>
                  <a:srgbClr val="76A900"/>
                </a:solidFill>
                <a:latin typeface="MathJax_Main"/>
              </a:rPr>
              <a:t>1</a:t>
            </a:r>
            <a:r>
              <a:rPr lang="ru-RU" sz="2800" dirty="0">
                <a:solidFill>
                  <a:srgbClr val="4E4E3F"/>
                </a:solidFill>
                <a:latin typeface="Open Sans" panose="020B0606030504020204" pitchFamily="34" charset="0"/>
              </a:rPr>
              <a:t> условных единиц. Найди площадь </a:t>
            </a:r>
            <a:endParaRPr lang="ru-RU" sz="2800" dirty="0" smtClean="0">
              <a:solidFill>
                <a:srgbClr val="4E4E3F"/>
              </a:solidFill>
              <a:latin typeface="Open Sans" panose="020B0606030504020204" pitchFamily="34" charset="0"/>
            </a:endParaRPr>
          </a:p>
          <a:p>
            <a:r>
              <a:rPr lang="ru-RU" sz="2800" dirty="0" smtClean="0">
                <a:solidFill>
                  <a:srgbClr val="4E4E3F"/>
                </a:solidFill>
                <a:latin typeface="Open Sans" panose="020B0606030504020204" pitchFamily="34" charset="0"/>
              </a:rPr>
              <a:t>треугольника</a:t>
            </a:r>
            <a:r>
              <a:rPr lang="ru-RU" sz="2800" dirty="0">
                <a:solidFill>
                  <a:srgbClr val="4E4E3F"/>
                </a:solidFill>
                <a:latin typeface="Open Sans" panose="020B0606030504020204" pitchFamily="34" charset="0"/>
              </a:rPr>
              <a:t>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02" y="2103636"/>
            <a:ext cx="449650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39" t="9175" r="25431" b="2492"/>
          <a:stretch/>
        </p:blipFill>
        <p:spPr>
          <a:xfrm>
            <a:off x="251520" y="1844824"/>
            <a:ext cx="3528392" cy="381642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5661249"/>
            <a:ext cx="8208912" cy="73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19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51520" y="1916832"/>
            <a:ext cx="7632848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 Выбери верное утверждение. В ответе укажи его номер без пробелов и других дополнительных символов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1) Существует вписанный четырёхугольник, сумма противоположных углов в котором равна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120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градусов.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2) Через любые четыре точки, принадлежащие одной прямой, проходит единственная окружность.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3) Два треугольника подобны, если два угла одного треугольника соответственно равны двум углам другого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5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19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95536" y="1772816"/>
            <a:ext cx="7632848" cy="477053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Выбери верное утверждение. В ответе укажи его номер без пробелов и других дополнительных символов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1) Существует вписанный четырёхугольник, сумма противоположных углов в котором равна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120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градусов.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2) Через любые четыре точки, принадлежащие одной прямой, проходит единственная окружность.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3) Два треугольника подобны, если два угла одного треугольника соответственно равны двум углам другого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200" dirty="0">
              <a:solidFill>
                <a:srgbClr val="4E4E3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rgbClr val="4E4E3F"/>
              </a:solidFill>
              <a:effectLst/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800" dirty="0">
              <a:solidFill>
                <a:srgbClr val="4E4E3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Ответ: 3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2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1660158"/>
            <a:ext cx="8712968" cy="42165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 Выбери верное утверждение. В ответе укажи его номер без пробелов и других дополнительных символов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 Касательная к окружности перпендикулярна радиусу, проведённому в точку касания.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 Сумма углов треугольника равна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90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градусов.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3. Площадь треугольника равна удвоенному произведению его основания на высоту.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2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1336992"/>
            <a:ext cx="8712968" cy="486287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 Выбери верное утверждение. В ответе укажи его номер без пробелов и других дополнительных символов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 Касательная к окружности перпендикулярна радиусу, проведённому в точку касания.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 Сумма углов треугольника равна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90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градусов.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3. Площадь треугольника равна удвоенному произведению его основания на высоту.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4E4E3F"/>
              </a:solidFill>
              <a:effectLst/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b="1" dirty="0"/>
              <a:t>Правильный ответ</a:t>
            </a:r>
            <a:r>
              <a:rPr lang="ru-RU" dirty="0"/>
              <a:t>: 1.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50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1790678"/>
            <a:ext cx="8424936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Выбери номер(-а) высказываний, которые верны. Запиши в порядке возрастания, если их несколько, без пробелов, запятых и других дополнительных символов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 Площади равновеликих треугольников одинаковы.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 Катет, прилежащий к углу в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30°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, равен половине гипотенузы.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3. Если у треугольников равны все три стороны, то и углы их тоже равны.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4. Если у треугольников равны два угла, то их стороны пропорциональны.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3040" y="1662250"/>
            <a:ext cx="8424936" cy="575542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Выбери номер(-а) высказываний, которые верны. Запиши в порядке возрастания, если их несколько, без пробелов, запятых и других дополнительных символов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 Площади равновеликих треугольников одинаковы.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 Катет, прилежащий к углу в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30°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, равен половине гипотенузы.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3. Если у треугольников равны все три стороны, то и углы их тоже равны.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4. Если у треугольников равны два угла, то их стороны пропорциональны.</a:t>
            </a:r>
          </a:p>
          <a:p>
            <a:r>
              <a:rPr lang="ru-RU" altLang="ru-RU" sz="2400" b="1" dirty="0">
                <a:solidFill>
                  <a:srgbClr val="4E4E3F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ru-RU" altLang="ru-RU" sz="2400" dirty="0">
                <a:solidFill>
                  <a:srgbClr val="4E4E3F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: </a:t>
            </a:r>
            <a:r>
              <a:rPr lang="ru-RU" altLang="ru-RU" sz="2800" dirty="0">
                <a:solidFill>
                  <a:srgbClr val="76A900"/>
                </a:solidFill>
                <a:latin typeface="MathJax_Main"/>
                <a:cs typeface="Open Sans" panose="020B0606030504020204" pitchFamily="34" charset="0"/>
              </a:rPr>
              <a:t>134</a:t>
            </a:r>
            <a:r>
              <a:rPr lang="ru-RU" altLang="ru-RU" sz="2400" dirty="0">
                <a:solidFill>
                  <a:srgbClr val="4E4E3F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altLang="ru-RU" sz="1200" dirty="0"/>
              <a:t> </a:t>
            </a:r>
            <a:endParaRPr lang="ru-RU" altLang="ru-RU" sz="36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4E4E3F"/>
              </a:solidFill>
              <a:effectLst/>
              <a:latin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504" y="59261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74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091045"/>
            <a:ext cx="784887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1. В треугольнике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MNK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угол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=25°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и угол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K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=55°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 Вычисли градусную меру угла между высотой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NH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и биссектрисой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NL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3284984"/>
            <a:ext cx="4120985" cy="3097138"/>
          </a:xfrm>
          <a:prstGeom prst="rect">
            <a:avLst/>
          </a:prstGeom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Задание 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44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443711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Решение: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рассмотрим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Δ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MNK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 Найдём в нём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+∠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+∠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=180°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(теорема о сумме углов в треугольнике).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=180°−25°−55°=100°.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Так как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NL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— биссектриса, то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MNL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:2.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MNL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=100°:2=50°.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Рассмотрим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Δ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KHN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— прямоугольный, так как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NH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⊥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MK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HNK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+∠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NKH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=90°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(свойство острых углов в прямоугольном треугольнике).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HNK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=90°−55°=35°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Найдём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LNH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LNH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LNK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−∠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HNK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LNH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=50°−35°=15°.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185" y="1844824"/>
            <a:ext cx="33813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1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18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" y="1700808"/>
            <a:ext cx="3888432" cy="37405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1916833"/>
            <a:ext cx="48245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4E4E3F"/>
                </a:solidFill>
                <a:latin typeface="Open Sans" panose="020B0606030504020204" pitchFamily="34" charset="0"/>
              </a:rPr>
              <a:t>1. На </a:t>
            </a:r>
            <a:r>
              <a:rPr lang="ru-RU" sz="2400" dirty="0">
                <a:solidFill>
                  <a:srgbClr val="4E4E3F"/>
                </a:solidFill>
                <a:latin typeface="Open Sans" panose="020B0606030504020204" pitchFamily="34" charset="0"/>
              </a:rPr>
              <a:t>бумаге в клетку нарисовали прямоугольник. Площадь клетки — </a:t>
            </a:r>
            <a:r>
              <a:rPr lang="ru-RU" sz="2400" dirty="0">
                <a:solidFill>
                  <a:srgbClr val="76A900"/>
                </a:solidFill>
                <a:latin typeface="MathJax_Main"/>
              </a:rPr>
              <a:t>9</a:t>
            </a:r>
            <a:r>
              <a:rPr lang="ru-RU" sz="2400" dirty="0">
                <a:solidFill>
                  <a:srgbClr val="4E4E3F"/>
                </a:solidFill>
                <a:latin typeface="Open Sans" panose="020B0606030504020204" pitchFamily="34" charset="0"/>
              </a:rPr>
              <a:t> условных единиц. Найди длину диагонали прямоугольника. Ответ рассчитай в условных единицах, в поле для ответа вводи только число.</a:t>
            </a:r>
          </a:p>
          <a:p>
            <a:r>
              <a:rPr lang="ru-RU" dirty="0">
                <a:solidFill>
                  <a:srgbClr val="4E4E3F"/>
                </a:solidFill>
                <a:latin typeface="Open Sans" panose="020B0606030504020204" pitchFamily="34" charset="0"/>
              </a:rPr>
              <a:t> </a:t>
            </a:r>
            <a:endParaRPr lang="ru-RU" b="0" i="0" dirty="0">
              <a:solidFill>
                <a:srgbClr val="4E4E3F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047529" y="1877648"/>
            <a:ext cx="486003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2. Известно, что в прямоугольном треугольнике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ABC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с прямым углом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B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медиана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BM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=25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, катет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AB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=48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 Найди катет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BC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этого треугольника.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4034333" cy="258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4034333" cy="2587369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23928" y="1822748"/>
            <a:ext cx="4968552" cy="233910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Решение: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>
                <a:solidFill>
                  <a:srgbClr val="4E4E3F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Р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ассмотрим 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Δ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ABC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Так как медиана в прямоугольном треугольнике, проведённая к гипотенузе, равна половине этой гипотенузы, то определим величину гипотенузы: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29856" y="4183926"/>
            <a:ext cx="4320480" cy="153888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AC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=2⋅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th-italic"/>
                <a:cs typeface="Open Sans" panose="020B0606030504020204" pitchFamily="34" charset="0"/>
              </a:rPr>
              <a:t>BM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MathJax_Main"/>
                <a:cs typeface="Open Sans" panose="020B0606030504020204" pitchFamily="34" charset="0"/>
              </a:rPr>
              <a:t>AC=2⋅25=50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 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По теореме Пифагора имеем: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63" y="5750689"/>
            <a:ext cx="8603745" cy="77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5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19" y="1916831"/>
            <a:ext cx="3890387" cy="381642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8928" y="1916831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4E4E3F"/>
                </a:solidFill>
                <a:latin typeface="Open Sans" panose="020B0606030504020204" pitchFamily="34" charset="0"/>
              </a:rPr>
              <a:t>Для того чтобы ответить на вопрос, нужно выполнить дополнительные построения, определить требуемый размер по клеточкам, затем умножить его на длину стороны одной клетки, которая равна </a:t>
            </a:r>
            <a:r>
              <a:rPr lang="ru-RU" dirty="0">
                <a:solidFill>
                  <a:srgbClr val="76A900"/>
                </a:solidFill>
                <a:latin typeface="MathJax_Main"/>
              </a:rPr>
              <a:t>3</a:t>
            </a:r>
            <a:r>
              <a:rPr lang="ru-RU" dirty="0">
                <a:solidFill>
                  <a:srgbClr val="4E4E3F"/>
                </a:solidFill>
                <a:latin typeface="Open Sans" panose="020B0606030504020204" pitchFamily="34" charset="0"/>
              </a:rPr>
              <a:t> условных единиц.</a:t>
            </a:r>
          </a:p>
          <a:p>
            <a:r>
              <a:rPr lang="ru-RU" dirty="0">
                <a:solidFill>
                  <a:srgbClr val="4E4E3F"/>
                </a:solidFill>
                <a:latin typeface="Open Sans" panose="020B0606030504020204" pitchFamily="34" charset="0"/>
              </a:rPr>
              <a:t> </a:t>
            </a:r>
          </a:p>
          <a:p>
            <a:r>
              <a:rPr lang="ru-RU" dirty="0">
                <a:solidFill>
                  <a:srgbClr val="4E4E3F"/>
                </a:solidFill>
                <a:latin typeface="Open Sans" panose="020B0606030504020204" pitchFamily="34" charset="0"/>
              </a:rPr>
              <a:t>Диагонали прямоугольника равны. Найти длину любой можно через теорему Пифагора. Затем нужно умножить её на длину стороны клеточки.</a:t>
            </a:r>
            <a:endParaRPr lang="ru-RU" b="0" i="0" dirty="0">
              <a:solidFill>
                <a:srgbClr val="4E4E3F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8" y="5334639"/>
            <a:ext cx="4195887" cy="9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39952" y="2132856"/>
            <a:ext cx="453650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2. На </a:t>
            </a:r>
            <a:r>
              <a:rPr lang="ru-RU" sz="2400" dirty="0"/>
              <a:t>рисунке на бумаге в клетку нарисовали ромб. Длина стороны клетки — 4 условных единиц. Найди площадь ромба. Ответ рассчитай в условных единицах, в поле для ответа вводи только число.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1988840"/>
            <a:ext cx="364371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6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988840"/>
            <a:ext cx="3669638" cy="36004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5517232"/>
            <a:ext cx="7776864" cy="91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4329035" cy="3312368"/>
          </a:xfrm>
          <a:prstGeom prst="rect">
            <a:avLst/>
          </a:prstGeom>
        </p:spPr>
      </p:pic>
      <p:sp>
        <p:nvSpPr>
          <p:cNvPr id="12" name="Объект 1"/>
          <p:cNvSpPr>
            <a:spLocks noGrp="1"/>
          </p:cNvSpPr>
          <p:nvPr>
            <p:ph idx="1"/>
          </p:nvPr>
        </p:nvSpPr>
        <p:spPr>
          <a:xfrm>
            <a:off x="4607496" y="2000796"/>
            <a:ext cx="453650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3</a:t>
            </a:r>
            <a:r>
              <a:rPr lang="ru-RU" sz="2400" dirty="0" smtClean="0"/>
              <a:t>. Найди </a:t>
            </a:r>
            <a:r>
              <a:rPr lang="en-US" sz="2400" dirty="0" err="1" smtClean="0"/>
              <a:t>sinC</a:t>
            </a:r>
            <a:r>
              <a:rPr lang="en-US" sz="2400" dirty="0" smtClean="0"/>
              <a:t>, </a:t>
            </a:r>
            <a:r>
              <a:rPr lang="ru-RU" sz="2400" dirty="0" smtClean="0"/>
              <a:t>если сторона клетки равна 1.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268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94" y="1844824"/>
            <a:ext cx="4392314" cy="35548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447" y="2204864"/>
            <a:ext cx="410603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1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44824"/>
            <a:ext cx="5089571" cy="32403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4048" y="1844824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4E4E3F"/>
                </a:solidFill>
                <a:latin typeface="Open Sans" panose="020B0606030504020204" pitchFamily="34" charset="0"/>
              </a:rPr>
              <a:t>4. Сторона</a:t>
            </a:r>
            <a:r>
              <a:rPr lang="ru-RU" sz="2800" dirty="0">
                <a:solidFill>
                  <a:srgbClr val="4E4E3F"/>
                </a:solidFill>
                <a:latin typeface="Open Sans" panose="020B0606030504020204" pitchFamily="34" charset="0"/>
              </a:rPr>
              <a:t> клетки — </a:t>
            </a:r>
            <a:r>
              <a:rPr lang="ru-RU" sz="2800" dirty="0" smtClean="0">
                <a:solidFill>
                  <a:srgbClr val="76A900"/>
                </a:solidFill>
                <a:latin typeface="MathJax_Main"/>
              </a:rPr>
              <a:t>2</a:t>
            </a:r>
            <a:r>
              <a:rPr lang="ru-RU" sz="2800" dirty="0" smtClean="0">
                <a:solidFill>
                  <a:srgbClr val="4E4E3F"/>
                </a:solidFill>
                <a:latin typeface="Open Sans" panose="020B0606030504020204" pitchFamily="34" charset="0"/>
              </a:rPr>
              <a:t>. Найди </a:t>
            </a:r>
            <a:r>
              <a:rPr lang="ru-RU" sz="2800" dirty="0">
                <a:solidFill>
                  <a:srgbClr val="4E4E3F"/>
                </a:solidFill>
                <a:latin typeface="Open Sans" panose="020B0606030504020204" pitchFamily="34" charset="0"/>
              </a:rPr>
              <a:t>площадь этой фигуры и запиши в ответе число без единиц измерения.</a:t>
            </a:r>
            <a:endParaRPr lang="ru-RU" sz="2800" b="0" i="0" dirty="0">
              <a:solidFill>
                <a:srgbClr val="4E4E3F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9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509120"/>
            <a:ext cx="8477250" cy="2076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5" y="1844824"/>
            <a:ext cx="3888432" cy="247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6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43ca333327d8a82cb6281ce7685cef9d5d44cd5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196</Words>
  <Application>Microsoft Office PowerPoint</Application>
  <PresentationFormat>Экран (4:3)</PresentationFormat>
  <Paragraphs>101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MathJax_Main</vt:lpstr>
      <vt:lpstr>MathJax_Math-italic</vt:lpstr>
      <vt:lpstr>Open Sans</vt:lpstr>
      <vt:lpstr>Тема Office</vt:lpstr>
      <vt:lpstr>Подготовка к ОГЭ (геометрия) задания 18,19,23</vt:lpstr>
      <vt:lpstr>Задание 18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19</vt:lpstr>
      <vt:lpstr>Задание 19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с удовольствием</dc:title>
  <dc:creator>obstinate</dc:creator>
  <dc:description>Шаблон презентации с сайта https://presentation-creation.ru/</dc:description>
  <cp:lastModifiedBy>User</cp:lastModifiedBy>
  <cp:revision>312</cp:revision>
  <dcterms:created xsi:type="dcterms:W3CDTF">2018-02-25T09:09:03Z</dcterms:created>
  <dcterms:modified xsi:type="dcterms:W3CDTF">2022-05-01T18:11:11Z</dcterms:modified>
</cp:coreProperties>
</file>