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0" r:id="rId5"/>
    <p:sldId id="261" r:id="rId6"/>
    <p:sldId id="269" r:id="rId7"/>
    <p:sldId id="277" r:id="rId8"/>
    <p:sldId id="270" r:id="rId9"/>
    <p:sldId id="271" r:id="rId10"/>
    <p:sldId id="268" r:id="rId11"/>
    <p:sldId id="272" r:id="rId12"/>
    <p:sldId id="273" r:id="rId13"/>
    <p:sldId id="274" r:id="rId14"/>
    <p:sldId id="275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73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98"/>
            <a:ext cx="9156700" cy="684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00675" y="575299"/>
            <a:ext cx="6755350" cy="230832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4E3B3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/>
              </a:rPr>
              <a:t>«Игры с песком</a:t>
            </a:r>
          </a:p>
          <a:p>
            <a:pPr algn="ctr"/>
            <a:r>
              <a:rPr lang="ru-RU" sz="4800" b="1" dirty="0" smtClean="0">
                <a:ln w="12700">
                  <a:solidFill>
                    <a:srgbClr val="4E3B30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/>
              </a:rPr>
              <a:t>в работе с дошкольниками»</a:t>
            </a:r>
            <a:endParaRPr lang="ru-RU" sz="4800" b="1" dirty="0">
              <a:ln w="12700">
                <a:solidFill>
                  <a:srgbClr val="4E3B30">
                    <a:satMod val="155000"/>
                  </a:srgb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Book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3460427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ru-RU" sz="3200" b="1" dirty="0">
                <a:solidFill>
                  <a:srgbClr val="333333"/>
                </a:solidFill>
                <a:latin typeface="Helvetica Neue"/>
              </a:rPr>
              <a:t>«Самая лучшая игрушка для детей – кучка песка!»</a:t>
            </a:r>
            <a:endParaRPr lang="ru-RU" sz="3200" dirty="0">
              <a:solidFill>
                <a:srgbClr val="333333"/>
              </a:solidFill>
              <a:latin typeface="Helvetica Neue"/>
            </a:endParaRPr>
          </a:p>
          <a:p>
            <a:r>
              <a:rPr lang="ru-RU" sz="3200" b="1" dirty="0">
                <a:solidFill>
                  <a:srgbClr val="333333"/>
                </a:solidFill>
                <a:latin typeface="Helvetica Neue"/>
              </a:rPr>
              <a:t>К.Д</a:t>
            </a:r>
            <a:r>
              <a:rPr lang="ru-RU" sz="3200" b="1" dirty="0" smtClean="0">
                <a:solidFill>
                  <a:srgbClr val="333333"/>
                </a:solidFill>
                <a:latin typeface="Helvetica Neue"/>
              </a:rPr>
              <a:t>. Ушинский</a:t>
            </a:r>
            <a:endParaRPr lang="ru-RU" sz="3200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707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48881" y="188640"/>
            <a:ext cx="628934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000" b="1" dirty="0"/>
              <a:t>Игры по обучению грамоте</a:t>
            </a:r>
          </a:p>
          <a:p>
            <a:pPr algn="ctr"/>
            <a:r>
              <a:rPr lang="ru-RU" altLang="ru-RU" sz="4000" b="1" dirty="0"/>
              <a:t> с песком</a:t>
            </a:r>
            <a:r>
              <a:rPr lang="ru-RU" alt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512079"/>
            <a:ext cx="64522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/>
              <a:t>«Кто спрятался»</a:t>
            </a:r>
          </a:p>
          <a:p>
            <a:r>
              <a:rPr lang="ru-RU" altLang="ru-RU" dirty="0"/>
              <a:t>Найти в песке фигурки и отобрать те из них,</a:t>
            </a:r>
          </a:p>
          <a:p>
            <a:r>
              <a:rPr lang="ru-RU" altLang="ru-RU" dirty="0"/>
              <a:t> название которых начинается на заданный звук. </a:t>
            </a:r>
          </a:p>
          <a:p>
            <a:r>
              <a:rPr lang="ru-RU" altLang="ru-RU" dirty="0"/>
              <a:t>Придумывание предложений с этими словами.</a:t>
            </a:r>
          </a:p>
          <a:p>
            <a:r>
              <a:rPr lang="ru-RU" altLang="ru-RU" sz="2400" b="1" dirty="0"/>
              <a:t>«Написание букв, слов на песке»</a:t>
            </a:r>
          </a:p>
          <a:p>
            <a:r>
              <a:rPr lang="ru-RU" altLang="ru-RU" dirty="0"/>
              <a:t>(Пальцем, палочкой, «змейками» - простыми веревочками с узелком на конце).</a:t>
            </a:r>
          </a:p>
          <a:p>
            <a:r>
              <a:rPr lang="ru-RU" altLang="ru-RU" sz="2400" b="1" dirty="0"/>
              <a:t>«Веселые преобразования»</a:t>
            </a:r>
          </a:p>
          <a:p>
            <a:r>
              <a:rPr lang="ru-RU" altLang="ru-RU" dirty="0"/>
              <a:t>Превращаем одну букву на другую, рисуя их на песке и т.д.</a:t>
            </a:r>
            <a:endParaRPr lang="ru-RU" altLang="ru-RU" dirty="0"/>
          </a:p>
        </p:txBody>
      </p:sp>
      <p:pic>
        <p:nvPicPr>
          <p:cNvPr id="8" name="Picture 16" descr="134351802_I_Rfaz4GT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6" t="17714" r="10857" b="19429"/>
          <a:stretch>
            <a:fillRect/>
          </a:stretch>
        </p:blipFill>
        <p:spPr bwMode="auto">
          <a:xfrm>
            <a:off x="3879055" y="4391521"/>
            <a:ext cx="3429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1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48881" y="188640"/>
            <a:ext cx="628934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4000" b="1" dirty="0"/>
              <a:t>Игры по обучению грамоте</a:t>
            </a:r>
          </a:p>
          <a:p>
            <a:pPr algn="ctr"/>
            <a:r>
              <a:rPr lang="ru-RU" altLang="ru-RU" sz="4000" b="1" dirty="0"/>
              <a:t> с песком</a:t>
            </a:r>
            <a:r>
              <a:rPr lang="ru-RU" altLang="ru-RU" dirty="0"/>
              <a:t> </a:t>
            </a:r>
          </a:p>
        </p:txBody>
      </p:sp>
      <p:pic>
        <p:nvPicPr>
          <p:cNvPr id="4" name="Picture 16" descr="134351802_I_Rfaz4GT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6" t="17714" r="10857" b="19429"/>
          <a:stretch>
            <a:fillRect/>
          </a:stretch>
        </p:blipFill>
        <p:spPr bwMode="auto">
          <a:xfrm>
            <a:off x="4211960" y="4437112"/>
            <a:ext cx="3429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220280" y="1289953"/>
            <a:ext cx="7412360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dirty="0"/>
              <a:t>«Допиши букву, слово»</a:t>
            </a:r>
          </a:p>
          <a:p>
            <a:r>
              <a:rPr lang="ru-RU" altLang="ru-RU" sz="1600" dirty="0"/>
              <a:t>Воспитатель пишет букву или слово, засыпает песком ее часть,</a:t>
            </a:r>
          </a:p>
          <a:p>
            <a:r>
              <a:rPr lang="ru-RU" altLang="ru-RU" sz="1600" dirty="0"/>
              <a:t> предлагает ребенку восстановить написанное.</a:t>
            </a:r>
          </a:p>
          <a:p>
            <a:r>
              <a:rPr lang="ru-RU" altLang="ru-RU" sz="2000" b="1" dirty="0"/>
              <a:t>«Найди и назови»</a:t>
            </a:r>
          </a:p>
          <a:p>
            <a:r>
              <a:rPr lang="ru-RU" altLang="ru-RU" sz="1600" dirty="0"/>
              <a:t>Дети ищут пластмассовые буквы в песке, называют их, </a:t>
            </a:r>
          </a:p>
          <a:p>
            <a:r>
              <a:rPr lang="ru-RU" altLang="ru-RU" sz="1600" dirty="0"/>
              <a:t>делят на гласные и согласные, выкладывают из них слова.</a:t>
            </a:r>
          </a:p>
          <a:p>
            <a:r>
              <a:rPr lang="ru-RU" altLang="ru-RU" sz="2000" b="1" dirty="0"/>
              <a:t>«Что скрывает песок?»</a:t>
            </a:r>
          </a:p>
          <a:p>
            <a:r>
              <a:rPr lang="ru-RU" altLang="ru-RU" sz="1600" dirty="0"/>
              <a:t>Дети находят в песке таблички со словами, прочитывают, классифицируют.</a:t>
            </a:r>
          </a:p>
          <a:p>
            <a:r>
              <a:rPr lang="ru-RU" altLang="ru-RU" b="1" dirty="0"/>
              <a:t>«Кто быстрее?»</a:t>
            </a:r>
          </a:p>
          <a:p>
            <a:r>
              <a:rPr lang="ru-RU" altLang="ru-RU" sz="1600" dirty="0"/>
              <a:t>Игра-соревнование проводится с детьми в парах, тройках в двух песочницах. </a:t>
            </a:r>
          </a:p>
          <a:p>
            <a:r>
              <a:rPr lang="ru-RU" altLang="ru-RU" sz="1600" dirty="0"/>
              <a:t>Победитель тот, кто быстрее откопает буквы и выложит слова по образцу.</a:t>
            </a:r>
          </a:p>
        </p:txBody>
      </p:sp>
    </p:spTree>
    <p:extLst>
      <p:ext uri="{BB962C8B-B14F-4D97-AF65-F5344CB8AC3E}">
        <p14:creationId xmlns:p14="http://schemas.microsoft.com/office/powerpoint/2010/main" val="41874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03648" y="332656"/>
            <a:ext cx="853158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/>
              <a:t>Игры </a:t>
            </a:r>
            <a:r>
              <a:rPr lang="ru-RU" altLang="ru-RU" sz="4000" b="1" dirty="0" smtClean="0"/>
              <a:t>в ключе художественно- речевой деятельности</a:t>
            </a:r>
            <a:endParaRPr lang="ru-RU" altLang="ru-RU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57915" y="1651491"/>
            <a:ext cx="6623050" cy="498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ru-RU" altLang="ru-RU" sz="2400" dirty="0"/>
          </a:p>
          <a:p>
            <a:r>
              <a:rPr lang="ru-RU" altLang="ru-RU" sz="2400" b="1" dirty="0"/>
              <a:t>«Кто быстрее найдет»</a:t>
            </a:r>
          </a:p>
          <a:p>
            <a:r>
              <a:rPr lang="ru-RU" altLang="ru-RU" dirty="0"/>
              <a:t>Найти предмет в песке и составить о нем предложения (описание, назначение)</a:t>
            </a:r>
          </a:p>
          <a:p>
            <a:r>
              <a:rPr lang="ru-RU" altLang="ru-RU" sz="2400" b="1" dirty="0"/>
              <a:t>«Что ты чувствуешь?»</a:t>
            </a:r>
          </a:p>
          <a:p>
            <a:r>
              <a:rPr lang="ru-RU" altLang="ru-RU" dirty="0"/>
              <a:t>Описание детьми своих ощущений при взаимодействии с песком.</a:t>
            </a:r>
          </a:p>
          <a:p>
            <a:r>
              <a:rPr lang="ru-RU" altLang="ru-RU" sz="2400" b="1" dirty="0"/>
              <a:t>«Фантазия из песка»</a:t>
            </a:r>
          </a:p>
          <a:p>
            <a:r>
              <a:rPr lang="ru-RU" altLang="ru-RU" dirty="0"/>
              <a:t>Цветной песок хаотично насыпаем на бумажные тарелочки, листы бумаги.</a:t>
            </a:r>
          </a:p>
          <a:p>
            <a:r>
              <a:rPr lang="ru-RU" altLang="ru-RU" dirty="0"/>
              <a:t>Взрослый  предлагает рассказать, что увидели дети.</a:t>
            </a:r>
          </a:p>
          <a:p>
            <a:r>
              <a:rPr lang="ru-RU" altLang="ru-RU" sz="2400" b="1" dirty="0"/>
              <a:t>«Сказочники Песчаной страны»</a:t>
            </a:r>
          </a:p>
          <a:p>
            <a:r>
              <a:rPr lang="ru-RU" altLang="ru-RU" dirty="0"/>
              <a:t>Моделирование из песка сказочных сюжетов с использованием мелких фигурок,</a:t>
            </a:r>
          </a:p>
          <a:p>
            <a:r>
              <a:rPr lang="ru-RU" altLang="ru-RU" dirty="0"/>
              <a:t> составление и рассказывание сказок, рассказов о них.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260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03648" y="332656"/>
            <a:ext cx="853158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/>
              <a:t>Игры </a:t>
            </a:r>
            <a:r>
              <a:rPr lang="ru-RU" altLang="ru-RU" sz="4000" b="1" dirty="0" smtClean="0"/>
              <a:t>на развитие тактильной чувствительности</a:t>
            </a:r>
            <a:endParaRPr lang="ru-RU" altLang="ru-RU" dirty="0"/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2531920" y="1670983"/>
            <a:ext cx="6275040" cy="5943600"/>
          </a:xfrm>
          <a:prstGeom prst="rect">
            <a:avLst/>
          </a:prstGeom>
          <a:noFill/>
          <a:ln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altLang="ru-RU" sz="2000" b="1" dirty="0" smtClean="0"/>
              <a:t>«</a:t>
            </a:r>
            <a:r>
              <a:rPr lang="ru-RU" altLang="ru-RU" sz="2400" b="1" dirty="0" smtClean="0"/>
              <a:t>Едут машины, санки, коньки»</a:t>
            </a:r>
            <a:r>
              <a:rPr lang="ru-RU" altLang="ru-RU" sz="2000" b="1" dirty="0" smtClean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/>
              <a:t>Скольжения ладонями по поверхности песка зигзагообразными круговыми движениями, а также движениями в разных направлениях.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b="1" dirty="0" smtClean="0"/>
              <a:t>«Ловкие змейки», «Прокладываем железную дорогу»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/>
              <a:t>Выполнение движений ребром ладони, прохождение по следам, проложенным ранее, параллельно им.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b="1" dirty="0" smtClean="0"/>
              <a:t>«Волшебные узоры»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b="1" dirty="0" smtClean="0"/>
              <a:t> </a:t>
            </a:r>
            <a:r>
              <a:rPr lang="ru-RU" altLang="ru-RU" sz="2000" dirty="0" smtClean="0"/>
              <a:t>Создание узоров, различных изображений с помощью отпечатков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/>
              <a:t>        ладошек, кулачков, пальчиков.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b="1" dirty="0" smtClean="0"/>
              <a:t>«Делай, как я»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/>
              <a:t>В паре с другим ребенком. Повторение движений рук, пальцев по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 smtClean="0"/>
              <a:t>песку.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81102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03648" y="332656"/>
            <a:ext cx="853158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/>
              <a:t>Игры </a:t>
            </a:r>
            <a:r>
              <a:rPr lang="ru-RU" altLang="ru-RU" sz="4000" b="1" dirty="0" smtClean="0"/>
              <a:t>на развитие тактильной чувствительности</a:t>
            </a:r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66200" y="1656095"/>
            <a:ext cx="660648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 smtClean="0"/>
              <a:t>«</a:t>
            </a:r>
            <a:r>
              <a:rPr lang="ru-RU" altLang="ru-RU" sz="2000" b="1" dirty="0"/>
              <a:t>Там неизведанных дорожках ...»</a:t>
            </a:r>
          </a:p>
          <a:p>
            <a:r>
              <a:rPr lang="ru-RU" altLang="ru-RU" dirty="0"/>
              <a:t>Прохождение по поверхности песка пальцами, сгруппированными по два,</a:t>
            </a:r>
          </a:p>
          <a:p>
            <a:r>
              <a:rPr lang="ru-RU" altLang="ru-RU" dirty="0"/>
              <a:t>три, четыре, пять. Взрослый предлагает представить, чьи это могут быть</a:t>
            </a:r>
          </a:p>
          <a:p>
            <a:r>
              <a:rPr lang="ru-RU" altLang="ru-RU" dirty="0"/>
              <a:t>следы.</a:t>
            </a:r>
          </a:p>
          <a:p>
            <a:r>
              <a:rPr lang="ru-RU" altLang="ru-RU" sz="2000" b="1" dirty="0" smtClean="0"/>
              <a:t>«</a:t>
            </a:r>
            <a:r>
              <a:rPr lang="ru-RU" altLang="ru-RU" sz="2000" b="1" dirty="0"/>
              <a:t>Море волнуется»</a:t>
            </a:r>
          </a:p>
          <a:p>
            <a:r>
              <a:rPr lang="ru-RU" altLang="ru-RU" dirty="0"/>
              <a:t>Шевеление руками в песке, наблюдение за тем,</a:t>
            </a:r>
          </a:p>
          <a:p>
            <a:r>
              <a:rPr lang="ru-RU" altLang="ru-RU" dirty="0"/>
              <a:t> как меняется песчаный рельеф.</a:t>
            </a:r>
          </a:p>
          <a:p>
            <a:r>
              <a:rPr lang="ru-RU" altLang="ru-RU" b="1" dirty="0" smtClean="0"/>
              <a:t>«</a:t>
            </a:r>
            <a:r>
              <a:rPr lang="ru-RU" altLang="ru-RU" sz="2000" b="1" dirty="0"/>
              <a:t>Мина», «Сапер»</a:t>
            </a:r>
          </a:p>
          <a:p>
            <a:r>
              <a:rPr lang="ru-RU" altLang="ru-RU" dirty="0"/>
              <a:t>Осторожное откапывание руки товарища, стараясь не коснуться ее.</a:t>
            </a:r>
          </a:p>
          <a:p>
            <a:r>
              <a:rPr lang="ru-RU" altLang="ru-RU" sz="2000" b="1" dirty="0" smtClean="0"/>
              <a:t>«</a:t>
            </a:r>
            <a:r>
              <a:rPr lang="ru-RU" altLang="ru-RU" sz="2000" b="1" dirty="0"/>
              <a:t>Сюрпризы для друзей»</a:t>
            </a:r>
          </a:p>
          <a:p>
            <a:r>
              <a:rPr lang="ru-RU" altLang="ru-RU" dirty="0"/>
              <a:t>Изготовление тайников в песочнице, закапывание в них мелких игрушек,</a:t>
            </a:r>
          </a:p>
          <a:p>
            <a:r>
              <a:rPr lang="ru-RU" altLang="ru-RU" dirty="0"/>
              <a:t> цветных камешков, ракушек и т.п.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33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03647" y="2767280"/>
            <a:ext cx="853158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 smtClean="0"/>
              <a:t>Спасибо </a:t>
            </a:r>
            <a:r>
              <a:rPr lang="ru-RU" altLang="ru-RU" sz="4000" b="1" smtClean="0"/>
              <a:t>за внимание</a:t>
            </a:r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66200" y="1656095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85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23764" y="332656"/>
            <a:ext cx="58326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latin typeface="Helvetica Neue"/>
              </a:rPr>
              <a:t>Песок </a:t>
            </a:r>
            <a:r>
              <a:rPr lang="ru-RU" sz="2000" dirty="0">
                <a:solidFill>
                  <a:srgbClr val="333333"/>
                </a:solidFill>
                <a:latin typeface="Helvetica Neue"/>
              </a:rPr>
              <a:t>— это естественный природный материал. Когда руки ребенка прикасаются к песку – происходят чудеса… </a:t>
            </a:r>
            <a:endParaRPr lang="ru-RU" sz="2000" dirty="0" smtClean="0">
              <a:solidFill>
                <a:srgbClr val="333333"/>
              </a:solidFill>
              <a:latin typeface="Helvetica Neue"/>
            </a:endParaRPr>
          </a:p>
          <a:p>
            <a:r>
              <a:rPr lang="ru-RU" sz="2000" dirty="0" smtClean="0">
                <a:solidFill>
                  <a:srgbClr val="333333"/>
                </a:solidFill>
                <a:latin typeface="Helvetica Neue"/>
              </a:rPr>
              <a:t>Всё</a:t>
            </a:r>
            <a:r>
              <a:rPr lang="ru-RU" sz="2000" dirty="0">
                <a:solidFill>
                  <a:srgbClr val="333333"/>
                </a:solidFill>
                <a:latin typeface="Helvetica Neue"/>
              </a:rPr>
              <a:t>, что находится в бессознательном маленького человека проявляется вовне. Вдохновленный игрой с песком, он черпает из бессознательного идеи и образы, которые воплощаются в картине на песке. </a:t>
            </a:r>
            <a:endParaRPr lang="ru-RU" sz="2000" dirty="0"/>
          </a:p>
        </p:txBody>
      </p:sp>
      <p:pic>
        <p:nvPicPr>
          <p:cNvPr id="7170" name="Picture 2" descr="https://cs5.livemaster.ru/storage/3f/b2/22fd11662111aa8bafc6989f30ly--suveniry-i-podarki-yungianskaya-pesochnits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1431" y="3255953"/>
            <a:ext cx="4997315" cy="3331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28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7658" y="197346"/>
            <a:ext cx="691634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Группы методов и приемов игр с песком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b="0" i="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Исследовательская, практическая деятельность. 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 с раздаточными материалами (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совочками, формочками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пульверизаторами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кисточками). 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Экспериментирование, поиск, наблюдение, опыт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Игровая деятельность. 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Обыгрывание ситуаций (ветер, ветер ты могуч; знойное солнце;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проливной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дождь…)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Инсценировка и театрализация.  </a:t>
            </a:r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Словесные методы. 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Мини-беседа, доверительная беседа (наши чувства в пустыне,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как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справиться с грустью).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Диалог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рассказ педагога (что такое пустыня, кто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здесь живёт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Наглядные методы. </a:t>
            </a:r>
          </a:p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Рассматривание картин и иллюстраций с жизненными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проблемными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ситуациями.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Моделирование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(сооружение навесного моста, строительство дворца)</a:t>
            </a:r>
          </a:p>
          <a:p>
            <a:endParaRPr lang="ru-RU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2776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1204" y="548679"/>
            <a:ext cx="3365407" cy="2524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1203" y="3892769"/>
            <a:ext cx="3365407" cy="2524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3135" y="2749570"/>
            <a:ext cx="3446096" cy="2463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3998" y="778902"/>
            <a:ext cx="31449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333333"/>
                </a:solidFill>
                <a:latin typeface="Helvetica Neue"/>
              </a:rPr>
              <a:t>Для работы можно использовать:</a:t>
            </a:r>
            <a:endParaRPr lang="ru-RU" sz="3200" dirty="0">
              <a:solidFill>
                <a:srgbClr val="333333"/>
              </a:solidFill>
              <a:latin typeface="Helvetica Neue"/>
            </a:endParaRPr>
          </a:p>
          <a:p>
            <a:r>
              <a:rPr lang="ru-RU" b="1" dirty="0">
                <a:solidFill>
                  <a:srgbClr val="333333"/>
                </a:solidFill>
                <a:latin typeface="Helvetica Neue"/>
              </a:rPr>
              <a:t> 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17515" y="513429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Цветной песок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04674" y="2940606"/>
            <a:ext cx="3038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Кинетический песок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75826" y="6299495"/>
            <a:ext cx="1896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Кварцевый песок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4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7944" y="4570966"/>
            <a:ext cx="3240360" cy="2260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Игровые принадлежности Фигурки людей, животных, птиц, сказочных персонажей. Фигурки должны быть из разных материалов: дерева, глины, пластмассы и металла. Коллекция фигурок должна быть представлена большими и мелкими объектами, красочными и бесцветными, красивыми и безобразными. Хорошо использовать и натуральные природные материалы, например, ракушки, веточки, камешки и т.д.    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0232" y="2634004"/>
            <a:ext cx="2225997" cy="202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Игровые принадлежности Фигурки людей, животных, птиц, сказочных персонажей. Фигурки должны быть из разных материалов: дерева, глины, пластмассы и металла. Коллекция фигурок должна быть представлена большими и мелкими объектами, красочными и бесцветными, красивыми и безобразными. Хорошо использовать и натуральные природные материалы, например, ракушки, веточки, камешки и т.д.    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09490" y="2724423"/>
            <a:ext cx="2337990" cy="1919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56879" y="139100"/>
            <a:ext cx="59766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Helvetica Neue"/>
              </a:rPr>
              <a:t>Игровые принадлежности</a:t>
            </a:r>
            <a:endParaRPr lang="ru-RU" dirty="0">
              <a:solidFill>
                <a:srgbClr val="333333"/>
              </a:solidFill>
              <a:latin typeface="Helvetica Neue"/>
            </a:endParaRPr>
          </a:p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Фигурки людей, животных, птиц, сказочных персонажей. Фигурки должны быть из разных материалов: дерева, глины, пластмассы и металла. Коллекция фигурок должна быть представлена большими и мелкими объектами, красочными и бесцветными, красивыми и безобразными. Хорошо использовать и натуральные природные материалы, например, ракушки, веточки, камешки и т.д.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719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2704" y="327382"/>
            <a:ext cx="68712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0000"/>
                </a:solidFill>
                <a:latin typeface="PT Sans"/>
              </a:rPr>
              <a:t>Чем полезны игры с</a:t>
            </a:r>
            <a:r>
              <a:rPr lang="ru-RU" sz="2400" b="1" dirty="0">
                <a:solidFill>
                  <a:srgbClr val="000000"/>
                </a:solidFill>
                <a:latin typeface="PT Sans"/>
              </a:rPr>
              <a:t> песком</a:t>
            </a:r>
            <a:r>
              <a:rPr lang="ru-RU" sz="2400" b="1" dirty="0" smtClean="0">
                <a:solidFill>
                  <a:srgbClr val="000000"/>
                </a:solidFill>
                <a:latin typeface="PT Sans"/>
              </a:rPr>
              <a:t>?</a:t>
            </a:r>
          </a:p>
          <a:p>
            <a:endParaRPr lang="ru-RU" dirty="0">
              <a:solidFill>
                <a:srgbClr val="000000"/>
              </a:solidFill>
              <a:latin typeface="PT San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Развивают  восприятие, мышление, память, внимание, речь, навык самоконтроля и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саморегуляции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, творческое мышление, воображение и фантазию;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Формируют  у ребенка представления об окружающем мире;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Развивают мелкую моторику, глазомер;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Успокаивают и расслабляют, снимая напряжение;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Стабилизировать психоэмоциональное состояние ребенка;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Совершенствуется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предметно-игровая деятельность, что в дальнейшем способствует развитию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сюжетно-ролевой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игры и коммуникативных навыков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ребенка;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Песок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, как и вода, способен «заземлять» отрицательную энергию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PT San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"/>
              </a:rPr>
              <a:t>Помогают познавать внешний и свой внутренний мир.</a:t>
            </a:r>
            <a:endParaRPr lang="ru-RU" sz="2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PT San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91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2704" y="327382"/>
            <a:ext cx="669178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PT Sans"/>
              </a:rPr>
              <a:t>Организация игр с сухим песком</a:t>
            </a:r>
          </a:p>
          <a:p>
            <a:endParaRPr lang="ru-RU" b="1" i="1" dirty="0">
              <a:solidFill>
                <a:srgbClr val="000000"/>
              </a:solidFill>
              <a:latin typeface="PT San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Игры-занятия желательно проводить с подгруппой детей в одной большой или нескольких малых песочницах.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Воспитатель/психолог </a:t>
            </a:r>
            <a:r>
              <a:rPr lang="ru-RU" dirty="0"/>
              <a:t>знакомит детей со своей </a:t>
            </a:r>
            <a:r>
              <a:rPr lang="ru-RU" dirty="0" smtClean="0"/>
              <a:t>игрушкой посредником </a:t>
            </a:r>
            <a:r>
              <a:rPr lang="ru-RU" dirty="0"/>
              <a:t>в играх с песком.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Игрушка </a:t>
            </a:r>
            <a:r>
              <a:rPr lang="ru-RU" dirty="0"/>
              <a:t>должна быть красивой и интересной для детей. Данную игрушку можно использовать только в песочнице или в некоторых исключительных случаях на занятиях в группе, так как через эту игрушку воспитатель объявляет все правила поведения, запреты и поощрения.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Ведущий </a:t>
            </a:r>
            <a:r>
              <a:rPr lang="ru-RU" dirty="0"/>
              <a:t>(воспитатель или психолог) в ходе проведения игр обращает внимание детей на изменение тактильных ощущений, побуждая их высказываться, сравнивать. 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Ведущий </a:t>
            </a:r>
            <a:r>
              <a:rPr lang="ru-RU" dirty="0"/>
              <a:t>должен следить за реакцией детей при манипуляциях с сухим и мокрым песком.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Если </a:t>
            </a:r>
            <a:r>
              <a:rPr lang="ru-RU" dirty="0"/>
              <a:t>какой-то ребенок испытывает неприятные ощущения, нельзя настаивать на продолжении занятий в песке.  Воспитатель (психолог) сначала показывает в песке все движения, затем дети их повторяют. </a:t>
            </a:r>
            <a:endParaRPr lang="ru-RU" b="1" dirty="0" smtClean="0">
              <a:solidFill>
                <a:srgbClr val="000000"/>
              </a:solidFill>
              <a:latin typeface="PT San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96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339752" y="1182707"/>
            <a:ext cx="6624736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b="1" dirty="0"/>
              <a:t>«Узор под диктовку»</a:t>
            </a:r>
          </a:p>
          <a:p>
            <a:r>
              <a:rPr lang="ru-RU" altLang="ru-RU" sz="1600" dirty="0"/>
              <a:t> Взрослый дает указания, в каком углу, каком месте песочницы положить</a:t>
            </a:r>
          </a:p>
          <a:p>
            <a:r>
              <a:rPr lang="ru-RU" altLang="ru-RU" sz="1600" dirty="0"/>
              <a:t> тот или иной предмет. Можно использовать природный материал.</a:t>
            </a:r>
          </a:p>
          <a:p>
            <a:r>
              <a:rPr lang="ru-RU" altLang="ru-RU" sz="2000" b="1" dirty="0"/>
              <a:t>«Что справа, слева, сверху, снизу?»</a:t>
            </a:r>
          </a:p>
          <a:p>
            <a:r>
              <a:rPr lang="ru-RU" altLang="ru-RU" sz="1600" dirty="0"/>
              <a:t>Ребенок определяет и называет местонахождение того или иного предмета в песочнице.</a:t>
            </a:r>
          </a:p>
          <a:p>
            <a:r>
              <a:rPr lang="ru-RU" altLang="ru-RU" sz="2000" b="1" dirty="0"/>
              <a:t>«Числа и цифры»</a:t>
            </a:r>
          </a:p>
          <a:p>
            <a:r>
              <a:rPr lang="ru-RU" altLang="ru-RU" sz="1600" dirty="0"/>
              <a:t>Ребята откапывают спрятанные в песке предметы, </a:t>
            </a:r>
          </a:p>
          <a:p>
            <a:r>
              <a:rPr lang="ru-RU" altLang="ru-RU" sz="1600" dirty="0"/>
              <a:t>природный материал, классифицируют их,</a:t>
            </a:r>
          </a:p>
          <a:p>
            <a:r>
              <a:rPr lang="ru-RU" altLang="ru-RU" sz="1600" dirty="0"/>
              <a:t> сравнивают количество, обозначают каждую группу соответствующей цифрой.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83768" y="228600"/>
            <a:ext cx="63490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/>
              <a:t>Развивающие математические игры </a:t>
            </a:r>
          </a:p>
          <a:p>
            <a:pPr algn="ctr"/>
            <a:r>
              <a:rPr lang="ru-RU" altLang="ru-RU" sz="2800" b="1" dirty="0"/>
              <a:t>в песочнице </a:t>
            </a:r>
          </a:p>
        </p:txBody>
      </p:sp>
      <p:pic>
        <p:nvPicPr>
          <p:cNvPr id="6" name="Picture 7" descr="00000003865_1-2000x1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9912" r="9966" b="15044"/>
          <a:stretch>
            <a:fillRect/>
          </a:stretch>
        </p:blipFill>
        <p:spPr bwMode="auto">
          <a:xfrm>
            <a:off x="3707904" y="4365104"/>
            <a:ext cx="383307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3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200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83768" y="228600"/>
            <a:ext cx="63490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/>
              <a:t>Развивающие математические игры </a:t>
            </a:r>
          </a:p>
          <a:p>
            <a:pPr algn="ctr"/>
            <a:r>
              <a:rPr lang="ru-RU" altLang="ru-RU" sz="2800" b="1" dirty="0"/>
              <a:t>в песочнице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247170" y="1290994"/>
            <a:ext cx="6594828" cy="498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dirty="0"/>
              <a:t>«Кратчайший путь»</a:t>
            </a:r>
          </a:p>
          <a:p>
            <a:pPr algn="just"/>
            <a:r>
              <a:rPr lang="ru-RU" altLang="ru-RU" dirty="0"/>
              <a:t> Дети определяют маршруты в песочнице </a:t>
            </a:r>
          </a:p>
          <a:p>
            <a:pPr algn="just"/>
            <a:r>
              <a:rPr lang="ru-RU" altLang="ru-RU" dirty="0"/>
              <a:t>с использованием условной меры и сантиметровой линейки.</a:t>
            </a:r>
          </a:p>
          <a:p>
            <a:pPr algn="just"/>
            <a:r>
              <a:rPr lang="ru-RU" altLang="ru-RU" sz="2400" b="1" dirty="0"/>
              <a:t>«Какая цифра спряталась?»</a:t>
            </a:r>
          </a:p>
          <a:p>
            <a:pPr algn="just"/>
            <a:r>
              <a:rPr lang="ru-RU" altLang="ru-RU" dirty="0"/>
              <a:t>Пластмассовые цифры зарыты в песке не полностью.</a:t>
            </a:r>
          </a:p>
          <a:p>
            <a:pPr algn="just"/>
            <a:r>
              <a:rPr lang="ru-RU" altLang="ru-RU" dirty="0"/>
              <a:t> Дети должны распознать и назвать их по фрагментам.</a:t>
            </a:r>
          </a:p>
          <a:p>
            <a:pPr algn="just"/>
            <a:r>
              <a:rPr lang="ru-RU" altLang="ru-RU" sz="2400" b="1" dirty="0"/>
              <a:t>«Лабиринты»</a:t>
            </a:r>
          </a:p>
          <a:p>
            <a:pPr algn="just"/>
            <a:r>
              <a:rPr lang="ru-RU" altLang="ru-RU" dirty="0"/>
              <a:t>Одни устраивают песочные лабиринты, другие ищут выходы из них.</a:t>
            </a:r>
          </a:p>
          <a:p>
            <a:pPr algn="just"/>
            <a:r>
              <a:rPr lang="ru-RU" altLang="ru-RU" sz="2400" b="1" dirty="0"/>
              <a:t>«Геометрическая мозаика»</a:t>
            </a:r>
          </a:p>
          <a:p>
            <a:pPr algn="just"/>
            <a:r>
              <a:rPr lang="ru-RU" altLang="ru-RU" dirty="0"/>
              <a:t>Создание в песочнице узоров из геометрических фигур по образцу,</a:t>
            </a:r>
          </a:p>
          <a:p>
            <a:pPr algn="just"/>
            <a:r>
              <a:rPr lang="ru-RU" altLang="ru-RU" dirty="0"/>
              <a:t> по памяти, по словесными указаниями.</a:t>
            </a:r>
          </a:p>
          <a:p>
            <a:pPr algn="just"/>
            <a:r>
              <a:rPr lang="ru-RU" altLang="ru-RU" sz="2400" b="1" dirty="0"/>
              <a:t>«Математические упражнения»</a:t>
            </a:r>
          </a:p>
          <a:p>
            <a:pPr algn="just"/>
            <a:r>
              <a:rPr lang="ru-RU" altLang="ru-RU" dirty="0"/>
              <a:t>Взрослый предлагает ребенку выложить столько ракушек,</a:t>
            </a:r>
          </a:p>
          <a:p>
            <a:pPr algn="just"/>
            <a:r>
              <a:rPr lang="ru-RU" altLang="ru-RU" dirty="0"/>
              <a:t> сколько у него есть, или на одну больше-меньше и т. п.</a:t>
            </a:r>
          </a:p>
        </p:txBody>
      </p:sp>
    </p:spTree>
    <p:extLst>
      <p:ext uri="{BB962C8B-B14F-4D97-AF65-F5344CB8AC3E}">
        <p14:creationId xmlns:p14="http://schemas.microsoft.com/office/powerpoint/2010/main" val="280085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809</Words>
  <Application>Microsoft Office PowerPoint</Application>
  <PresentationFormat>Экран (4:3)</PresentationFormat>
  <Paragraphs>136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Franklin Gothic Book</vt:lpstr>
      <vt:lpstr>Helvetica Neue</vt:lpstr>
      <vt:lpstr>PT 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голованова</dc:creator>
  <cp:lastModifiedBy>Полина</cp:lastModifiedBy>
  <cp:revision>19</cp:revision>
  <dcterms:created xsi:type="dcterms:W3CDTF">2021-12-07T12:23:23Z</dcterms:created>
  <dcterms:modified xsi:type="dcterms:W3CDTF">2022-03-31T04:56:40Z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575472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