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6436" y="1524000"/>
            <a:ext cx="6631128" cy="3200400"/>
          </a:xfrm>
        </p:spPr>
        <p:txBody>
          <a:bodyPr rtlCol="0">
            <a:noAutofit/>
          </a:bodyPr>
          <a:lstStyle>
            <a:lvl1pPr algn="l" rtl="0"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6437" y="4876800"/>
            <a:ext cx="5373499" cy="990600"/>
          </a:xfrm>
        </p:spPr>
        <p:txBody>
          <a:bodyPr lIns="91440"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98870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Альтернатив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046082" y="0"/>
            <a:ext cx="5097917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/>
          </a:p>
        </p:txBody>
      </p:sp>
      <p:sp>
        <p:nvSpPr>
          <p:cNvPr id="11" name="Прямоугольник 10"/>
          <p:cNvSpPr/>
          <p:nvPr/>
        </p:nvSpPr>
        <p:spPr>
          <a:xfrm>
            <a:off x="4114680" y="0"/>
            <a:ext cx="5029319" cy="6858000"/>
          </a:xfrm>
          <a:prstGeom prst="rect">
            <a:avLst/>
          </a:prstGeom>
          <a:solidFill>
            <a:schemeClr val="accent2">
              <a:lumMod val="7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128" y="685800"/>
            <a:ext cx="3201234" cy="3886200"/>
          </a:xfrm>
        </p:spPr>
        <p:txBody>
          <a:bodyPr rtlCol="0" anchor="b">
            <a:noAutofit/>
          </a:bodyPr>
          <a:lstStyle>
            <a:lvl1pPr algn="l" rtl="0">
              <a:defRPr sz="40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128" y="4724400"/>
            <a:ext cx="3201234" cy="1447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&#10;"/>
          <p:cNvSpPr>
            <a:spLocks noGrp="1"/>
          </p:cNvSpPr>
          <p:nvPr>
            <p:ph type="pic" idx="1"/>
          </p:nvPr>
        </p:nvSpPr>
        <p:spPr>
          <a:xfrm>
            <a:off x="4572000" y="685800"/>
            <a:ext cx="4115872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53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89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58750" y="685801"/>
            <a:ext cx="914639" cy="54864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0613" y="685800"/>
            <a:ext cx="6116642" cy="54864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720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008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3" y="3429000"/>
            <a:ext cx="7202776" cy="2286000"/>
          </a:xfrm>
        </p:spPr>
        <p:txBody>
          <a:bodyPr rtlCol="0" anchor="b">
            <a:normAutofit/>
          </a:bodyPr>
          <a:lstStyle>
            <a:lvl1pPr algn="l" rtl="0">
              <a:defRPr sz="48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0612" y="685800"/>
            <a:ext cx="5659324" cy="1066800"/>
          </a:xfrm>
        </p:spPr>
        <p:txBody>
          <a:bodyPr lIns="91440" rtlCol="0" anchor="t"/>
          <a:lstStyle>
            <a:lvl1pPr marL="0" indent="0" algn="l" rtl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7889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0613" y="1828800"/>
            <a:ext cx="3487057" cy="4343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29" y="1828801"/>
            <a:ext cx="3487060" cy="4343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87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3485690" cy="762000"/>
          </a:xfrm>
        </p:spPr>
        <p:txBody>
          <a:bodyPr rtlCol="0" anchor="ctr"/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0613" y="2438400"/>
            <a:ext cx="3487057" cy="37338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4686330" y="1676400"/>
            <a:ext cx="3487059" cy="762000"/>
          </a:xfrm>
        </p:spPr>
        <p:txBody>
          <a:bodyPr rtlCol="0" anchor="ctr"/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6330" y="2438400"/>
            <a:ext cx="3487059" cy="37338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69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131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63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6128" y="0"/>
            <a:ext cx="3663626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/>
          </a:p>
        </p:txBody>
      </p:sp>
      <p:sp>
        <p:nvSpPr>
          <p:cNvPr id="11" name="Прямоугольник 10"/>
          <p:cNvSpPr/>
          <p:nvPr/>
        </p:nvSpPr>
        <p:spPr>
          <a:xfrm>
            <a:off x="524726" y="0"/>
            <a:ext cx="3526431" cy="6858000"/>
          </a:xfrm>
          <a:prstGeom prst="rect">
            <a:avLst/>
          </a:prstGeom>
          <a:solidFill>
            <a:schemeClr val="accent2">
              <a:lumMod val="7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685800"/>
            <a:ext cx="2686750" cy="3886200"/>
          </a:xfrm>
        </p:spPr>
        <p:txBody>
          <a:bodyPr rtlCol="0" anchor="b">
            <a:noAutofit/>
          </a:bodyPr>
          <a:lstStyle>
            <a:lvl1pPr algn="l" rtl="0">
              <a:defRPr sz="4000" b="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970612" y="4724400"/>
            <a:ext cx="2686750" cy="1401764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685800"/>
            <a:ext cx="4114799" cy="5486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57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6128" y="0"/>
            <a:ext cx="3663626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/>
          </a:p>
        </p:txBody>
      </p:sp>
      <p:sp>
        <p:nvSpPr>
          <p:cNvPr id="13" name="Прямоугольник 12"/>
          <p:cNvSpPr/>
          <p:nvPr/>
        </p:nvSpPr>
        <p:spPr>
          <a:xfrm>
            <a:off x="524726" y="0"/>
            <a:ext cx="3526431" cy="6858000"/>
          </a:xfrm>
          <a:prstGeom prst="rect">
            <a:avLst/>
          </a:prstGeom>
          <a:solidFill>
            <a:schemeClr val="accent2">
              <a:lumMod val="7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685800"/>
            <a:ext cx="2686750" cy="3886200"/>
          </a:xfrm>
        </p:spPr>
        <p:txBody>
          <a:bodyPr rtlCol="0" anchor="b">
            <a:noAutofit/>
          </a:bodyPr>
          <a:lstStyle>
            <a:lvl1pPr algn="l" rtl="0">
              <a:defRPr sz="40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0612" y="4724400"/>
            <a:ext cx="2686750" cy="1401764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&#10;"/>
          <p:cNvSpPr>
            <a:spLocks noGrp="1"/>
          </p:cNvSpPr>
          <p:nvPr>
            <p:ph type="pic" idx="1"/>
          </p:nvPr>
        </p:nvSpPr>
        <p:spPr>
          <a:xfrm>
            <a:off x="4572000" y="685800"/>
            <a:ext cx="4115872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193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381000"/>
            <a:ext cx="720277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70613" y="1828800"/>
            <a:ext cx="72027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70613" y="6400801"/>
            <a:ext cx="4744685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01122" y="6400801"/>
            <a:ext cx="9903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C38D3-478C-4A85-BF81-C5E911D38A0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58749" y="6400801"/>
            <a:ext cx="914640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21A5F-A20B-4BA6-808B-D45826CE9F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Словообразование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/>
              <a:t>Вставьте в пробелы глаголы, образованные от данных в скобках существительных.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1. He said good bye and ____________ (departure)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2. Your pronunciation has _____________ wonderfully. (improvement)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3. The doctor ______________the boy’s arm carefully. (examination)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202776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Суффиксы</a:t>
            </a:r>
            <a:r>
              <a:rPr lang="ru-RU" sz="3100" b="1" dirty="0"/>
              <a:t> -</a:t>
            </a:r>
            <a:r>
              <a:rPr lang="ru-RU" sz="3100" b="1" dirty="0" err="1"/>
              <a:t>hood</a:t>
            </a:r>
            <a:r>
              <a:rPr lang="ru-RU" sz="3100" b="1" dirty="0"/>
              <a:t>, -</a:t>
            </a:r>
            <a:r>
              <a:rPr lang="ru-RU" sz="3100" b="1" dirty="0" err="1"/>
              <a:t>ship</a:t>
            </a:r>
            <a:r>
              <a:rPr lang="ru-RU" sz="3100" b="1" dirty="0"/>
              <a:t>, -</a:t>
            </a:r>
            <a:r>
              <a:rPr lang="ru-RU" sz="3100" b="1" dirty="0" err="1"/>
              <a:t>dom</a:t>
            </a:r>
            <a:r>
              <a:rPr lang="ru-RU" sz="3100" b="1" dirty="0"/>
              <a:t>, </a:t>
            </a:r>
            <a:r>
              <a:rPr lang="ru-RU" sz="3100" dirty="0"/>
              <a:t>с помощью которых существительные образуются от других существительных и прилагательных</a:t>
            </a:r>
            <a:r>
              <a:rPr lang="ru-RU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916832"/>
            <a:ext cx="7202776" cy="4343400"/>
          </a:xfrm>
        </p:spPr>
        <p:txBody>
          <a:bodyPr>
            <a:normAutofit fontScale="92500"/>
          </a:bodyPr>
          <a:lstStyle/>
          <a:p>
            <a:pPr fontAlgn="base"/>
            <a:r>
              <a:rPr lang="fr-FR" b="1" dirty="0"/>
              <a:t>hood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child — childhood (</a:t>
            </a:r>
            <a:r>
              <a:rPr lang="ru-RU" dirty="0"/>
              <a:t>ребенок — детство)</a:t>
            </a:r>
            <a:br>
              <a:rPr lang="ru-RU" dirty="0"/>
            </a:br>
            <a:r>
              <a:rPr lang="fr-FR" dirty="0"/>
              <a:t>neighbour — neighbourhood (</a:t>
            </a:r>
            <a:r>
              <a:rPr lang="ru-RU" dirty="0"/>
              <a:t>сосед — соседство)</a:t>
            </a:r>
          </a:p>
          <a:p>
            <a:pPr fontAlgn="base"/>
            <a:r>
              <a:rPr lang="fr-FR" b="1" dirty="0"/>
              <a:t>ship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friend — friendship (</a:t>
            </a:r>
            <a:r>
              <a:rPr lang="ru-RU" dirty="0"/>
              <a:t>друг — дружба)</a:t>
            </a:r>
            <a:br>
              <a:rPr lang="ru-RU" dirty="0"/>
            </a:br>
            <a:r>
              <a:rPr lang="fr-FR" dirty="0"/>
              <a:t>champion — championship (</a:t>
            </a:r>
            <a:r>
              <a:rPr lang="ru-RU" dirty="0"/>
              <a:t>чемпион — чемпионат)</a:t>
            </a:r>
            <a:br>
              <a:rPr lang="ru-RU" dirty="0"/>
            </a:br>
            <a:r>
              <a:rPr lang="fr-FR" dirty="0"/>
              <a:t>partner — partnership (</a:t>
            </a:r>
            <a:r>
              <a:rPr lang="ru-RU" dirty="0"/>
              <a:t>партнер — партнерство)</a:t>
            </a:r>
          </a:p>
          <a:p>
            <a:pPr fontAlgn="base"/>
            <a:r>
              <a:rPr lang="fr-FR" b="1" dirty="0"/>
              <a:t>dom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king — kingdom (</a:t>
            </a:r>
            <a:r>
              <a:rPr lang="ru-RU" dirty="0"/>
              <a:t>король — королевство)</a:t>
            </a:r>
            <a:br>
              <a:rPr lang="ru-RU" dirty="0"/>
            </a:br>
            <a:r>
              <a:rPr lang="fr-FR" dirty="0"/>
              <a:t>free — freedom (</a:t>
            </a:r>
            <a:r>
              <a:rPr lang="ru-RU" dirty="0"/>
              <a:t>свободный — свобода)</a:t>
            </a:r>
            <a:br>
              <a:rPr lang="ru-RU" dirty="0"/>
            </a:br>
            <a:r>
              <a:rPr lang="fr-FR" dirty="0"/>
              <a:t>wise — wisdom (</a:t>
            </a:r>
            <a:r>
              <a:rPr lang="ru-RU" dirty="0"/>
              <a:t>мудрый — мудрость)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3100" dirty="0"/>
              <a:t>Суффиксы</a:t>
            </a:r>
            <a:r>
              <a:rPr lang="ru-RU" sz="3100" b="1" dirty="0"/>
              <a:t>  -</a:t>
            </a:r>
            <a:r>
              <a:rPr lang="ru-RU" sz="3100" b="1" dirty="0" err="1"/>
              <a:t>th</a:t>
            </a:r>
            <a:r>
              <a:rPr lang="ru-RU" sz="3100" b="1" dirty="0"/>
              <a:t>, -</a:t>
            </a:r>
            <a:r>
              <a:rPr lang="ru-RU" sz="3100" b="1" dirty="0" err="1"/>
              <a:t>t</a:t>
            </a:r>
            <a:r>
              <a:rPr lang="ru-RU" sz="3100" b="1" dirty="0"/>
              <a:t>, -(</a:t>
            </a:r>
            <a:r>
              <a:rPr lang="ru-RU" sz="3100" b="1" dirty="0" err="1"/>
              <a:t>i</a:t>
            </a:r>
            <a:r>
              <a:rPr lang="ru-RU" sz="3100" b="1" dirty="0"/>
              <a:t>)</a:t>
            </a:r>
            <a:r>
              <a:rPr lang="ru-RU" sz="3100" b="1" dirty="0" err="1"/>
              <a:t>ty</a:t>
            </a:r>
            <a:r>
              <a:rPr lang="ru-RU" sz="3100" b="1" dirty="0"/>
              <a:t>, </a:t>
            </a:r>
            <a:r>
              <a:rPr lang="ru-RU" sz="3100" dirty="0"/>
              <a:t>с помощью которых существительные образуются от прилагательных</a:t>
            </a:r>
            <a:r>
              <a:rPr lang="ru-RU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fr-FR" b="1" dirty="0"/>
              <a:t>th</a:t>
            </a:r>
            <a:r>
              <a:rPr lang="fr-FR" dirty="0"/>
              <a:t> (</a:t>
            </a:r>
            <a:r>
              <a:rPr lang="ru-RU" dirty="0"/>
              <a:t>возможно чередование гласной в корне слова)</a:t>
            </a:r>
            <a:br>
              <a:rPr lang="ru-RU" dirty="0"/>
            </a:br>
            <a:r>
              <a:rPr lang="fr-FR" dirty="0"/>
              <a:t>warm — warmth (</a:t>
            </a:r>
            <a:r>
              <a:rPr lang="ru-RU" dirty="0"/>
              <a:t>теплый — тепло)</a:t>
            </a:r>
            <a:br>
              <a:rPr lang="ru-RU" dirty="0"/>
            </a:br>
            <a:r>
              <a:rPr lang="fr-FR" dirty="0"/>
              <a:t>long — length</a:t>
            </a:r>
            <a:br>
              <a:rPr lang="fr-FR" dirty="0"/>
            </a:br>
            <a:r>
              <a:rPr lang="fr-FR" dirty="0"/>
              <a:t>strong — strength</a:t>
            </a:r>
            <a:br>
              <a:rPr lang="fr-FR" dirty="0"/>
            </a:br>
            <a:r>
              <a:rPr lang="fr-FR" dirty="0"/>
              <a:t>wide — width</a:t>
            </a:r>
            <a:br>
              <a:rPr lang="fr-FR" dirty="0"/>
            </a:br>
            <a:r>
              <a:rPr lang="fr-FR" dirty="0"/>
              <a:t>deep — depth</a:t>
            </a:r>
            <a:br>
              <a:rPr lang="fr-FR" dirty="0"/>
            </a:br>
            <a:r>
              <a:rPr lang="fr-FR" dirty="0"/>
              <a:t>young — youth</a:t>
            </a:r>
          </a:p>
          <a:p>
            <a:pPr fontAlgn="base"/>
            <a:r>
              <a:rPr lang="fr-FR" b="1" dirty="0"/>
              <a:t>t 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high — height (</a:t>
            </a:r>
            <a:r>
              <a:rPr lang="ru-RU" dirty="0"/>
              <a:t>высокий — высота)</a:t>
            </a:r>
          </a:p>
          <a:p>
            <a:pPr fontAlgn="base"/>
            <a:r>
              <a:rPr lang="ru-RU" b="1" dirty="0"/>
              <a:t>(</a:t>
            </a:r>
            <a:r>
              <a:rPr lang="fr-FR" b="1" dirty="0"/>
              <a:t>i)ty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electric — electricity (</a:t>
            </a:r>
            <a:r>
              <a:rPr lang="ru-RU" dirty="0"/>
              <a:t>электрический — электричество)</a:t>
            </a:r>
            <a:br>
              <a:rPr lang="ru-RU" dirty="0"/>
            </a:br>
            <a:r>
              <a:rPr lang="fr-FR" dirty="0"/>
              <a:t>possible — possibility</a:t>
            </a:r>
            <a:br>
              <a:rPr lang="fr-FR" dirty="0"/>
            </a:br>
            <a:r>
              <a:rPr lang="fr-FR" dirty="0"/>
              <a:t>probable — probability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Суффиксы </a:t>
            </a:r>
            <a:r>
              <a:rPr lang="ru-RU" sz="3200" b="1" dirty="0"/>
              <a:t>-</a:t>
            </a:r>
            <a:r>
              <a:rPr lang="ru-RU" sz="3200" b="1" dirty="0" err="1"/>
              <a:t>ment</a:t>
            </a:r>
            <a:r>
              <a:rPr lang="ru-RU" sz="3200" b="1" dirty="0"/>
              <a:t>, -</a:t>
            </a:r>
            <a:r>
              <a:rPr lang="ru-RU" sz="3200" b="1" dirty="0" err="1"/>
              <a:t>age</a:t>
            </a:r>
            <a:r>
              <a:rPr lang="ru-RU" sz="3200" b="1" dirty="0"/>
              <a:t>, -</a:t>
            </a:r>
            <a:r>
              <a:rPr lang="ru-RU" sz="3200" b="1" dirty="0" err="1"/>
              <a:t>ure</a:t>
            </a:r>
            <a:r>
              <a:rPr lang="ru-RU" sz="3200" b="1" dirty="0"/>
              <a:t>, </a:t>
            </a:r>
            <a:r>
              <a:rPr lang="ru-RU" sz="3200" dirty="0"/>
              <a:t>с помощью которых существительные образуются от глаголов.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b="1" dirty="0" smtClean="0"/>
              <a:t>-me</a:t>
            </a:r>
            <a:r>
              <a:rPr lang="fr-FR" b="1" dirty="0" smtClean="0"/>
              <a:t>nt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state — statement (</a:t>
            </a:r>
            <a:r>
              <a:rPr lang="ru-RU" dirty="0"/>
              <a:t>утверждать — утверждение)</a:t>
            </a:r>
            <a:br>
              <a:rPr lang="ru-RU" dirty="0"/>
            </a:br>
            <a:r>
              <a:rPr lang="fr-FR" dirty="0"/>
              <a:t>develop — development</a:t>
            </a:r>
          </a:p>
          <a:p>
            <a:pPr fontAlgn="base"/>
            <a:r>
              <a:rPr lang="fr-FR" b="1" dirty="0"/>
              <a:t>age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marry — marriage (</a:t>
            </a:r>
            <a:r>
              <a:rPr lang="ru-RU" dirty="0"/>
              <a:t>жениться — брак, замужество)</a:t>
            </a:r>
            <a:br>
              <a:rPr lang="ru-RU" dirty="0"/>
            </a:br>
            <a:r>
              <a:rPr lang="fr-FR" dirty="0"/>
              <a:t>break — breakage</a:t>
            </a:r>
          </a:p>
          <a:p>
            <a:pPr fontAlgn="base"/>
            <a:r>
              <a:rPr lang="fr-FR" b="1" dirty="0"/>
              <a:t>ure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press — pressure (</a:t>
            </a:r>
            <a:r>
              <a:rPr lang="ru-RU" dirty="0"/>
              <a:t>давить — давление)</a:t>
            </a:r>
            <a:br>
              <a:rPr lang="ru-RU" dirty="0"/>
            </a:br>
            <a:r>
              <a:rPr lang="fr-FR" dirty="0"/>
              <a:t>please — pleasure</a:t>
            </a:r>
            <a:br>
              <a:rPr lang="fr-FR" dirty="0"/>
            </a:br>
            <a:r>
              <a:rPr lang="fr-FR" dirty="0"/>
              <a:t>depart — departure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суффиксы профессии </a:t>
            </a:r>
            <a:r>
              <a:rPr lang="ru-RU" b="1" dirty="0"/>
              <a:t>— </a:t>
            </a:r>
            <a:r>
              <a:rPr lang="ru-RU" b="1" dirty="0" err="1"/>
              <a:t>ist</a:t>
            </a:r>
            <a:r>
              <a:rPr lang="ru-RU" b="1" dirty="0"/>
              <a:t> </a:t>
            </a:r>
            <a:r>
              <a:rPr lang="ru-RU" dirty="0"/>
              <a:t>и суффикс</a:t>
            </a:r>
            <a:r>
              <a:rPr lang="ru-RU" b="1" dirty="0"/>
              <a:t> -</a:t>
            </a:r>
            <a:r>
              <a:rPr lang="ru-RU" b="1" dirty="0" err="1"/>
              <a:t>ee</a:t>
            </a:r>
            <a:r>
              <a:rPr lang="ru-RU" b="1" dirty="0"/>
              <a:t>.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fr-FR" b="1" dirty="0"/>
              <a:t>ist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biology — biologist (</a:t>
            </a:r>
            <a:r>
              <a:rPr lang="ru-RU" dirty="0"/>
              <a:t>биология — биолог)</a:t>
            </a:r>
            <a:br>
              <a:rPr lang="ru-RU" dirty="0"/>
            </a:br>
            <a:r>
              <a:rPr lang="fr-FR" dirty="0"/>
              <a:t>psychology — psychologist (</a:t>
            </a:r>
            <a:r>
              <a:rPr lang="ru-RU" dirty="0"/>
              <a:t>психология — психолог)</a:t>
            </a:r>
          </a:p>
          <a:p>
            <a:pPr fontAlgn="base"/>
            <a:r>
              <a:rPr lang="fr-FR" b="1" dirty="0"/>
              <a:t>ee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address — addressee (</a:t>
            </a:r>
            <a:r>
              <a:rPr lang="ru-RU" dirty="0"/>
              <a:t>адрес — адресат/ получатель)</a:t>
            </a:r>
            <a:br>
              <a:rPr lang="ru-RU" dirty="0"/>
            </a:br>
            <a:r>
              <a:rPr lang="fr-FR" dirty="0"/>
              <a:t>employer — employee (</a:t>
            </a:r>
            <a:r>
              <a:rPr lang="ru-RU" dirty="0"/>
              <a:t>наниматель — служащий)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dirty="0"/>
              <a:t>Образуйте от основ выделенных слов существительные с указанными суффиксами и напишите их</a:t>
            </a:r>
            <a:r>
              <a:rPr lang="ru-RU" sz="3200" i="1" dirty="0"/>
              <a:t>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— </a:t>
            </a:r>
            <a:r>
              <a:rPr lang="en-US" b="1" dirty="0" err="1"/>
              <a:t>ment</a:t>
            </a:r>
            <a:r>
              <a:rPr lang="en-US" b="1" dirty="0"/>
              <a:t>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1.The child was greatly excited when he received a big bear as a birthday present.</a:t>
            </a:r>
            <a:br>
              <a:rPr lang="en-US" dirty="0"/>
            </a:br>
            <a:r>
              <a:rPr lang="en-US" dirty="0"/>
              <a:t>The child’s ____________was very great.</a:t>
            </a:r>
          </a:p>
          <a:p>
            <a:pPr fontAlgn="base"/>
            <a:r>
              <a:rPr lang="en-US" dirty="0"/>
              <a:t>2. My English has improved very little for the last two months.</a:t>
            </a:r>
            <a:br>
              <a:rPr lang="en-US" dirty="0"/>
            </a:br>
            <a:r>
              <a:rPr lang="en-US" dirty="0"/>
              <a:t>There is very little ___________ in my English, I am afraid.</a:t>
            </a:r>
          </a:p>
          <a:p>
            <a:pPr fontAlgn="base"/>
            <a:r>
              <a:rPr lang="en-US" dirty="0"/>
              <a:t>3. The children enjoyed entertaining the guests.</a:t>
            </a:r>
            <a:br>
              <a:rPr lang="en-US" dirty="0"/>
            </a:br>
            <a:r>
              <a:rPr lang="en-US" dirty="0"/>
              <a:t>They enjoyed giving an _____________ for their guests.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— </a:t>
            </a:r>
            <a:r>
              <a:rPr lang="en-US" b="1" dirty="0" err="1"/>
              <a:t>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4. He collected a good library of books.</a:t>
            </a:r>
            <a:br>
              <a:rPr lang="en-US" dirty="0"/>
            </a:br>
            <a:r>
              <a:rPr lang="en-US" dirty="0"/>
              <a:t>He had a good __________ of books.</a:t>
            </a:r>
          </a:p>
          <a:p>
            <a:pPr fontAlgn="base"/>
            <a:r>
              <a:rPr lang="en-US" dirty="0"/>
              <a:t>5. The machines exhibited in the hall were very interesting to us.</a:t>
            </a:r>
            <a:br>
              <a:rPr lang="en-US" dirty="0"/>
            </a:br>
            <a:r>
              <a:rPr lang="en-US" dirty="0"/>
              <a:t>The machines at the ___________ are very interesting.</a:t>
            </a:r>
          </a:p>
          <a:p>
            <a:pPr fontAlgn="base"/>
            <a:r>
              <a:rPr lang="en-US" dirty="0"/>
              <a:t>6. He said he wanted to continue studying after he graduated from the institute.</a:t>
            </a:r>
            <a:br>
              <a:rPr lang="en-US" dirty="0"/>
            </a:br>
            <a:r>
              <a:rPr lang="en-US" dirty="0"/>
              <a:t>He said he wanted to continue studying after….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— </a:t>
            </a:r>
            <a:r>
              <a:rPr lang="en-US" b="1" dirty="0" err="1"/>
              <a:t>ance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7. The scientists had difficulty explaining how the star had disappeared.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They had difficulty in explaining </a:t>
            </a:r>
            <a:r>
              <a:rPr lang="en-US" dirty="0" err="1"/>
              <a:t>the____________.of</a:t>
            </a:r>
            <a:r>
              <a:rPr lang="en-US" dirty="0"/>
              <a:t> the star.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dirty="0"/>
              <a:t>— </a:t>
            </a:r>
            <a:r>
              <a:rPr lang="en-US" b="1" dirty="0" err="1"/>
              <a:t>ence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8. We were surprised to find out how different her speech had become.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We were surprised at the ________________in her speech.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Тема3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02801115" id="{6D802E96-7B24-457C-A326-69AF839D4486}" vid="{C3FFE3C6-9A62-4BEA-9FE0-A8BC12B9BCC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4</TotalTime>
  <Words>55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Тема3</vt:lpstr>
      <vt:lpstr>Словообразование</vt:lpstr>
      <vt:lpstr>Суффиксы -hood, -ship, -dom, с помощью которых существительные образуются от других существительных и прилагательных.</vt:lpstr>
      <vt:lpstr> Суффиксы  -th, -t, -(i)ty, с помощью которых существительные образуются от прилагательных.</vt:lpstr>
      <vt:lpstr>Суффиксы -ment, -age, -ure, с помощью которых существительные образуются от глаголов.</vt:lpstr>
      <vt:lpstr>суффиксы профессии — ist и суффикс -ee. </vt:lpstr>
      <vt:lpstr>Образуйте от основ выделенных слов существительные с указанными суффиксами и напишите их.</vt:lpstr>
      <vt:lpstr>Слайд 7</vt:lpstr>
      <vt:lpstr>Слайд 8</vt:lpstr>
      <vt:lpstr>Слайд 9</vt:lpstr>
      <vt:lpstr>Вставьте в пробелы глаголы, образованные от данных в скобках существительных.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Словообразование</dc:title>
  <dc:creator>1</dc:creator>
  <cp:lastModifiedBy>1</cp:lastModifiedBy>
  <cp:revision>1</cp:revision>
  <dcterms:created xsi:type="dcterms:W3CDTF">2020-09-13T09:50:51Z</dcterms:created>
  <dcterms:modified xsi:type="dcterms:W3CDTF">2022-05-01T19:41:57Z</dcterms:modified>
</cp:coreProperties>
</file>