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9" r:id="rId4"/>
    <p:sldId id="260" r:id="rId5"/>
    <p:sldId id="261" r:id="rId6"/>
    <p:sldId id="262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6D41A-D999-473B-8F17-37AE4F523903}" type="datetimeFigureOut">
              <a:rPr lang="ru-RU" smtClean="0"/>
              <a:pPr/>
              <a:t>01.05.2022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4E221-B26E-40CF-8CEA-8B13A827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 Simple and Present Continuous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s1200.jpg"/>
          <p:cNvPicPr>
            <a:picLocks noChangeAspect="1"/>
          </p:cNvPicPr>
          <p:nvPr/>
        </p:nvPicPr>
        <p:blipFill>
          <a:blip r:embed="rId2" cstate="print"/>
          <a:srcRect r="3266" b="3428"/>
          <a:stretch>
            <a:fillRect/>
          </a:stretch>
        </p:blipFill>
        <p:spPr>
          <a:xfrm>
            <a:off x="15202" y="0"/>
            <a:ext cx="9128798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going to do today?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56792"/>
            <a:ext cx="3349492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 dirty="0"/>
              <a:t>I </a:t>
            </a:r>
            <a:r>
              <a:rPr lang="en-US" sz="3000" dirty="0">
                <a:solidFill>
                  <a:srgbClr val="FF0000"/>
                </a:solidFill>
              </a:rPr>
              <a:t>drink</a:t>
            </a:r>
            <a:r>
              <a:rPr lang="en-US" sz="3000" dirty="0"/>
              <a:t> tea </a:t>
            </a:r>
            <a:endParaRPr lang="en-US" sz="3000" dirty="0" smtClean="0"/>
          </a:p>
          <a:p>
            <a:r>
              <a:rPr lang="en-US" sz="3000" dirty="0" smtClean="0"/>
              <a:t>every morning</a:t>
            </a:r>
            <a:r>
              <a:rPr lang="en-US" sz="3000" dirty="0"/>
              <a:t>. 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1556792"/>
            <a:ext cx="3643337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 dirty="0"/>
              <a:t>I`</a:t>
            </a:r>
            <a:r>
              <a:rPr lang="en-US" sz="3000" dirty="0">
                <a:solidFill>
                  <a:srgbClr val="FF0000"/>
                </a:solidFill>
              </a:rPr>
              <a:t>m drinking </a:t>
            </a:r>
            <a:r>
              <a:rPr lang="en-US" sz="3000" dirty="0" smtClean="0"/>
              <a:t>too </a:t>
            </a:r>
            <a:r>
              <a:rPr lang="en-US" sz="3000" dirty="0"/>
              <a:t>much coffee </a:t>
            </a:r>
            <a:r>
              <a:rPr lang="en-US" sz="3000" dirty="0" smtClean="0"/>
              <a:t>now </a:t>
            </a:r>
            <a:r>
              <a:rPr lang="en-US" sz="3000" dirty="0"/>
              <a:t>because </a:t>
            </a:r>
            <a:endParaRPr lang="en-US" sz="3000" dirty="0" smtClean="0"/>
          </a:p>
          <a:p>
            <a:r>
              <a:rPr lang="en-US" sz="3000" dirty="0" smtClean="0"/>
              <a:t>I </a:t>
            </a:r>
            <a:r>
              <a:rPr lang="en-US" sz="3000" dirty="0"/>
              <a:t>sleep very little. </a:t>
            </a:r>
            <a:endParaRPr lang="ru-RU" sz="30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539552" y="2924944"/>
            <a:ext cx="2808312" cy="190205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en-US" sz="2800" dirty="0"/>
              <a:t>He </a:t>
            </a:r>
            <a:r>
              <a:rPr lang="en-US" sz="2800" dirty="0">
                <a:solidFill>
                  <a:srgbClr val="FF0000"/>
                </a:solidFill>
              </a:rPr>
              <a:t>doesn`t walk </a:t>
            </a:r>
            <a:r>
              <a:rPr lang="en-US" sz="2800" dirty="0"/>
              <a:t>to school. </a:t>
            </a:r>
            <a:endParaRPr lang="en-US" sz="2800" dirty="0" smtClean="0"/>
          </a:p>
          <a:p>
            <a:pPr algn="r"/>
            <a:r>
              <a:rPr lang="en-US" sz="2800" dirty="0" smtClean="0"/>
              <a:t>He </a:t>
            </a:r>
            <a:r>
              <a:rPr lang="en-US" sz="2800" dirty="0"/>
              <a:t>goes </a:t>
            </a:r>
            <a:r>
              <a:rPr lang="en-US" sz="2800" dirty="0" smtClean="0"/>
              <a:t>there by bus.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3501008"/>
            <a:ext cx="3893457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He </a:t>
            </a:r>
            <a:r>
              <a:rPr lang="en-US" sz="2800" dirty="0">
                <a:solidFill>
                  <a:srgbClr val="FF0000"/>
                </a:solidFill>
              </a:rPr>
              <a:t>isn`t walking </a:t>
            </a:r>
            <a:r>
              <a:rPr lang="en-US" sz="2800" dirty="0"/>
              <a:t>to </a:t>
            </a:r>
            <a:r>
              <a:rPr lang="en-US" sz="2800" dirty="0" smtClean="0"/>
              <a:t>school </a:t>
            </a:r>
          </a:p>
          <a:p>
            <a:r>
              <a:rPr lang="en-US" sz="2800" dirty="0" smtClean="0"/>
              <a:t>now</a:t>
            </a:r>
            <a:r>
              <a:rPr lang="en-US" sz="2800" dirty="0"/>
              <a:t>. </a:t>
            </a:r>
            <a:r>
              <a:rPr lang="en-US" sz="2800" dirty="0" smtClean="0"/>
              <a:t>He </a:t>
            </a:r>
            <a:r>
              <a:rPr lang="en-US" sz="2800" dirty="0"/>
              <a:t>is going by </a:t>
            </a:r>
            <a:r>
              <a:rPr lang="en-US" sz="2800" dirty="0" smtClean="0"/>
              <a:t>bus.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5229200"/>
            <a:ext cx="2883803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/>
            <a:r>
              <a:rPr lang="en-US" sz="3000" dirty="0"/>
              <a:t>How </a:t>
            </a:r>
            <a:r>
              <a:rPr lang="en-US" sz="3000" dirty="0">
                <a:solidFill>
                  <a:srgbClr val="FF0000"/>
                </a:solidFill>
              </a:rPr>
              <a:t>does</a:t>
            </a:r>
            <a:r>
              <a:rPr lang="en-US" sz="3000" dirty="0"/>
              <a:t> he </a:t>
            </a:r>
            <a:r>
              <a:rPr lang="en-US" sz="3000" dirty="0">
                <a:solidFill>
                  <a:srgbClr val="FF0000"/>
                </a:solidFill>
              </a:rPr>
              <a:t>get</a:t>
            </a:r>
            <a:r>
              <a:rPr lang="en-US" sz="3000" dirty="0"/>
              <a:t> </a:t>
            </a:r>
            <a:endParaRPr lang="en-US" sz="3000" dirty="0" smtClean="0"/>
          </a:p>
          <a:p>
            <a:pPr algn="r"/>
            <a:r>
              <a:rPr lang="en-US" sz="3000" dirty="0" smtClean="0"/>
              <a:t>to </a:t>
            </a:r>
            <a:r>
              <a:rPr lang="en-US" sz="3000" dirty="0"/>
              <a:t>school?</a:t>
            </a:r>
            <a:endParaRPr lang="ru-RU" sz="3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5013176"/>
            <a:ext cx="3885231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000" dirty="0"/>
              <a:t>How </a:t>
            </a:r>
            <a:r>
              <a:rPr lang="en-US" sz="3000" dirty="0">
                <a:solidFill>
                  <a:srgbClr val="FF0000"/>
                </a:solidFill>
              </a:rPr>
              <a:t>is</a:t>
            </a:r>
            <a:r>
              <a:rPr lang="en-US" sz="3000" dirty="0"/>
              <a:t> he </a:t>
            </a:r>
            <a:r>
              <a:rPr lang="en-US" sz="3000" dirty="0">
                <a:solidFill>
                  <a:srgbClr val="FF0000"/>
                </a:solidFill>
              </a:rPr>
              <a:t>getting</a:t>
            </a:r>
            <a:r>
              <a:rPr lang="en-US" sz="3000" dirty="0"/>
              <a:t> to </a:t>
            </a:r>
            <a:endParaRPr lang="en-US" sz="3000" dirty="0" smtClean="0"/>
          </a:p>
          <a:p>
            <a:r>
              <a:rPr lang="en-US" sz="3000" dirty="0" smtClean="0"/>
              <a:t>school at </a:t>
            </a:r>
            <a:r>
              <a:rPr lang="en-US" sz="3000" dirty="0"/>
              <a:t>the moment? </a:t>
            </a:r>
            <a:endParaRPr lang="ru-RU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03" y="0"/>
            <a:ext cx="911359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70C0"/>
                </a:solidFill>
              </a:rPr>
              <a:t>Today we’re going to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Revise how to describe the actions that are happening at the moment</a:t>
            </a:r>
          </a:p>
          <a:p>
            <a:r>
              <a:rPr lang="en-US" dirty="0" smtClean="0"/>
              <a:t>Revise how to describe the actions that happen regularly</a:t>
            </a:r>
          </a:p>
          <a:p>
            <a:endParaRPr lang="en-US" dirty="0"/>
          </a:p>
          <a:p>
            <a:r>
              <a:rPr lang="en-US" b="1" dirty="0" smtClean="0"/>
              <a:t>Compare present simple and present continuous</a:t>
            </a:r>
            <a:endParaRPr lang="ru-RU" b="1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427984" y="3717032"/>
            <a:ext cx="64807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5" y="1757443"/>
            <a:ext cx="1889387" cy="42495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206159" y="1412776"/>
            <a:ext cx="689356" cy="147732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000" dirty="0" smtClean="0"/>
              <a:t>am</a:t>
            </a:r>
          </a:p>
          <a:p>
            <a:pPr algn="ctr"/>
            <a:r>
              <a:rPr lang="en-US" sz="3000" dirty="0" smtClean="0"/>
              <a:t>is</a:t>
            </a:r>
          </a:p>
          <a:p>
            <a:pPr algn="ctr"/>
            <a:r>
              <a:rPr lang="en-US" sz="3000" dirty="0" smtClean="0"/>
              <a:t>are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7157110" y="2007811"/>
            <a:ext cx="873957" cy="55399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err="1" smtClean="0">
                <a:solidFill>
                  <a:schemeClr val="tx1"/>
                </a:solidFill>
              </a:rPr>
              <a:t>V</a:t>
            </a:r>
            <a:r>
              <a:rPr lang="en-US" sz="3000" dirty="0" err="1" smtClean="0">
                <a:solidFill>
                  <a:srgbClr val="FF0000"/>
                </a:solidFill>
              </a:rPr>
              <a:t>ing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71480"/>
            <a:ext cx="3178434" cy="5539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Simple</a:t>
            </a:r>
            <a:endParaRPr lang="ru-RU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4860033" y="666731"/>
            <a:ext cx="3909019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Continuous</a:t>
            </a:r>
            <a:endParaRPr lang="ru-RU" sz="3000" dirty="0"/>
          </a:p>
        </p:txBody>
      </p:sp>
      <p:sp>
        <p:nvSpPr>
          <p:cNvPr id="8" name="TextBox 7"/>
          <p:cNvSpPr txBox="1"/>
          <p:nvPr/>
        </p:nvSpPr>
        <p:spPr>
          <a:xfrm>
            <a:off x="2009072" y="2007097"/>
            <a:ext cx="489236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V </a:t>
            </a:r>
            <a:endParaRPr lang="ru-RU" sz="3000" dirty="0"/>
          </a:p>
        </p:txBody>
      </p:sp>
      <p:grpSp>
        <p:nvGrpSpPr>
          <p:cNvPr id="7" name="Группа 15"/>
          <p:cNvGrpSpPr/>
          <p:nvPr/>
        </p:nvGrpSpPr>
        <p:grpSpPr>
          <a:xfrm>
            <a:off x="2745636" y="2542164"/>
            <a:ext cx="704039" cy="650523"/>
            <a:chOff x="2827878" y="1953212"/>
            <a:chExt cx="704039" cy="487892"/>
          </a:xfrm>
        </p:grpSpPr>
        <p:sp>
          <p:nvSpPr>
            <p:cNvPr id="15" name="TextBox 14"/>
            <p:cNvSpPr txBox="1"/>
            <p:nvPr/>
          </p:nvSpPr>
          <p:spPr>
            <a:xfrm>
              <a:off x="2827878" y="1953212"/>
              <a:ext cx="704039" cy="415499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3000" dirty="0" smtClean="0"/>
                <a:t>      </a:t>
              </a:r>
              <a:endParaRPr lang="ru-RU" sz="30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963873" y="2019318"/>
              <a:ext cx="432048" cy="42178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707984" y="1658998"/>
            <a:ext cx="811441" cy="49244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rgbClr val="FF0000"/>
                </a:solidFill>
              </a:rPr>
              <a:t>s(</a:t>
            </a:r>
            <a:r>
              <a:rPr lang="en-US" sz="2600" dirty="0" err="1" smtClean="0">
                <a:solidFill>
                  <a:srgbClr val="FF0000"/>
                </a:solidFill>
              </a:rPr>
              <a:t>es</a:t>
            </a:r>
            <a:r>
              <a:rPr lang="en-US" sz="2600" dirty="0" smtClean="0">
                <a:solidFill>
                  <a:srgbClr val="FF0000"/>
                </a:solidFill>
              </a:rPr>
              <a:t>)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745" y="1353966"/>
            <a:ext cx="1500732" cy="49244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600" dirty="0" smtClean="0"/>
              <a:t>he, she, it</a:t>
            </a:r>
            <a:endParaRPr lang="ru-RU" sz="2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79520" y="3667867"/>
            <a:ext cx="2982483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/>
            <a:r>
              <a:rPr lang="en-US" sz="3600" dirty="0"/>
              <a:t>Teachers </a:t>
            </a:r>
            <a:endParaRPr lang="en-US" sz="3600" dirty="0" smtClean="0"/>
          </a:p>
          <a:p>
            <a:pPr algn="r"/>
            <a:r>
              <a:rPr lang="en-US" sz="3600" dirty="0" smtClean="0"/>
              <a:t>always </a:t>
            </a:r>
            <a:r>
              <a:rPr lang="en-US" sz="3600" dirty="0" smtClean="0">
                <a:solidFill>
                  <a:srgbClr val="FF0000"/>
                </a:solidFill>
              </a:rPr>
              <a:t>explain</a:t>
            </a:r>
            <a:r>
              <a:rPr lang="en-US" sz="3600" dirty="0" smtClean="0"/>
              <a:t> </a:t>
            </a:r>
          </a:p>
          <a:p>
            <a:pPr algn="r"/>
            <a:r>
              <a:rPr lang="en-US" sz="3600" dirty="0" smtClean="0"/>
              <a:t>new </a:t>
            </a:r>
            <a:r>
              <a:rPr lang="en-US" sz="3600" dirty="0"/>
              <a:t>rules.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11849" y="3667867"/>
            <a:ext cx="2657202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600" dirty="0"/>
              <a:t>The teacher </a:t>
            </a:r>
            <a:endParaRPr lang="en-US" sz="3600" dirty="0" smtClean="0"/>
          </a:p>
          <a:p>
            <a:r>
              <a:rPr lang="en-US" sz="3600" dirty="0" smtClean="0">
                <a:solidFill>
                  <a:srgbClr val="FF0000"/>
                </a:solidFill>
              </a:rPr>
              <a:t>is </a:t>
            </a:r>
            <a:r>
              <a:rPr lang="en-US" sz="3600" dirty="0">
                <a:solidFill>
                  <a:srgbClr val="FF0000"/>
                </a:solidFill>
              </a:rPr>
              <a:t>explaining 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the </a:t>
            </a:r>
            <a:r>
              <a:rPr lang="en-US" sz="3600" dirty="0"/>
              <a:t>rule now.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77245" y="2215320"/>
            <a:ext cx="1344984" cy="8925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600" dirty="0" smtClean="0"/>
              <a:t>I, you, </a:t>
            </a:r>
          </a:p>
          <a:p>
            <a:pPr algn="ctr"/>
            <a:r>
              <a:rPr lang="en-US" sz="2600" dirty="0" smtClean="0"/>
              <a:t>we, they</a:t>
            </a:r>
            <a:endParaRPr lang="ru-RU" sz="2600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Формулы времен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965485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66731"/>
            <a:ext cx="3178434" cy="5539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Simple</a:t>
            </a: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4860033" y="666731"/>
            <a:ext cx="3909019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Continuous</a:t>
            </a:r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0909" y="4751981"/>
            <a:ext cx="4032448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en-US" sz="2800" dirty="0"/>
              <a:t>He </a:t>
            </a:r>
            <a:r>
              <a:rPr lang="en-US" sz="2800" dirty="0">
                <a:solidFill>
                  <a:srgbClr val="FF0000"/>
                </a:solidFill>
              </a:rPr>
              <a:t>doesn`t walk </a:t>
            </a:r>
            <a:r>
              <a:rPr lang="en-US" sz="2800" dirty="0"/>
              <a:t>to school. </a:t>
            </a:r>
            <a:endParaRPr lang="en-US" sz="2800" dirty="0" smtClean="0"/>
          </a:p>
          <a:p>
            <a:pPr algn="r"/>
            <a:r>
              <a:rPr lang="en-US" sz="2800" dirty="0" smtClean="0"/>
              <a:t>He </a:t>
            </a:r>
            <a:r>
              <a:rPr lang="en-US" sz="2800" dirty="0"/>
              <a:t>goes </a:t>
            </a:r>
            <a:r>
              <a:rPr lang="en-US" sz="2800" dirty="0" smtClean="0"/>
              <a:t>there by bus.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52844" y="4751982"/>
            <a:ext cx="3893457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He </a:t>
            </a:r>
            <a:r>
              <a:rPr lang="en-US" sz="2800" dirty="0">
                <a:solidFill>
                  <a:srgbClr val="FF0000"/>
                </a:solidFill>
              </a:rPr>
              <a:t>isn`t walking </a:t>
            </a:r>
            <a:r>
              <a:rPr lang="en-US" sz="2800" dirty="0"/>
              <a:t>to </a:t>
            </a:r>
            <a:r>
              <a:rPr lang="en-US" sz="2800" dirty="0" smtClean="0"/>
              <a:t>school </a:t>
            </a:r>
          </a:p>
          <a:p>
            <a:r>
              <a:rPr lang="en-US" sz="2800" dirty="0" smtClean="0"/>
              <a:t>now</a:t>
            </a:r>
            <a:r>
              <a:rPr lang="en-US" sz="2800" dirty="0"/>
              <a:t>. </a:t>
            </a:r>
            <a:r>
              <a:rPr lang="en-US" sz="2800" dirty="0" smtClean="0"/>
              <a:t>He </a:t>
            </a:r>
            <a:r>
              <a:rPr lang="en-US" sz="2800" dirty="0"/>
              <a:t>is going by </a:t>
            </a:r>
            <a:r>
              <a:rPr lang="en-US" sz="2800" dirty="0" smtClean="0"/>
              <a:t>bus.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412776"/>
            <a:ext cx="1486304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do/does</a:t>
            </a:r>
            <a:endParaRPr lang="ru-RU" sz="3000" dirty="0"/>
          </a:p>
        </p:txBody>
      </p:sp>
      <p:sp>
        <p:nvSpPr>
          <p:cNvPr id="8" name="TextBox 7"/>
          <p:cNvSpPr txBox="1"/>
          <p:nvPr/>
        </p:nvSpPr>
        <p:spPr>
          <a:xfrm>
            <a:off x="3240249" y="1412776"/>
            <a:ext cx="402674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V</a:t>
            </a:r>
            <a:endParaRPr lang="ru-RU" sz="3000" dirty="0"/>
          </a:p>
        </p:txBody>
      </p:sp>
      <p:sp>
        <p:nvSpPr>
          <p:cNvPr id="9" name="TextBox 8"/>
          <p:cNvSpPr txBox="1"/>
          <p:nvPr/>
        </p:nvSpPr>
        <p:spPr>
          <a:xfrm>
            <a:off x="4716017" y="1412776"/>
            <a:ext cx="1711559" cy="55399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am/is/are</a:t>
            </a:r>
            <a:endParaRPr lang="ru-RU" sz="3000" dirty="0"/>
          </a:p>
        </p:txBody>
      </p:sp>
      <p:sp>
        <p:nvSpPr>
          <p:cNvPr id="10" name="TextBox 9"/>
          <p:cNvSpPr txBox="1"/>
          <p:nvPr/>
        </p:nvSpPr>
        <p:spPr>
          <a:xfrm>
            <a:off x="7442460" y="1412776"/>
            <a:ext cx="873957" cy="55399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err="1" smtClean="0"/>
              <a:t>V</a:t>
            </a:r>
            <a:r>
              <a:rPr lang="en-US" sz="3000" dirty="0" err="1" smtClean="0">
                <a:solidFill>
                  <a:srgbClr val="FF0000"/>
                </a:solidFill>
              </a:rPr>
              <a:t>ing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0888" y="1412776"/>
            <a:ext cx="718466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not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9838" y="1426895"/>
            <a:ext cx="718466" cy="55399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not</a:t>
            </a:r>
            <a:endParaRPr lang="ru-RU" sz="3000" dirty="0">
              <a:solidFill>
                <a:srgbClr val="FF0000"/>
              </a:solidFill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461" y="2560541"/>
            <a:ext cx="2692648" cy="1927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0041" y="2435203"/>
            <a:ext cx="2247806" cy="217809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3143240" y="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Отрицательные предложения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56659"/>
            <a:ext cx="3178434" cy="5539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The Present Simple</a:t>
            </a:r>
            <a:endParaRPr lang="ru-RU" sz="3000" dirty="0"/>
          </a:p>
        </p:txBody>
      </p:sp>
      <p:sp>
        <p:nvSpPr>
          <p:cNvPr id="3" name="TextBox 2"/>
          <p:cNvSpPr txBox="1"/>
          <p:nvPr/>
        </p:nvSpPr>
        <p:spPr>
          <a:xfrm>
            <a:off x="4860033" y="356659"/>
            <a:ext cx="3909019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/>
              <a:t>The Present Continuous</a:t>
            </a:r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8201" y="4581129"/>
            <a:ext cx="2883802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/>
            <a:r>
              <a:rPr lang="en-US" sz="3000" dirty="0"/>
              <a:t>How </a:t>
            </a:r>
            <a:r>
              <a:rPr lang="en-US" sz="3000" dirty="0">
                <a:solidFill>
                  <a:srgbClr val="FF0000"/>
                </a:solidFill>
              </a:rPr>
              <a:t>does</a:t>
            </a:r>
            <a:r>
              <a:rPr lang="en-US" sz="3000" dirty="0"/>
              <a:t> he </a:t>
            </a:r>
            <a:r>
              <a:rPr lang="en-US" sz="3000" dirty="0">
                <a:solidFill>
                  <a:srgbClr val="FF0000"/>
                </a:solidFill>
              </a:rPr>
              <a:t>get</a:t>
            </a:r>
            <a:r>
              <a:rPr lang="en-US" sz="3000" dirty="0"/>
              <a:t> </a:t>
            </a:r>
            <a:endParaRPr lang="en-US" sz="3000" dirty="0" smtClean="0"/>
          </a:p>
          <a:p>
            <a:pPr algn="r"/>
            <a:r>
              <a:rPr lang="en-US" sz="3000" dirty="0" smtClean="0"/>
              <a:t>to </a:t>
            </a:r>
            <a:r>
              <a:rPr lang="en-US" sz="3000" dirty="0"/>
              <a:t>school?</a:t>
            </a:r>
            <a:endParaRPr lang="ru-RU" sz="3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39821" y="4581128"/>
            <a:ext cx="3885231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000" dirty="0"/>
              <a:t>How </a:t>
            </a:r>
            <a:r>
              <a:rPr lang="en-US" sz="3000" dirty="0">
                <a:solidFill>
                  <a:srgbClr val="FF0000"/>
                </a:solidFill>
              </a:rPr>
              <a:t>is</a:t>
            </a:r>
            <a:r>
              <a:rPr lang="en-US" sz="3000" dirty="0"/>
              <a:t> he </a:t>
            </a:r>
            <a:r>
              <a:rPr lang="en-US" sz="3000" dirty="0">
                <a:solidFill>
                  <a:srgbClr val="FF0000"/>
                </a:solidFill>
              </a:rPr>
              <a:t>getting</a:t>
            </a:r>
            <a:r>
              <a:rPr lang="en-US" sz="3000" dirty="0"/>
              <a:t> to </a:t>
            </a:r>
            <a:endParaRPr lang="en-US" sz="3000" dirty="0" smtClean="0"/>
          </a:p>
          <a:p>
            <a:r>
              <a:rPr lang="en-US" sz="3000" dirty="0" smtClean="0"/>
              <a:t>school at </a:t>
            </a:r>
            <a:r>
              <a:rPr lang="en-US" sz="3000" dirty="0"/>
              <a:t>the moment? </a:t>
            </a:r>
            <a:endParaRPr lang="ru-RU" sz="3000" dirty="0"/>
          </a:p>
        </p:txBody>
      </p:sp>
      <p:pic>
        <p:nvPicPr>
          <p:cNvPr id="6146" name="Picture 2" descr="http://us.123rf.com/400wm/400/400/clairev/clairev1108/clairev110800047/10354239-theme-with-boy-and-school-build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360" b="100000" l="0" r="99750">
                        <a14:foregroundMark x1="34750" y1="43068" x2="46250" y2="43363"/>
                        <a14:foregroundMark x1="49250" y1="48968" x2="64000" y2="62537"/>
                        <a14:foregroundMark x1="52000" y1="62832" x2="64000" y2="49853"/>
                        <a14:foregroundMark x1="17000" y1="50147" x2="27500" y2="50442"/>
                        <a14:foregroundMark x1="18250" y1="61947" x2="31250" y2="61947"/>
                        <a14:foregroundMark x1="35250" y1="56637" x2="42250" y2="56637"/>
                        <a14:foregroundMark x1="62250" y1="84956" x2="65500" y2="90265"/>
                        <a14:foregroundMark x1="75000" y1="91445" x2="83250" y2="92625"/>
                        <a14:foregroundMark x1="44500" y1="66962" x2="43250" y2="77286"/>
                        <a14:foregroundMark x1="43000" y1="77286" x2="62750" y2="80531"/>
                        <a14:foregroundMark x1="59500" y1="87316" x2="72750" y2="94690"/>
                        <a14:foregroundMark x1="57000" y1="94985" x2="67750" y2="93215"/>
                        <a14:foregroundMark x1="71000" y1="96165" x2="94750" y2="94100"/>
                        <a14:backgroundMark x1="11000" y1="74041" x2="2500" y2="86431"/>
                        <a14:backgroundMark x1="3500" y1="94100" x2="24500" y2="96460"/>
                        <a14:backgroundMark x1="42250" y1="95280" x2="48750" y2="88201"/>
                        <a14:backgroundMark x1="15250" y1="74631" x2="31250" y2="69617"/>
                        <a14:backgroundMark x1="30000" y1="73451" x2="44500" y2="88201"/>
                        <a14:backgroundMark x1="5250" y1="34808" x2="23750" y2="23599"/>
                        <a14:backgroundMark x1="2250" y1="22124" x2="7250" y2="48083"/>
                        <a14:backgroundMark x1="51500" y1="73156" x2="68000" y2="73451"/>
                        <a14:backgroundMark x1="85500" y1="78171" x2="95500" y2="83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1" y="952483"/>
            <a:ext cx="2932791" cy="331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4952" y="2660916"/>
            <a:ext cx="1225015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do/does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813578" y="3717033"/>
            <a:ext cx="359394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164288" y="2660914"/>
            <a:ext cx="1404552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am/is/are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940153" y="3717033"/>
            <a:ext cx="736099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 smtClean="0"/>
              <a:t>V</a:t>
            </a:r>
            <a:r>
              <a:rPr lang="en-US" sz="2400" dirty="0" err="1" smtClean="0">
                <a:solidFill>
                  <a:srgbClr val="FF0000"/>
                </a:solidFill>
              </a:rPr>
              <a:t>ing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2678" y="1412777"/>
            <a:ext cx="82836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 err="1" smtClean="0"/>
              <a:t>Wh</a:t>
            </a:r>
            <a:endParaRPr lang="en-US" sz="2400" dirty="0" smtClean="0"/>
          </a:p>
          <a:p>
            <a:pPr algn="ctr"/>
            <a:r>
              <a:rPr lang="en-US" sz="2400" dirty="0" smtClean="0"/>
              <a:t>word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773721" y="3524252"/>
            <a:ext cx="779381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subj.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968593" y="1412777"/>
            <a:ext cx="82836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 err="1" smtClean="0"/>
              <a:t>Wh</a:t>
            </a:r>
            <a:endParaRPr lang="en-US" sz="2400" dirty="0" smtClean="0"/>
          </a:p>
          <a:p>
            <a:pPr algn="ctr"/>
            <a:r>
              <a:rPr lang="en-US" sz="2400" dirty="0" smtClean="0"/>
              <a:t>word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948265" y="3524252"/>
            <a:ext cx="779381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subj.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Вопросы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99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7" grpId="0" animBg="1"/>
      <p:bldP spid="13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229"/>
            <a:ext cx="3178434" cy="5539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Simple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4860033" y="571480"/>
            <a:ext cx="3909019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dirty="0" smtClean="0"/>
              <a:t>The Present Continuous</a:t>
            </a:r>
            <a:endParaRPr lang="ru-RU" sz="3000" dirty="0"/>
          </a:p>
        </p:txBody>
      </p:sp>
      <p:sp>
        <p:nvSpPr>
          <p:cNvPr id="11" name="TextBox 10"/>
          <p:cNvSpPr txBox="1"/>
          <p:nvPr/>
        </p:nvSpPr>
        <p:spPr>
          <a:xfrm>
            <a:off x="2422436" y="2114272"/>
            <a:ext cx="1685398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every day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7543" y="3813043"/>
            <a:ext cx="2171428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every month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194" y="1442832"/>
            <a:ext cx="1811265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every year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16622" y="5513412"/>
            <a:ext cx="1022139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often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50302" y="3170389"/>
            <a:ext cx="1274708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usually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832" y="4318857"/>
            <a:ext cx="1227644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always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629" y="2665579"/>
            <a:ext cx="1327608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seldom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980" y="4869160"/>
            <a:ext cx="1901033" cy="55399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sometimes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16711" y="4087369"/>
            <a:ext cx="909223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now</a:t>
            </a:r>
            <a:endParaRPr lang="ru-RU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5580112" y="2624543"/>
            <a:ext cx="2687402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at the moment</a:t>
            </a:r>
            <a:endParaRPr lang="ru-RU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7546188" y="3717033"/>
            <a:ext cx="1109599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Look!</a:t>
            </a:r>
            <a:endParaRPr lang="ru-RU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6589035" y="1533030"/>
            <a:ext cx="1294522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Listen!</a:t>
            </a:r>
            <a:endParaRPr lang="ru-RU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5174192" y="5176937"/>
            <a:ext cx="237199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at these days</a:t>
            </a:r>
            <a:endParaRPr lang="ru-RU" sz="32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3189" y="796025"/>
            <a:ext cx="1918133" cy="382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6173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31</TotalTime>
  <Words>249</Words>
  <Application>Microsoft Office PowerPoint</Application>
  <PresentationFormat>Экран 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Present Simple and Present Continuous</vt:lpstr>
      <vt:lpstr>What are we going to do today?</vt:lpstr>
      <vt:lpstr>Today we’re going to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</cp:revision>
  <dcterms:created xsi:type="dcterms:W3CDTF">2018-11-22T18:57:41Z</dcterms:created>
  <dcterms:modified xsi:type="dcterms:W3CDTF">2022-05-01T20:08:17Z</dcterms:modified>
</cp:coreProperties>
</file>