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3" r:id="rId15"/>
    <p:sldId id="265" r:id="rId16"/>
    <p:sldId id="270" r:id="rId17"/>
    <p:sldId id="271" r:id="rId18"/>
    <p:sldId id="272" r:id="rId19"/>
    <p:sldId id="274" r:id="rId2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84CC"/>
    <a:srgbClr val="03136A"/>
    <a:srgbClr val="35759D"/>
    <a:srgbClr val="35B19D"/>
    <a:srgbClr val="000000"/>
    <a:srgbClr val="FFFF00"/>
    <a:srgbClr val="B3D3EA"/>
    <a:srgbClr val="78ADC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10" autoAdjust="0"/>
    <p:restoredTop sz="95596" autoAdjust="0"/>
  </p:normalViewPr>
  <p:slideViewPr>
    <p:cSldViewPr>
      <p:cViewPr>
        <p:scale>
          <a:sx n="100" d="100"/>
          <a:sy n="100" d="100"/>
        </p:scale>
        <p:origin x="-137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5E0AEF0-EC0F-42B8-9248-22586A7C391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E3E2BB-919F-4A57-9FAA-29AF8D07E9D6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10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11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12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13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14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15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16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17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18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19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2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3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4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5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6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7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8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DF030-9B98-4877-B98D-DA9811BF5C95}" type="slidenum">
              <a:rPr lang="en-US"/>
              <a:pPr/>
              <a:t>9</a:t>
            </a:fld>
            <a:endParaRPr lang="en-US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91125" y="2657475"/>
            <a:ext cx="3600450" cy="704850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191125" y="3590925"/>
            <a:ext cx="3600450" cy="485775"/>
          </a:xfrm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91275" y="228600"/>
            <a:ext cx="20764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61925" y="228600"/>
            <a:ext cx="60769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71550" y="1752600"/>
            <a:ext cx="35814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05350" y="1752600"/>
            <a:ext cx="35814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1925" y="228600"/>
            <a:ext cx="83058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71550" y="1752600"/>
            <a:ext cx="73152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5191125" y="2657474"/>
            <a:ext cx="3600450" cy="2139677"/>
          </a:xfrm>
        </p:spPr>
        <p:txBody>
          <a:bodyPr/>
          <a:lstStyle/>
          <a:p>
            <a:r>
              <a:rPr lang="ru-RU" sz="4400" dirty="0" smtClean="0"/>
              <a:t>Всемирное наследие ЮНЕСКО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95536" y="1124744"/>
            <a:ext cx="8352928" cy="3816424"/>
          </a:xfrm>
        </p:spPr>
        <p:txBody>
          <a:bodyPr/>
          <a:lstStyle/>
          <a:p>
            <a:pPr marL="0" indent="466725" algn="just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1. Сохранение подлинности объектов культурного наследия с минимальным вмешательством в их существующий вид предусматривает несколько видов мероприятий. </a:t>
            </a:r>
          </a:p>
          <a:p>
            <a:pPr marL="0" indent="466725" algn="just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2. Реставрация — меры по укреплению (консервированию) физического состояния, раскрытию наиболее характерных признаков, возобновлению потерянных или поврежденных элементов объектов культурного наследия, с обеспечением сохранения их подлинности. </a:t>
            </a:r>
          </a:p>
          <a:p>
            <a:pPr marL="0" indent="466725" algn="just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3. При возможности осуществляется реабилитация (ревалоризация) — комплекс мероприятий по возобновлению культурных и функциональных свойств объектов культурного наследия, приведения их в состояние, пригодное для использования. </a:t>
            </a:r>
          </a:p>
          <a:p>
            <a:pPr marL="0" indent="466725" algn="just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4. </a:t>
            </a:r>
            <a:r>
              <a:rPr lang="ru-RU" sz="1800" dirty="0" err="1" smtClean="0">
                <a:solidFill>
                  <a:schemeClr val="accent6">
                    <a:lumMod val="50000"/>
                  </a:schemeClr>
                </a:solidFill>
              </a:rPr>
              <a:t>Музеефикация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 — мероприятия по приведению объектов культурного наследия в состояние, пригодное для экскурсионного посещения. </a:t>
            </a:r>
            <a:endParaRPr lang="ru-RU" sz="1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Что делают для сохранения культурного наследия?</a:t>
            </a:r>
            <a:endParaRPr lang="ru-RU" sz="2400" dirty="0"/>
          </a:p>
        </p:txBody>
      </p:sp>
      <p:pic>
        <p:nvPicPr>
          <p:cNvPr id="182274" name="Picture 2" descr="https://upload.wikimedia.org/wikipedia/commons/thumb/f/f7/Monumentenschildje_appingedam.JPG/1280px-Monumentenschildje_appingeda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941168"/>
            <a:ext cx="1648100" cy="1236456"/>
          </a:xfrm>
          <a:prstGeom prst="rect">
            <a:avLst/>
          </a:prstGeom>
          <a:noFill/>
        </p:spPr>
      </p:pic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6300192" y="6237312"/>
            <a:ext cx="2555776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ts val="0"/>
              </a:spcBef>
            </a:pPr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Знак культурного наследия на здании, находящегося под защитой</a:t>
            </a:r>
            <a:endParaRPr kumimoji="0" lang="en-US" sz="1100" b="0" i="1" u="sng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Rectangle 6"/>
          <p:cNvSpPr txBox="1">
            <a:spLocks noChangeArrowheads="1"/>
          </p:cNvSpPr>
          <p:nvPr/>
        </p:nvSpPr>
        <p:spPr bwMode="auto">
          <a:xfrm>
            <a:off x="1619672" y="5157192"/>
            <a:ext cx="46805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u="sng" dirty="0" smtClean="0">
                <a:solidFill>
                  <a:schemeClr val="accent6">
                    <a:lumMod val="50000"/>
                  </a:schemeClr>
                </a:solidFill>
              </a:rPr>
              <a:t>Объект культурного наследия — место, сооружение (творение), комплекс (ансамбль), их части, связанные с ними территории или водные объекты, другие естественные, естественно антропогенные или созданные человеком объекты независимо от состояния сохранности, которые донесли до нашего времени ценность с антропологической, археологической, эстетичной, этнографической, исторической, научной или художественной точки зрения и сохранили свою подлинность</a:t>
            </a:r>
            <a:endParaRPr lang="ru-RU" sz="1100" u="sng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95536" y="1124744"/>
            <a:ext cx="8352928" cy="3816424"/>
          </a:xfrm>
        </p:spPr>
        <p:txBody>
          <a:bodyPr/>
          <a:lstStyle/>
          <a:p>
            <a:pPr marL="0" indent="447675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Сооружения (творения)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 — произведения архитектуры и инженерного искусства вместе с естественными или созданными человеком элементами, произведения монументальной скульптуры и монументального занятия живописью, археологические объекты, пещеры, с имеющимися свидетельствами жизнедеятельности человека, здания или помещения, в них, что сохранили аутентичные свидетельства о примечательных исторических событиях, жизнях и деятельности известных лиц;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Комплексы (ансамбли)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 — топографически определенная совокупность отдельных или соединенных между собой сооружений разного назначения, которые отмечаются своей архитектурой и органической связью с ландшафтом;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Выдающиеся места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 — топографическое определенные зоны или ландшафты, естественные, естественно антропогенные творения, которые донесли до нашего времени ценность с антропологической, археологической, эстетичной, этнографической, исторической, научной или художественной точки зрения.</a:t>
            </a:r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Типы объектов культурного наследия</a:t>
            </a:r>
            <a:endParaRPr lang="ru-RU" sz="2400" dirty="0"/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1547664" y="6237312"/>
            <a:ext cx="2555776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Одна из частей археологического объекта Аль-Хиджр - также известного как </a:t>
            </a:r>
            <a:r>
              <a:rPr lang="ru-RU" sz="1100" dirty="0" err="1" smtClean="0">
                <a:solidFill>
                  <a:schemeClr val="accent6">
                    <a:lumMod val="50000"/>
                  </a:schemeClr>
                </a:solidFill>
              </a:rPr>
              <a:t>Мадаин-Салих</a:t>
            </a:r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86370" name="Picture 2" descr="https://bugaga.ru/uploads/posts/2009-11/1257871127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4725144"/>
            <a:ext cx="2052228" cy="1368152"/>
          </a:xfrm>
          <a:prstGeom prst="rect">
            <a:avLst/>
          </a:prstGeom>
          <a:noFill/>
        </p:spPr>
      </p:pic>
      <p:pic>
        <p:nvPicPr>
          <p:cNvPr id="186372" name="Picture 4" descr="https://traveltimes.ru/wp-content/uploads/2021/09/kizh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4725144"/>
            <a:ext cx="2088231" cy="1391285"/>
          </a:xfrm>
          <a:prstGeom prst="rect">
            <a:avLst/>
          </a:prstGeom>
          <a:noFill/>
        </p:spPr>
      </p:pic>
      <p:sp>
        <p:nvSpPr>
          <p:cNvPr id="9" name="Rectangle 6"/>
          <p:cNvSpPr txBox="1">
            <a:spLocks noChangeArrowheads="1"/>
          </p:cNvSpPr>
          <p:nvPr/>
        </p:nvSpPr>
        <p:spPr bwMode="auto">
          <a:xfrm>
            <a:off x="4067944" y="6309320"/>
            <a:ext cx="2267744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Ансамбль – </a:t>
            </a:r>
            <a:r>
              <a:rPr lang="ru-RU" sz="1100" dirty="0" err="1" smtClean="0">
                <a:solidFill>
                  <a:schemeClr val="accent6">
                    <a:lumMod val="50000"/>
                  </a:schemeClr>
                </a:solidFill>
              </a:rPr>
              <a:t>Кижский</a:t>
            </a:r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 погост</a:t>
            </a:r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86374" name="Picture 6" descr="https://get.pxhere.com/photo/building-landmark-cathedral-tourism-place-of-worship-temple-ruins-monastery-wat-tours-archaeological-site-unesco-world-heritage-site-hindu-temple-historic-site-ancient-history-1400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4725144"/>
            <a:ext cx="2114930" cy="1368152"/>
          </a:xfrm>
          <a:prstGeom prst="rect">
            <a:avLst/>
          </a:prstGeom>
          <a:noFill/>
        </p:spPr>
      </p:pic>
      <p:sp>
        <p:nvSpPr>
          <p:cNvPr id="11" name="Rectangle 6"/>
          <p:cNvSpPr txBox="1">
            <a:spLocks noChangeArrowheads="1"/>
          </p:cNvSpPr>
          <p:nvPr/>
        </p:nvSpPr>
        <p:spPr bwMode="auto">
          <a:xfrm>
            <a:off x="6660232" y="6309320"/>
            <a:ext cx="2088232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Выдающееся место - Индуистский храм</a:t>
            </a:r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95536" y="1124744"/>
            <a:ext cx="8352928" cy="3816424"/>
          </a:xfrm>
        </p:spPr>
        <p:txBody>
          <a:bodyPr/>
          <a:lstStyle/>
          <a:p>
            <a:pPr marL="0" indent="447675" algn="just">
              <a:spcBef>
                <a:spcPts val="0"/>
              </a:spcBef>
              <a:buNone/>
            </a:pP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Археологические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</a:rPr>
              <a:t> — городища, курганы, остатки древних поселений, стоянок, укреплений, военных лагерей, производств, ирригационных сооружений, путей, могильники, культовые места и сооружения, мегалиты, наскальные изображения, участки исторического культурного слоя, поля давних битв, остатки жизнедеятельности первобытных и древних людей;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Исторические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</a:rPr>
              <a:t> — дома, сооружения, их комплексы (ансамбли), отдельные захоронения и некрополи, выдающиеся места, связанные с важными историческими событиями, с жизнью и деятельностью известных лиц, культурой и бытом народов;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Монументального искусства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</a:rPr>
              <a:t> — произведения изобразительного искусства, как самостоятельные (отдельные), так и те, которые связаны с архитектурными, археологическими или другими достопримечательностями или с образуемыми ими комплексами (ансамблями);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Архитектуры и градостроительства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</a:rPr>
              <a:t> — исторические центры, улицы, кварталы, площади, архитектурные ансамбли, остатки давнего планирования и застройки, отдельные архитектурные сооружения, а также связанные с ними произведения монументального, декоративного и изобразительного искусства. Объекты индустриального наследия также рассматриваются, как часть данного раздела классификации;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Садово-паркового искусства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</a:rPr>
              <a:t> — сочетания паркового строительства с естественными или созданными человеком ландшафтами;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Ландшафтные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</a:rPr>
              <a:t> — естественные территории, которые имеют историческую ценность.</a:t>
            </a:r>
            <a:endParaRPr lang="ru-RU" sz="1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Виды объектов культурного наследия</a:t>
            </a:r>
            <a:endParaRPr lang="ru-RU" sz="2400" dirty="0"/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1763688" y="6237312"/>
            <a:ext cx="2160240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Архангельский мост - Испания</a:t>
            </a:r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 bwMode="auto">
          <a:xfrm>
            <a:off x="4067944" y="6309320"/>
            <a:ext cx="2267744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Храм </a:t>
            </a:r>
            <a:r>
              <a:rPr lang="ru-RU" sz="1100" dirty="0" err="1" smtClean="0">
                <a:solidFill>
                  <a:schemeClr val="accent6">
                    <a:lumMod val="50000"/>
                  </a:schemeClr>
                </a:solidFill>
              </a:rPr>
              <a:t>Ангкор-Ват</a:t>
            </a:r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 – </a:t>
            </a:r>
          </a:p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Камбоджа</a:t>
            </a:r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Rectangle 6"/>
          <p:cNvSpPr txBox="1">
            <a:spLocks noChangeArrowheads="1"/>
          </p:cNvSpPr>
          <p:nvPr/>
        </p:nvSpPr>
        <p:spPr bwMode="auto">
          <a:xfrm>
            <a:off x="6660232" y="6309320"/>
            <a:ext cx="2088232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Терракотовая армия – </a:t>
            </a:r>
          </a:p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Китай</a:t>
            </a:r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88418" name="Picture 2" descr="https://www.carbajopartners.com/wp-content/uploads/2017/03/Puente-del-Arcánge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4725144"/>
            <a:ext cx="2088232" cy="1394733"/>
          </a:xfrm>
          <a:prstGeom prst="rect">
            <a:avLst/>
          </a:prstGeom>
          <a:noFill/>
        </p:spPr>
      </p:pic>
      <p:pic>
        <p:nvPicPr>
          <p:cNvPr id="188420" name="Picture 4" descr="https://www.mysoultravels.com/wp-content/uploads/2018/05/14305360_10154451779274354_1507355881037925597_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4725144"/>
            <a:ext cx="1885582" cy="1368152"/>
          </a:xfrm>
          <a:prstGeom prst="rect">
            <a:avLst/>
          </a:prstGeom>
          <a:noFill/>
        </p:spPr>
      </p:pic>
      <p:sp>
        <p:nvSpPr>
          <p:cNvPr id="188422" name="AutoShape 6" descr="https://tourisminchina.ru/app/uploads/2015/09/Terrakotovaya-armi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8424" name="Picture 8" descr="https://st2.depositphotos.com/3198157/9013/i/950/depositphotos_90130658-stock-photo-the-terracotta-army-or-th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4725144"/>
            <a:ext cx="2232248" cy="1379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95536" y="1124744"/>
            <a:ext cx="8352928" cy="3816424"/>
          </a:xfrm>
        </p:spPr>
        <p:txBody>
          <a:bodyPr/>
          <a:lstStyle/>
          <a:p>
            <a:pPr marL="0" indent="447675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Как известно, сегодня стран-участников ЮНЕСКО – 193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Из них по количеству объектов всемирного наследия первое место занимает Италия. В этой стране насчитывается 58 объектов всемирного наследия, находящихся под охраной ЮНЕСКО.</a:t>
            </a:r>
          </a:p>
          <a:p>
            <a:pPr marL="0" indent="447675" algn="just">
              <a:spcBef>
                <a:spcPts val="0"/>
              </a:spcBef>
              <a:buNone/>
            </a:pPr>
            <a:endParaRPr lang="ru-RU" sz="1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Первая десятка стран выглядит так:</a:t>
            </a:r>
          </a:p>
          <a:p>
            <a:pPr marL="714375" indent="447675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10 место – Иран – 26 объектов</a:t>
            </a:r>
          </a:p>
          <a:p>
            <a:pPr marL="714375" indent="447675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9 место – Россия – 31 объект</a:t>
            </a:r>
          </a:p>
          <a:p>
            <a:pPr marL="714375" indent="447675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8 место – Великобритания – 34 объекта</a:t>
            </a:r>
          </a:p>
          <a:p>
            <a:pPr marL="714375" indent="447675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7 место – Мексика – 35 объектов</a:t>
            </a:r>
          </a:p>
          <a:p>
            <a:pPr marL="714375" indent="447675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6 место – Индия – 40 объектов</a:t>
            </a:r>
          </a:p>
          <a:p>
            <a:pPr marL="714375" indent="447675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5 место – Франция – 49 объектов</a:t>
            </a:r>
          </a:p>
          <a:p>
            <a:pPr marL="714375" indent="447675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4 место – Испания – 49 объектов</a:t>
            </a:r>
          </a:p>
          <a:p>
            <a:pPr marL="714375" indent="447675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3 место – Германия – 51 объект</a:t>
            </a:r>
          </a:p>
          <a:p>
            <a:pPr marL="714375" indent="447675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2 место – Китай – 56 объектов</a:t>
            </a:r>
          </a:p>
          <a:p>
            <a:pPr marL="714375" indent="447675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1 место – Италия – 58 объектов</a:t>
            </a:r>
          </a:p>
          <a:p>
            <a:pPr marL="0" indent="447675" algn="just">
              <a:spcBef>
                <a:spcPts val="0"/>
              </a:spcBef>
              <a:buNone/>
            </a:pPr>
            <a:endParaRPr lang="ru-RU" sz="1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Лидеры ЮНЕСКО</a:t>
            </a:r>
            <a:endParaRPr lang="ru-RU" sz="2400" dirty="0"/>
          </a:p>
        </p:txBody>
      </p:sp>
      <p:sp>
        <p:nvSpPr>
          <p:cNvPr id="188422" name="AutoShape 6" descr="https://tourisminchina.ru/app/uploads/2015/09/Terrakotovaya-armi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0466" name="Picture 2" descr="Choghazanbil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5229200"/>
            <a:ext cx="1339574" cy="845469"/>
          </a:xfrm>
          <a:prstGeom prst="rect">
            <a:avLst/>
          </a:prstGeom>
          <a:noFill/>
        </p:spPr>
      </p:pic>
      <p:sp>
        <p:nvSpPr>
          <p:cNvPr id="13" name="Rectangle 6"/>
          <p:cNvSpPr txBox="1">
            <a:spLocks noChangeArrowheads="1"/>
          </p:cNvSpPr>
          <p:nvPr/>
        </p:nvSpPr>
        <p:spPr bwMode="auto">
          <a:xfrm>
            <a:off x="1475656" y="6237312"/>
            <a:ext cx="2232248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Древний город </a:t>
            </a:r>
            <a:r>
              <a:rPr lang="ru-RU" sz="1100" dirty="0" err="1" smtClean="0">
                <a:solidFill>
                  <a:schemeClr val="accent6">
                    <a:lumMod val="50000"/>
                  </a:schemeClr>
                </a:solidFill>
              </a:rPr>
              <a:t>Чога-Занбиль</a:t>
            </a:r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 - Иран</a:t>
            </a:r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90468" name="Picture 4" descr="Konark Surya Temp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5229200"/>
            <a:ext cx="1335623" cy="867941"/>
          </a:xfrm>
          <a:prstGeom prst="rect">
            <a:avLst/>
          </a:prstGeom>
          <a:noFill/>
        </p:spPr>
      </p:pic>
      <p:sp>
        <p:nvSpPr>
          <p:cNvPr id="14" name="Rectangle 6"/>
          <p:cNvSpPr txBox="1">
            <a:spLocks noChangeArrowheads="1"/>
          </p:cNvSpPr>
          <p:nvPr/>
        </p:nvSpPr>
        <p:spPr bwMode="auto">
          <a:xfrm>
            <a:off x="3707904" y="6237312"/>
            <a:ext cx="2232248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Храм Солнца в </a:t>
            </a:r>
            <a:r>
              <a:rPr lang="ru-RU" sz="1100" dirty="0" err="1" smtClean="0">
                <a:solidFill>
                  <a:schemeClr val="accent6">
                    <a:lumMod val="50000"/>
                  </a:schemeClr>
                </a:solidFill>
              </a:rPr>
              <a:t>Конараке</a:t>
            </a:r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 - Индия</a:t>
            </a:r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Rectangle 6"/>
          <p:cNvSpPr txBox="1">
            <a:spLocks noChangeArrowheads="1"/>
          </p:cNvSpPr>
          <p:nvPr/>
        </p:nvSpPr>
        <p:spPr bwMode="auto">
          <a:xfrm>
            <a:off x="6084168" y="6237312"/>
            <a:ext cx="2160240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Старый город в </a:t>
            </a:r>
            <a:r>
              <a:rPr lang="ru-RU" sz="1100" dirty="0" err="1" smtClean="0">
                <a:solidFill>
                  <a:schemeClr val="accent6">
                    <a:lumMod val="50000"/>
                  </a:schemeClr>
                </a:solidFill>
              </a:rPr>
              <a:t>Регенсбурге</a:t>
            </a:r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 - Германия</a:t>
            </a:r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90472" name="Picture 8" descr="Regensburg 08 2006 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5229200"/>
            <a:ext cx="1296144" cy="866589"/>
          </a:xfrm>
          <a:prstGeom prst="rect">
            <a:avLst/>
          </a:prstGeom>
          <a:noFill/>
        </p:spPr>
      </p:pic>
      <p:pic>
        <p:nvPicPr>
          <p:cNvPr id="190474" name="Picture 10" descr="Verona - ponte pietra at sunse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2204864"/>
            <a:ext cx="1296144" cy="896306"/>
          </a:xfrm>
          <a:prstGeom prst="rect">
            <a:avLst/>
          </a:prstGeom>
          <a:noFill/>
        </p:spPr>
      </p:pic>
      <p:sp>
        <p:nvSpPr>
          <p:cNvPr id="19" name="Rectangle 6"/>
          <p:cNvSpPr txBox="1">
            <a:spLocks noChangeArrowheads="1"/>
          </p:cNvSpPr>
          <p:nvPr/>
        </p:nvSpPr>
        <p:spPr bwMode="auto">
          <a:xfrm>
            <a:off x="6012160" y="3140968"/>
            <a:ext cx="2160240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Город Верона – </a:t>
            </a:r>
          </a:p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Италия</a:t>
            </a:r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90476" name="Picture 12" descr="Versailles-Chateau-Jardin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3717032"/>
            <a:ext cx="1292415" cy="864096"/>
          </a:xfrm>
          <a:prstGeom prst="rect">
            <a:avLst/>
          </a:prstGeom>
          <a:noFill/>
        </p:spPr>
      </p:pic>
      <p:sp>
        <p:nvSpPr>
          <p:cNvPr id="21" name="Rectangle 6"/>
          <p:cNvSpPr txBox="1">
            <a:spLocks noChangeArrowheads="1"/>
          </p:cNvSpPr>
          <p:nvPr/>
        </p:nvSpPr>
        <p:spPr bwMode="auto">
          <a:xfrm>
            <a:off x="6012160" y="4653136"/>
            <a:ext cx="2160240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Версальский дворец и парк– </a:t>
            </a:r>
          </a:p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Франция</a:t>
            </a:r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Рейтинг ЮНЕСКО</a:t>
            </a:r>
            <a:endParaRPr lang="ru-RU" sz="2400" dirty="0"/>
          </a:p>
        </p:txBody>
      </p:sp>
      <p:sp>
        <p:nvSpPr>
          <p:cNvPr id="188422" name="AutoShape 6" descr="https://tourisminchina.ru/app/uploads/2015/09/Terrakotovaya-armi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8658" name="Picture 2" descr="https://upload.wikimedia.org/wikipedia/ru/timeline/5yenhsvek296cabh3dcn31bhux16psn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836712"/>
            <a:ext cx="7740352" cy="6033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95536" y="1124744"/>
            <a:ext cx="8352928" cy="2736304"/>
          </a:xfrm>
        </p:spPr>
        <p:txBody>
          <a:bodyPr/>
          <a:lstStyle/>
          <a:p>
            <a:pPr marL="0" indent="447675" algn="just">
              <a:spcBef>
                <a:spcPts val="0"/>
              </a:spcBef>
              <a:buNone/>
            </a:pPr>
            <a:r>
              <a:rPr lang="ru-RU" sz="1500" dirty="0" smtClean="0">
                <a:solidFill>
                  <a:schemeClr val="accent6">
                    <a:lumMod val="50000"/>
                  </a:schemeClr>
                </a:solidFill>
              </a:rPr>
              <a:t>Помимо обычного списка всемирного наследия ЮНЕСКО, существует, так называемый, подсписок всемирного наследия, находящегося под угрозой.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500" dirty="0" smtClean="0">
                <a:solidFill>
                  <a:schemeClr val="accent6">
                    <a:lumMod val="50000"/>
                  </a:schemeClr>
                </a:solidFill>
              </a:rPr>
              <a:t>Это список ценностей культурного и природного наследия, включённых в список всемирного наследия, которым угрожают серьёзные и конкретные опасности, такие как «угроза исчезновения вследствие прогрессирующего разрушения, проекты проведения крупных общественных или частных работ, быстрое развитие городов и туризма, разрушение в связи с изменением предназначения или права собственности на землю, серьезные повреждения вследствие неустановленной причины, заброшенность по каким-либо причинам, стихийные бедствия и катаклизмы, опасность вооружённых конфликтов, большие пожары, землетрясения, оползни, вулканические извержения, изменения уровня вод, наводнения, приливы». </a:t>
            </a:r>
            <a:endParaRPr lang="ru-R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447675" algn="just">
              <a:spcBef>
                <a:spcPts val="0"/>
              </a:spcBef>
              <a:buNone/>
            </a:pPr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Дополнительный список ЮНЕСКО</a:t>
            </a:r>
            <a:endParaRPr lang="ru-RU" sz="2400" dirty="0"/>
          </a:p>
        </p:txBody>
      </p:sp>
      <p:pic>
        <p:nvPicPr>
          <p:cNvPr id="184322" name="Picture 2" descr="Wien Rathaus hochauflöse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933056"/>
            <a:ext cx="3744416" cy="2271295"/>
          </a:xfrm>
          <a:prstGeom prst="rect">
            <a:avLst/>
          </a:prstGeom>
          <a:noFill/>
        </p:spPr>
      </p:pic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2483768" y="6309320"/>
            <a:ext cx="5112568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Исторический центр Вены – Австрия</a:t>
            </a:r>
          </a:p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В 2017 году внесён в тревожный список: высотная застройка портит вид </a:t>
            </a:r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95536" y="1124744"/>
            <a:ext cx="8352928" cy="3816424"/>
          </a:xfrm>
        </p:spPr>
        <p:txBody>
          <a:bodyPr/>
          <a:lstStyle/>
          <a:p>
            <a:pPr marL="0" indent="447675" algn="just">
              <a:spcBef>
                <a:spcPts val="0"/>
              </a:spcBef>
              <a:buNone/>
            </a:pPr>
            <a:r>
              <a:rPr lang="ru-RU" sz="1500" dirty="0" smtClean="0">
                <a:solidFill>
                  <a:schemeClr val="accent6">
                    <a:lumMod val="50000"/>
                  </a:schemeClr>
                </a:solidFill>
              </a:rPr>
              <a:t>Включение в список означает необходимость значительных работ по сохранению объектов всемирного наследия, с выделением финансовой помощи в рамках Конвенции об охране всемирного культурного и природного наследия. 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500" dirty="0" smtClean="0">
                <a:solidFill>
                  <a:schemeClr val="accent6">
                    <a:lumMod val="50000"/>
                  </a:schemeClr>
                </a:solidFill>
              </a:rPr>
              <a:t>Список составляется, обновляется и публикуется Комитетом всемирного наследия в ходе ежегодных сессий комитета. В случае чрезвычайных обстоятельств Комитет может в любое время включить в список новый объект, собравшись на внеочередную сессию.</a:t>
            </a: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Дополнительный список ЮНЕСКО</a:t>
            </a:r>
            <a:endParaRPr lang="ru-RU" sz="2400" dirty="0"/>
          </a:p>
        </p:txBody>
      </p:sp>
      <p:pic>
        <p:nvPicPr>
          <p:cNvPr id="192514" name="Picture 2" descr="Great Mosque of Djenné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636912"/>
            <a:ext cx="4824536" cy="3618402"/>
          </a:xfrm>
          <a:prstGeom prst="rect">
            <a:avLst/>
          </a:prstGeom>
          <a:noFill/>
        </p:spPr>
      </p:pic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2411760" y="6309320"/>
            <a:ext cx="5112568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Старый город </a:t>
            </a:r>
            <a:r>
              <a:rPr lang="ru-RU" sz="1100" dirty="0" err="1" smtClean="0">
                <a:solidFill>
                  <a:schemeClr val="accent6">
                    <a:lumMod val="50000"/>
                  </a:schemeClr>
                </a:solidFill>
              </a:rPr>
              <a:t>Дженне</a:t>
            </a:r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 – Мали</a:t>
            </a:r>
          </a:p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Внесён в список в 2016 году</a:t>
            </a:r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971600" y="1124744"/>
            <a:ext cx="7992888" cy="3816424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1500" dirty="0" smtClean="0">
                <a:solidFill>
                  <a:schemeClr val="accent6">
                    <a:lumMod val="50000"/>
                  </a:schemeClr>
                </a:solidFill>
              </a:rPr>
              <a:t>Всего в список включено 33 страны и 54 объекта (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17 естественных и 37 культурных</a:t>
            </a:r>
            <a:r>
              <a:rPr lang="ru-RU" sz="1500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  <a:endParaRPr lang="ru-R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447675" algn="just">
              <a:spcBef>
                <a:spcPts val="0"/>
              </a:spcBef>
              <a:buNone/>
            </a:pPr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Дополнительный список ЮНЕСКО</a:t>
            </a:r>
            <a:endParaRPr lang="ru-RU" sz="2400" dirty="0"/>
          </a:p>
        </p:txBody>
      </p:sp>
      <p:pic>
        <p:nvPicPr>
          <p:cNvPr id="194562" name="Picture 2" descr="https://upload.wikimedia.org/wikipedia/commons/thumb/2/2b/World_Heritage_in_Danger._Map_of_countries.svg/1920px-World_Heritage_in_Danger._Map_of_countries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576942"/>
            <a:ext cx="7878971" cy="48852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07504" y="1124744"/>
            <a:ext cx="8856984" cy="1152128"/>
          </a:xfrm>
        </p:spPr>
        <p:txBody>
          <a:bodyPr/>
          <a:lstStyle/>
          <a:p>
            <a:pPr marL="0" indent="447675" algn="just">
              <a:spcBef>
                <a:spcPts val="0"/>
              </a:spcBef>
              <a:buNone/>
            </a:pPr>
            <a:r>
              <a:rPr lang="ru-RU" sz="1500" dirty="0" smtClean="0">
                <a:solidFill>
                  <a:schemeClr val="accent6">
                    <a:lumMod val="50000"/>
                  </a:schemeClr>
                </a:solidFill>
              </a:rPr>
              <a:t>В список ЮНЕСКО не только включаются объекты всемирного наследия, но и могу исключаться из него. 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500" dirty="0" smtClean="0">
                <a:solidFill>
                  <a:schemeClr val="accent6">
                    <a:lumMod val="50000"/>
                  </a:schemeClr>
                </a:solidFill>
              </a:rPr>
              <a:t>Причин тому может быть немного: 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- По причине улучшения обстановки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- Лишённые статуса всемирного наследия (по особым причинам)</a:t>
            </a:r>
          </a:p>
          <a:p>
            <a:pPr marL="0" indent="447675" algn="just">
              <a:spcBef>
                <a:spcPts val="0"/>
              </a:spcBef>
              <a:buNone/>
            </a:pPr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Исключение из списка ЮНЕСКО</a:t>
            </a:r>
            <a:endParaRPr lang="ru-RU" sz="2400" dirty="0"/>
          </a:p>
        </p:txBody>
      </p:sp>
      <p:pic>
        <p:nvPicPr>
          <p:cNvPr id="196610" name="Picture 2" descr="Montenegro, Kotor 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08920"/>
            <a:ext cx="2304256" cy="1731929"/>
          </a:xfrm>
          <a:prstGeom prst="rect">
            <a:avLst/>
          </a:prstGeom>
          <a:noFill/>
        </p:spPr>
      </p:pic>
      <p:sp>
        <p:nvSpPr>
          <p:cNvPr id="7" name="Rectangle 6"/>
          <p:cNvSpPr txBox="1">
            <a:spLocks noChangeArrowheads="1"/>
          </p:cNvSpPr>
          <p:nvPr/>
        </p:nvSpPr>
        <p:spPr bwMode="auto">
          <a:xfrm>
            <a:off x="179512" y="4509120"/>
            <a:ext cx="259228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dirty="0" err="1" smtClean="0">
                <a:solidFill>
                  <a:schemeClr val="accent6">
                    <a:lumMod val="50000"/>
                  </a:schemeClr>
                </a:solidFill>
              </a:rPr>
              <a:t>Котор</a:t>
            </a:r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 – Черногория</a:t>
            </a:r>
          </a:p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Исключен в результате землетрясения 15 апреля 1979 года</a:t>
            </a:r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96612" name="Picture 4" descr="Вид на долин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708920"/>
            <a:ext cx="2586960" cy="1728192"/>
          </a:xfrm>
          <a:prstGeom prst="rect">
            <a:avLst/>
          </a:prstGeom>
          <a:noFill/>
        </p:spPr>
      </p:pic>
      <p:sp>
        <p:nvSpPr>
          <p:cNvPr id="9" name="Rectangle 6"/>
          <p:cNvSpPr txBox="1">
            <a:spLocks noChangeArrowheads="1"/>
          </p:cNvSpPr>
          <p:nvPr/>
        </p:nvSpPr>
        <p:spPr bwMode="auto">
          <a:xfrm>
            <a:off x="3059832" y="4509120"/>
            <a:ext cx="288032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Долина Катманду – Непал </a:t>
            </a:r>
          </a:p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Исключен в результате существенных потерь традиционных памятников в шести из семи объектов</a:t>
            </a:r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96614" name="Picture 6" descr="Центральный неф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708920"/>
            <a:ext cx="2586960" cy="1728192"/>
          </a:xfrm>
          <a:prstGeom prst="rect">
            <a:avLst/>
          </a:prstGeom>
          <a:noFill/>
        </p:spPr>
      </p:pic>
      <p:sp>
        <p:nvSpPr>
          <p:cNvPr id="11" name="Rectangle 6"/>
          <p:cNvSpPr txBox="1">
            <a:spLocks noChangeArrowheads="1"/>
          </p:cNvSpPr>
          <p:nvPr/>
        </p:nvSpPr>
        <p:spPr bwMode="auto">
          <a:xfrm>
            <a:off x="6012160" y="4581128"/>
            <a:ext cx="30243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Базилика Рождества Христова – Палестина</a:t>
            </a:r>
          </a:p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Здание страдало от протечек</a:t>
            </a:r>
          </a:p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Исключен после ремонта</a:t>
            </a:r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Спасибо за внимание!</a:t>
            </a:r>
            <a:endParaRPr lang="ru-RU" sz="2400" dirty="0"/>
          </a:p>
        </p:txBody>
      </p:sp>
      <p:pic>
        <p:nvPicPr>
          <p:cNvPr id="200706" name="Picture 2" descr="https://traveltimes.ru/wp-content/uploads/2021/08/travel-budgeting-currency_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268760"/>
            <a:ext cx="6768752" cy="4230470"/>
          </a:xfrm>
          <a:prstGeom prst="rect">
            <a:avLst/>
          </a:prstGeom>
          <a:noFill/>
        </p:spPr>
      </p:pic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1547664" y="5661248"/>
            <a:ext cx="6336704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100" dirty="0" err="1" smtClean="0">
                <a:solidFill>
                  <a:schemeClr val="accent6">
                    <a:lumMod val="50000"/>
                  </a:schemeClr>
                </a:solidFill>
              </a:rPr>
              <a:t>Галапагосские</a:t>
            </a:r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 острова в Эквадоре</a:t>
            </a:r>
          </a:p>
          <a:p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№ 1 в списке </a:t>
            </a:r>
            <a:r>
              <a:rPr lang="ru-RU" sz="1100" smtClean="0">
                <a:solidFill>
                  <a:schemeClr val="accent6">
                    <a:lumMod val="50000"/>
                  </a:schemeClr>
                </a:solidFill>
              </a:rPr>
              <a:t>всемирного наследия ЮНЕСКО</a:t>
            </a:r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95536" y="1124744"/>
            <a:ext cx="8352928" cy="4267200"/>
          </a:xfrm>
        </p:spPr>
        <p:txBody>
          <a:bodyPr/>
          <a:lstStyle/>
          <a:p>
            <a:pPr marL="0" indent="447675" algn="just">
              <a:spcBef>
                <a:spcPts val="0"/>
              </a:spcBef>
              <a:buNone/>
            </a:pPr>
            <a:r>
              <a:rPr lang="ru-RU" sz="2300" dirty="0" smtClean="0">
                <a:solidFill>
                  <a:schemeClr val="accent6">
                    <a:lumMod val="50000"/>
                  </a:schemeClr>
                </a:solidFill>
              </a:rPr>
              <a:t>Природные или созданные человеком объекты, приоритетными задачами по отношению к которым, по мнению ЮНЕСКО, являются их сохранение и популяризация в силу особой культурной, исторической или экологической значимости. 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2300" dirty="0" smtClean="0">
                <a:solidFill>
                  <a:schemeClr val="accent6">
                    <a:lumMod val="50000"/>
                  </a:schemeClr>
                </a:solidFill>
              </a:rPr>
              <a:t>По состоянию на 2021 год в Списке всемирного наследия — 1154 объекта, из которых 897 являются культурными, 218 — природными и 39 — смешанными в 167 странах-членах Конвенции ЮНЕСКО об охране всемирного культурного и природного наследия</a:t>
            </a:r>
            <a:r>
              <a:rPr lang="ru-RU" sz="2300" baseline="30000" dirty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ru-RU" sz="2300" dirty="0" smtClean="0">
                <a:solidFill>
                  <a:schemeClr val="accent6">
                    <a:lumMod val="50000"/>
                  </a:schemeClr>
                </a:solidFill>
              </a:rPr>
              <a:t> Каждый объект имеет свой идентификационный номер. </a:t>
            </a:r>
          </a:p>
          <a:p>
            <a:pPr>
              <a:lnSpc>
                <a:spcPct val="80000"/>
              </a:lnSpc>
            </a:pPr>
            <a:endParaRPr lang="en-US" sz="1800" dirty="0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Что такое всемирное наследие?</a:t>
            </a:r>
            <a:endParaRPr lang="ru-RU" sz="4000" dirty="0"/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 bwMode="auto">
          <a:xfrm>
            <a:off x="1547664" y="5229200"/>
            <a:ext cx="712879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ts val="0"/>
              </a:spcBef>
            </a:pPr>
            <a:r>
              <a:rPr lang="ru-RU" sz="2000" i="1" u="sng" dirty="0" smtClean="0">
                <a:solidFill>
                  <a:schemeClr val="accent6">
                    <a:lumMod val="50000"/>
                  </a:schemeClr>
                </a:solidFill>
              </a:rPr>
              <a:t>В 1972 году ЮНЕСКО приняла Конвенцию об охране всемирного культурного и природного наследия (вступила в силу в 1975 году)</a:t>
            </a:r>
            <a:endParaRPr kumimoji="0" lang="en-US" sz="2000" b="0" i="1" u="sng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95536" y="1124744"/>
            <a:ext cx="8352928" cy="3816424"/>
          </a:xfrm>
        </p:spPr>
        <p:txBody>
          <a:bodyPr/>
          <a:lstStyle/>
          <a:p>
            <a:pPr marL="0" indent="447675" algn="just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«Статус объекта всемирного наследия» даёт следующие преимущества (для объектов природного наследия): 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- является дополнительной гарантией сохранности и целостности уникальных природных комплексов,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- повышает престиж территорий и управляющих ими учреждений,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- способствует популяризации включённых в Список объектов и развитию альтернативных видов природопользования (в первую очередь, экологического туризма),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- обеспечивает приоритетность в привлечении финансовых средств для поддержки объектов всемирного культурного и природного наследия, в первую очередь, из Фонда всемирного наследия,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- способствует организации мониторинга и контроля над состоянием сохранности природных объектов.</a:t>
            </a:r>
          </a:p>
          <a:p>
            <a:pPr marL="0" indent="447675" algn="just">
              <a:lnSpc>
                <a:spcPct val="80000"/>
              </a:lnSpc>
              <a:buNone/>
            </a:pPr>
            <a:endParaRPr lang="en-US" sz="1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Для чего нужен статус «Всемирного наследия»?</a:t>
            </a:r>
            <a:endParaRPr lang="ru-RU" sz="2800" dirty="0"/>
          </a:p>
        </p:txBody>
      </p:sp>
      <p:pic>
        <p:nvPicPr>
          <p:cNvPr id="157698" name="Picture 2" descr="https://upload.wikimedia.org/wikipedia/commons/thumb/2/24/Welterbe.svg/1024px-Welterbe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4653136"/>
            <a:ext cx="1512168" cy="1512168"/>
          </a:xfrm>
          <a:prstGeom prst="rect">
            <a:avLst/>
          </a:prstGeom>
          <a:noFill/>
        </p:spPr>
      </p:pic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619672" y="5157192"/>
            <a:ext cx="511256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ts val="0"/>
              </a:spcBef>
            </a:pPr>
            <a:r>
              <a:rPr lang="ru-RU" sz="1800" i="1" u="sng" dirty="0" smtClean="0">
                <a:solidFill>
                  <a:schemeClr val="accent6">
                    <a:lumMod val="50000"/>
                  </a:schemeClr>
                </a:solidFill>
              </a:rPr>
              <a:t>Государства, на территории которых расположены объекты всемирного наследия, берут на себя обязательства по их сохранению</a:t>
            </a:r>
            <a:endParaRPr kumimoji="0" lang="en-US" sz="1800" b="0" i="1" u="sng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7236296" y="6237312"/>
            <a:ext cx="1584176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ts val="0"/>
              </a:spcBef>
            </a:pPr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Эмблема Комитета всемирного наследия ЮНЕСКО</a:t>
            </a:r>
            <a:endParaRPr kumimoji="0" lang="en-US" sz="1100" b="0" i="1" u="sng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95536" y="1124744"/>
            <a:ext cx="8352928" cy="3816424"/>
          </a:xfrm>
        </p:spPr>
        <p:txBody>
          <a:bodyPr/>
          <a:lstStyle/>
          <a:p>
            <a:pPr marL="0" indent="447675" algn="just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Главная цель списка всемирного наследия — сделать известными и защитить объекты, которые являются уникальными в своём роде. Для этого и из-за стремления к объективности были составлены оценочные критерии. 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Изначально (с 1978 года) существовали только критерии для объектов культурного наследия — этот список насчитывал шесть пунктов. Затем для восстановления некого равновесия между различными континентами появились природные объекты и для них список из четырёх пунктов. 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И, наконец, в 2005 года, все эти критерии были сведены воедино, и теперь каждый объект всемирного наследия имеет в своём описании хотя бы один из них.</a:t>
            </a:r>
          </a:p>
          <a:p>
            <a:pPr marL="0" indent="447675" algn="just">
              <a:lnSpc>
                <a:spcPct val="80000"/>
              </a:lnSpc>
              <a:buNone/>
            </a:pPr>
            <a:endParaRPr lang="en-US" sz="1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Для чего создается список всемирного наследия?</a:t>
            </a:r>
            <a:endParaRPr lang="ru-RU" sz="2400" dirty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619672" y="5157192"/>
            <a:ext cx="511256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ts val="0"/>
              </a:spcBef>
            </a:pPr>
            <a:r>
              <a:rPr lang="ru-RU" sz="1800" i="1" u="sng" dirty="0" smtClean="0">
                <a:solidFill>
                  <a:schemeClr val="accent6">
                    <a:lumMod val="50000"/>
                  </a:schemeClr>
                </a:solidFill>
              </a:rPr>
              <a:t>«Знамя мира» — отличительный флаг Пакта Рериха для обозначения памятников и учреждений</a:t>
            </a:r>
            <a:endParaRPr kumimoji="0" lang="en-US" sz="1800" b="0" i="1" u="sng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9986" name="Picture 2" descr="https://upload.wikimedia.org/wikipedia/commons/thumb/2/25/Banner_of_Peace_from_the_Roerich_Pact.svg/1024px-Banner_of_Peace_from_the_Roerich_Pact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293096"/>
            <a:ext cx="1840557" cy="1840557"/>
          </a:xfrm>
          <a:prstGeom prst="rect">
            <a:avLst/>
          </a:prstGeom>
          <a:noFill/>
        </p:spPr>
      </p:pic>
      <p:sp>
        <p:nvSpPr>
          <p:cNvPr id="7" name="Rectangle 6"/>
          <p:cNvSpPr txBox="1">
            <a:spLocks noChangeArrowheads="1"/>
          </p:cNvSpPr>
          <p:nvPr/>
        </p:nvSpPr>
        <p:spPr bwMode="auto">
          <a:xfrm>
            <a:off x="6732240" y="6237312"/>
            <a:ext cx="2123728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ts val="0"/>
              </a:spcBef>
            </a:pPr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«Знамя мира» — знак защиты памятников</a:t>
            </a:r>
            <a:endParaRPr kumimoji="0" lang="en-US" sz="1100" b="0" i="1" u="sng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95536" y="1124744"/>
            <a:ext cx="8352928" cy="1584176"/>
          </a:xfrm>
        </p:spPr>
        <p:txBody>
          <a:bodyPr/>
          <a:lstStyle/>
          <a:p>
            <a:pPr marL="0" indent="447675" algn="just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Все критерии для включения в список всемирного наследия делятся на 2 группы: Культурные и Природные.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Для включения в Список Всемирного наследия объект должен представлять собой выдающееся мировое достояние и соответствовать по крайней мере одному из десяти критериев.</a:t>
            </a:r>
          </a:p>
          <a:p>
            <a:pPr marL="0" lvl="0" indent="447675" algn="just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Критерии регулярно пересматриваются Комитетом Всемирного наследия, чтобы отразить развитие концепции Всемирного наследия</a:t>
            </a:r>
            <a:endParaRPr kumimoji="0" lang="en-US" sz="2000" b="0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indent="447675" algn="just">
              <a:spcBef>
                <a:spcPts val="0"/>
              </a:spcBef>
              <a:buNone/>
            </a:pPr>
            <a:endParaRPr lang="ru-RU" sz="18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447675" algn="just">
              <a:lnSpc>
                <a:spcPct val="80000"/>
              </a:lnSpc>
              <a:buNone/>
            </a:pPr>
            <a:endParaRPr lang="en-US" sz="1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Критерии всемирного наследия</a:t>
            </a:r>
            <a:endParaRPr lang="ru-RU" sz="2400" dirty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619672" y="5157192"/>
            <a:ext cx="511256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ts val="0"/>
              </a:spcBef>
            </a:pPr>
            <a:r>
              <a:rPr lang="ru-RU" sz="1800" i="1" u="sng" dirty="0" smtClean="0">
                <a:solidFill>
                  <a:schemeClr val="accent6">
                    <a:lumMod val="50000"/>
                  </a:schemeClr>
                </a:solidFill>
              </a:rPr>
              <a:t>Знак утверждён Гаагской Конвенцией 1954 года</a:t>
            </a:r>
            <a:endParaRPr kumimoji="0" lang="en-US" sz="1700" b="0" i="1" u="sng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6"/>
          <p:cNvSpPr txBox="1">
            <a:spLocks noChangeArrowheads="1"/>
          </p:cNvSpPr>
          <p:nvPr/>
        </p:nvSpPr>
        <p:spPr bwMode="auto">
          <a:xfrm>
            <a:off x="6732240" y="6237312"/>
            <a:ext cx="2123728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ts val="0"/>
              </a:spcBef>
            </a:pPr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Знак защиты культурных ценностей</a:t>
            </a:r>
            <a:endParaRPr kumimoji="0" lang="en-US" sz="1100" b="0" i="1" u="sng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082" name="Picture 2" descr="https://upload.wikimedia.org/wikipedia/commons/e/e2/Denkmal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4077072"/>
            <a:ext cx="1485900" cy="2124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95536" y="1124744"/>
            <a:ext cx="8352928" cy="3816424"/>
          </a:xfrm>
        </p:spPr>
        <p:txBody>
          <a:bodyPr/>
          <a:lstStyle/>
          <a:p>
            <a:pPr marL="0" indent="447675" algn="just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(I)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 Объект представляет собой шедевр человеческого созидательного гения.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(II)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 Объект свидетельствует о значительном взаимовлиянии человеческих ценностей в данный период времени или в определённом культурном пространстве, в архитектуре или в технологиях, в монументальном искусстве, в планировке городов или создании ландшафтов.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(III)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 Объект является уникальным или, по крайней мере, исключительным для культурной традиции или цивилизации, которая существует до сих пор или уже исчезла.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(IV)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 Объект является выдающимся примером конструкции, архитектурного или технологического ансамбля, или ландшафта, которые иллюстрируют значимый период человеческой истории.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(V)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 Объект является выдающимся примером человеческого традиционного сооружения, с традиционным использованием земли или моря, являясь образцом культуры (или культур) или человеческого взаимодействия с окружающей средой, особенно если она становится уязвимой из-за сильного влияния необратимых изменений.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(VI)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 Объект напрямую или вещественно связан с событиями или существующими традициями, с идеями, верованиями, с художественными или литературными произведениями и имеет исключительную мировую важность. (По мнению комитета ЮНЕСКО, этот критерий предпочтительно использовать вместе с каким-либо ещё критерием или критериями).</a:t>
            </a:r>
          </a:p>
          <a:p>
            <a:pPr marL="0" indent="447675" algn="just">
              <a:spcBef>
                <a:spcPts val="0"/>
              </a:spcBef>
              <a:buNone/>
            </a:pPr>
            <a:endParaRPr lang="ru-RU" sz="18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447675" algn="just">
              <a:lnSpc>
                <a:spcPct val="80000"/>
              </a:lnSpc>
              <a:buNone/>
            </a:pPr>
            <a:endParaRPr lang="en-US" sz="1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Культурные критерии</a:t>
            </a:r>
            <a:endParaRPr lang="ru-RU" sz="2400" dirty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619672" y="5157192"/>
            <a:ext cx="705678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ts val="0"/>
              </a:spcBef>
            </a:pPr>
            <a:r>
              <a:rPr lang="ru-RU" sz="1800" i="1" u="sng" dirty="0" smtClean="0">
                <a:solidFill>
                  <a:schemeClr val="accent6">
                    <a:lumMod val="50000"/>
                  </a:schemeClr>
                </a:solidFill>
              </a:rPr>
              <a:t>Критерии разъясняются в "Руководстве по выполнению Конвенции об охране Всемирного наследия" , которое, вместе с самой Конвенцией, является главным рабочим инструментом в применении концепции Всемирного наследия</a:t>
            </a:r>
            <a:endParaRPr kumimoji="0" lang="en-US" sz="1800" b="0" i="1" u="sng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95536" y="1124744"/>
            <a:ext cx="8352928" cy="3816424"/>
          </a:xfrm>
        </p:spPr>
        <p:txBody>
          <a:bodyPr/>
          <a:lstStyle/>
          <a:p>
            <a:pPr marL="0" indent="447675" algn="just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(VII)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 Объект представляет собой природный феномен или пространство исключительной природной красоты и эстетической важности.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(VIII)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 Объект является выдающимся образцом главных этапов истории Земли, в том числе памятником прошлого, символом происходящих геологических процессов в развитии рельефа или символом геоморфологических или физико-географических особенностей.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(IX)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 Объект является выдающимся образцом происходящих экологических или биологических процессов в эволюции и развитии земных, пресноводных, береговых и морских экосистем и растительных и животных сообществ.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(X)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 Объект включает в себя наиболее важную или значительную естественную среду обитания для сохранения в ней биологического многообразия, в том числе исчезающих видов исключительной мировой ценности с точки зрения науки и охраны.</a:t>
            </a:r>
          </a:p>
          <a:p>
            <a:pPr marL="0" indent="447675" algn="just">
              <a:spcBef>
                <a:spcPts val="0"/>
              </a:spcBef>
              <a:buNone/>
            </a:pPr>
            <a:endParaRPr lang="ru-RU" sz="1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447675" algn="just">
              <a:spcBef>
                <a:spcPts val="0"/>
              </a:spcBef>
              <a:buNone/>
            </a:pPr>
            <a:endParaRPr lang="ru-RU" sz="18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447675" algn="just">
              <a:lnSpc>
                <a:spcPct val="80000"/>
              </a:lnSpc>
              <a:buNone/>
            </a:pPr>
            <a:endParaRPr lang="en-US" sz="1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Природные критерии</a:t>
            </a:r>
            <a:endParaRPr lang="ru-RU" sz="2400" dirty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619672" y="5157192"/>
            <a:ext cx="705678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800" i="1" u="sng" dirty="0" smtClean="0">
                <a:solidFill>
                  <a:schemeClr val="accent6">
                    <a:lumMod val="50000"/>
                  </a:schemeClr>
                </a:solidFill>
              </a:rPr>
              <a:t>Руководство по выполнению Конвенции об охране всемирного наследия принято 2 февраля 2005 года</a:t>
            </a:r>
            <a:endParaRPr lang="ru-RU" sz="1800" i="1" u="sng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95536" y="1124744"/>
            <a:ext cx="8352928" cy="3816424"/>
          </a:xfrm>
        </p:spPr>
        <p:txBody>
          <a:bodyPr/>
          <a:lstStyle/>
          <a:p>
            <a:pPr marL="0" indent="447675" algn="just">
              <a:spcBef>
                <a:spcPts val="0"/>
              </a:spcBef>
              <a:buNone/>
            </a:pPr>
            <a:r>
              <a:rPr lang="ru-RU" sz="1700" dirty="0" smtClean="0">
                <a:solidFill>
                  <a:schemeClr val="accent6">
                    <a:lumMod val="50000"/>
                  </a:schemeClr>
                </a:solidFill>
              </a:rPr>
              <a:t>Вначале страна с опорой на критерии ЮНЕСКО подготавливает перечень объектов, которые, по её мнению, представляют мировую ценность, и включает их в предварительный список. Объект не может быть номинирован, если он не значится в предварительном списке. 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700" dirty="0" smtClean="0">
                <a:solidFill>
                  <a:schemeClr val="accent6">
                    <a:lumMod val="50000"/>
                  </a:schemeClr>
                </a:solidFill>
              </a:rPr>
              <a:t>Согласно правилам, в год страна может выставлять на </a:t>
            </a:r>
            <a:r>
              <a:rPr lang="ru-RU" sz="1700" dirty="0" err="1" smtClean="0">
                <a:solidFill>
                  <a:schemeClr val="accent6">
                    <a:lumMod val="50000"/>
                  </a:schemeClr>
                </a:solidFill>
              </a:rPr>
              <a:t>номинирование</a:t>
            </a:r>
            <a:r>
              <a:rPr lang="ru-RU" sz="1700" dirty="0" smtClean="0">
                <a:solidFill>
                  <a:schemeClr val="accent6">
                    <a:lumMod val="50000"/>
                  </a:schemeClr>
                </a:solidFill>
              </a:rPr>
              <a:t> не больше двух кандидатов: по одному объекту культурного и природного наследия или два объекта природного наследия. Эксперты ЮНЕСКО оказывают помощь в подготовке заявки, следя за тем, чтобы все необходимые документы и карты были приложены. Номинация должна быть подана не позднее 1 февраля (или, если на эту дату выпадает выходной, в последний рабочий день января) за год вперёд до проведения очередной сессии ЮНЕСКО.</a:t>
            </a:r>
          </a:p>
          <a:p>
            <a:pPr marL="0" indent="447675" algn="just">
              <a:spcBef>
                <a:spcPts val="0"/>
              </a:spcBef>
              <a:buNone/>
            </a:pPr>
            <a:r>
              <a:rPr lang="ru-RU" sz="1700" dirty="0" smtClean="0">
                <a:solidFill>
                  <a:schemeClr val="accent6">
                    <a:lumMod val="50000"/>
                  </a:schemeClr>
                </a:solidFill>
              </a:rPr>
              <a:t>Далее ЮНЕСКО проверяет готовность полученного досье и направляет в соответствующий консультативный орган на оценку. </a:t>
            </a: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Как номинируют объекты?</a:t>
            </a:r>
            <a:endParaRPr lang="ru-RU" sz="2400" dirty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619672" y="5157192"/>
            <a:ext cx="446449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400" i="1" u="sng" dirty="0" smtClean="0">
                <a:solidFill>
                  <a:schemeClr val="accent6">
                    <a:lumMod val="50000"/>
                  </a:schemeClr>
                </a:solidFill>
              </a:rPr>
              <a:t>Таким образом, минимальная продолжительность рассмотрения заявки занимает полтора года (например, если документы подаются в Комитет в январе 2021 года, то ближайшее время возможного включения объекта в список будет июнь-июль 2022 года)</a:t>
            </a:r>
            <a:endParaRPr lang="ru-RU" sz="1400" i="1" u="sng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76130" name="Picture 2" descr="https://azertag.az/files/galleryphoto/2019/2/w_16156190312611883577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869160"/>
            <a:ext cx="1908212" cy="1272141"/>
          </a:xfrm>
          <a:prstGeom prst="rect">
            <a:avLst/>
          </a:prstGeom>
          <a:noFill/>
        </p:spPr>
      </p:pic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6732240" y="6237312"/>
            <a:ext cx="2123728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ts val="0"/>
              </a:spcBef>
            </a:pPr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Сессия комитета всемирного наследия ЮНЕСКО</a:t>
            </a:r>
            <a:endParaRPr kumimoji="0" lang="en-US" sz="1100" b="0" i="1" u="sng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95536" y="1124744"/>
            <a:ext cx="8352928" cy="3816424"/>
          </a:xfrm>
        </p:spPr>
        <p:txBody>
          <a:bodyPr/>
          <a:lstStyle/>
          <a:p>
            <a:pPr marL="0" indent="447675" algn="just"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Международный союз охраны природы (МСОП) и Международный совет по сохранению памятников и достопримечательных мест (ИКОМОС) оценивают природную и культурную значимость оценку объекта. Третий орган — Международный исследовательский центр по сохранению и реставрации культурных ценностей (ИККРОМ) — даёт Комитету рекомендации по охране объектов всемирного наследия, а также проводит профессиональные обучающие тренинги. </a:t>
            </a:r>
          </a:p>
          <a:p>
            <a:pPr marL="0" indent="447675" algn="just"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Когда объект номинирован и оценён, Комитет всемирного наследия ЮНЕСКО принимает окончательное решение на ежегодной сессии. Также Комитет может отложить решение и запросить дополнительную информацию об объекте у выдвигающей его страны. </a:t>
            </a:r>
            <a:endParaRPr lang="ru-RU" sz="1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Как номинируют объекты?</a:t>
            </a:r>
            <a:endParaRPr lang="ru-RU" sz="2400" dirty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1619672" y="6309320"/>
            <a:ext cx="864096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ts val="0"/>
              </a:spcBef>
            </a:pPr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МСОП</a:t>
            </a:r>
          </a:p>
          <a:p>
            <a:pPr lvl="0">
              <a:spcBef>
                <a:spcPts val="0"/>
              </a:spcBef>
            </a:pPr>
            <a:r>
              <a:rPr kumimoji="0" lang="ru-RU" sz="1100" b="0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логотип</a:t>
            </a:r>
            <a:endParaRPr kumimoji="0" lang="en-US" sz="1100" b="0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0226" name="Picture 2" descr="Изображение логотип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4869160"/>
            <a:ext cx="1283003" cy="1224136"/>
          </a:xfrm>
          <a:prstGeom prst="rect">
            <a:avLst/>
          </a:prstGeom>
          <a:noFill/>
        </p:spPr>
      </p:pic>
      <p:pic>
        <p:nvPicPr>
          <p:cNvPr id="180228" name="Picture 4" descr="Изображение логотип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4941168"/>
            <a:ext cx="4529526" cy="1152128"/>
          </a:xfrm>
          <a:prstGeom prst="rect">
            <a:avLst/>
          </a:prstGeom>
          <a:noFill/>
        </p:spPr>
      </p:pic>
      <p:pic>
        <p:nvPicPr>
          <p:cNvPr id="180230" name="Picture 6" descr="Изображение логотипа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31336" y="4869160"/>
            <a:ext cx="1812664" cy="1224136"/>
          </a:xfrm>
          <a:prstGeom prst="rect">
            <a:avLst/>
          </a:prstGeom>
          <a:noFill/>
        </p:spPr>
      </p:pic>
      <p:sp>
        <p:nvSpPr>
          <p:cNvPr id="10" name="Rectangle 6"/>
          <p:cNvSpPr txBox="1">
            <a:spLocks noChangeArrowheads="1"/>
          </p:cNvSpPr>
          <p:nvPr/>
        </p:nvSpPr>
        <p:spPr bwMode="auto">
          <a:xfrm>
            <a:off x="4427984" y="6309320"/>
            <a:ext cx="864096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ts val="0"/>
              </a:spcBef>
            </a:pPr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ИКОМОС</a:t>
            </a:r>
          </a:p>
          <a:p>
            <a:pPr lvl="0">
              <a:spcBef>
                <a:spcPts val="0"/>
              </a:spcBef>
            </a:pPr>
            <a:r>
              <a:rPr kumimoji="0" lang="ru-RU" sz="1100" b="0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логотип</a:t>
            </a:r>
            <a:endParaRPr kumimoji="0" lang="en-US" sz="1100" b="0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6"/>
          <p:cNvSpPr txBox="1">
            <a:spLocks noChangeArrowheads="1"/>
          </p:cNvSpPr>
          <p:nvPr/>
        </p:nvSpPr>
        <p:spPr bwMode="auto">
          <a:xfrm>
            <a:off x="7884368" y="6309320"/>
            <a:ext cx="864096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ts val="0"/>
              </a:spcBef>
            </a:pPr>
            <a:r>
              <a:rPr lang="ru-RU" sz="1100" dirty="0" smtClean="0">
                <a:solidFill>
                  <a:schemeClr val="accent6">
                    <a:lumMod val="50000"/>
                  </a:schemeClr>
                </a:solidFill>
              </a:rPr>
              <a:t>ИККРОМ</a:t>
            </a:r>
          </a:p>
          <a:p>
            <a:pPr lvl="0">
              <a:spcBef>
                <a:spcPts val="0"/>
              </a:spcBef>
            </a:pPr>
            <a:r>
              <a:rPr kumimoji="0" lang="ru-RU" sz="1100" b="0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логотип</a:t>
            </a:r>
            <a:endParaRPr kumimoji="0" lang="en-US" sz="1100" b="0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">
  <a:themeElements>
    <a:clrScheme name="powerpoint-template-24 3">
      <a:dk1>
        <a:srgbClr val="4D4D4D"/>
      </a:dk1>
      <a:lt1>
        <a:srgbClr val="FFFFFF"/>
      </a:lt1>
      <a:dk2>
        <a:srgbClr val="4D4D4D"/>
      </a:dk2>
      <a:lt2>
        <a:srgbClr val="0E0F83"/>
      </a:lt2>
      <a:accent1>
        <a:srgbClr val="4049D2"/>
      </a:accent1>
      <a:accent2>
        <a:srgbClr val="494FD9"/>
      </a:accent2>
      <a:accent3>
        <a:srgbClr val="FFFFFF"/>
      </a:accent3>
      <a:accent4>
        <a:srgbClr val="404040"/>
      </a:accent4>
      <a:accent5>
        <a:srgbClr val="AFB1E5"/>
      </a:accent5>
      <a:accent6>
        <a:srgbClr val="4147C4"/>
      </a:accent6>
      <a:hlink>
        <a:srgbClr val="757DDF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4188D7"/>
        </a:lt2>
        <a:accent1>
          <a:srgbClr val="4C9CD2"/>
        </a:accent1>
        <a:accent2>
          <a:srgbClr val="84BEE6"/>
        </a:accent2>
        <a:accent3>
          <a:srgbClr val="FFFFFF"/>
        </a:accent3>
        <a:accent4>
          <a:srgbClr val="404040"/>
        </a:accent4>
        <a:accent5>
          <a:srgbClr val="B2CBE5"/>
        </a:accent5>
        <a:accent6>
          <a:srgbClr val="77ACD0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0190F1"/>
        </a:lt2>
        <a:accent1>
          <a:srgbClr val="1FA4FF"/>
        </a:accent1>
        <a:accent2>
          <a:srgbClr val="21C5FF"/>
        </a:accent2>
        <a:accent3>
          <a:srgbClr val="FFFFFF"/>
        </a:accent3>
        <a:accent4>
          <a:srgbClr val="404040"/>
        </a:accent4>
        <a:accent5>
          <a:srgbClr val="ABCFFF"/>
        </a:accent5>
        <a:accent6>
          <a:srgbClr val="1DB2E7"/>
        </a:accent6>
        <a:hlink>
          <a:srgbClr val="21DA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005BE2"/>
        </a:lt2>
        <a:accent1>
          <a:srgbClr val="1F84FF"/>
        </a:accent1>
        <a:accent2>
          <a:srgbClr val="21AAFF"/>
        </a:accent2>
        <a:accent3>
          <a:srgbClr val="FFFFFF"/>
        </a:accent3>
        <a:accent4>
          <a:srgbClr val="404040"/>
        </a:accent4>
        <a:accent5>
          <a:srgbClr val="ABC2FF"/>
        </a:accent5>
        <a:accent6>
          <a:srgbClr val="1D9AE7"/>
        </a:accent6>
        <a:hlink>
          <a:srgbClr val="21CA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4A6E8"/>
        </a:lt2>
        <a:accent1>
          <a:srgbClr val="0C84F2"/>
        </a:accent1>
        <a:accent2>
          <a:srgbClr val="086BE2"/>
        </a:accent2>
        <a:accent3>
          <a:srgbClr val="FFFFFF"/>
        </a:accent3>
        <a:accent4>
          <a:srgbClr val="404040"/>
        </a:accent4>
        <a:accent5>
          <a:srgbClr val="AAC2F7"/>
        </a:accent5>
        <a:accent6>
          <a:srgbClr val="0660CD"/>
        </a:accent6>
        <a:hlink>
          <a:srgbClr val="0454B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4BDE8"/>
        </a:lt2>
        <a:accent1>
          <a:srgbClr val="0AA6F4"/>
        </a:accent1>
        <a:accent2>
          <a:srgbClr val="098FE1"/>
        </a:accent2>
        <a:accent3>
          <a:srgbClr val="FFFFFF"/>
        </a:accent3>
        <a:accent4>
          <a:srgbClr val="404040"/>
        </a:accent4>
        <a:accent5>
          <a:srgbClr val="AAD0F8"/>
        </a:accent5>
        <a:accent6>
          <a:srgbClr val="0781CC"/>
        </a:accent6>
        <a:hlink>
          <a:srgbClr val="0471B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ED1313"/>
        </a:lt2>
        <a:accent1>
          <a:srgbClr val="0AA6F4"/>
        </a:accent1>
        <a:accent2>
          <a:srgbClr val="098FE1"/>
        </a:accent2>
        <a:accent3>
          <a:srgbClr val="FFFFFF"/>
        </a:accent3>
        <a:accent4>
          <a:srgbClr val="404040"/>
        </a:accent4>
        <a:accent5>
          <a:srgbClr val="AAD0F8"/>
        </a:accent5>
        <a:accent6>
          <a:srgbClr val="0781CC"/>
        </a:accent6>
        <a:hlink>
          <a:srgbClr val="0471B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FFCF01"/>
        </a:lt2>
        <a:accent1>
          <a:srgbClr val="0AA6F4"/>
        </a:accent1>
        <a:accent2>
          <a:srgbClr val="098FE1"/>
        </a:accent2>
        <a:accent3>
          <a:srgbClr val="FFFFFF"/>
        </a:accent3>
        <a:accent4>
          <a:srgbClr val="404040"/>
        </a:accent4>
        <a:accent5>
          <a:srgbClr val="AAD0F8"/>
        </a:accent5>
        <a:accent6>
          <a:srgbClr val="0781CC"/>
        </a:accent6>
        <a:hlink>
          <a:srgbClr val="0471B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4D4D4D"/>
        </a:dk1>
        <a:lt1>
          <a:srgbClr val="FFFFFF"/>
        </a:lt1>
        <a:dk2>
          <a:srgbClr val="4D4D4D"/>
        </a:dk2>
        <a:lt2>
          <a:srgbClr val="4D8EBB"/>
        </a:lt2>
        <a:accent1>
          <a:srgbClr val="5893B8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4C8D8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166</TotalTime>
  <Words>1426</Words>
  <Application>Microsoft Office PowerPoint</Application>
  <PresentationFormat>Экран (4:3)</PresentationFormat>
  <Paragraphs>152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Microsoft Sans Serif</vt:lpstr>
      <vt:lpstr>Verdana</vt:lpstr>
      <vt:lpstr>굴림</vt:lpstr>
      <vt:lpstr>Times New Roman</vt:lpstr>
      <vt:lpstr>powerpoint-template</vt:lpstr>
      <vt:lpstr>Всемирное наследие ЮНЕСКО</vt:lpstr>
      <vt:lpstr>Что такое всемирное наследие?</vt:lpstr>
      <vt:lpstr>Для чего нужен статус «Всемирного наследия»?</vt:lpstr>
      <vt:lpstr>Для чего создается список всемирного наследия?</vt:lpstr>
      <vt:lpstr>Критерии всемирного наследия</vt:lpstr>
      <vt:lpstr>Культурные критерии</vt:lpstr>
      <vt:lpstr>Природные критерии</vt:lpstr>
      <vt:lpstr>Как номинируют объекты?</vt:lpstr>
      <vt:lpstr>Как номинируют объекты?</vt:lpstr>
      <vt:lpstr>Что делают для сохранения культурного наследия?</vt:lpstr>
      <vt:lpstr>Типы объектов культурного наследия</vt:lpstr>
      <vt:lpstr>Виды объектов культурного наследия</vt:lpstr>
      <vt:lpstr>Лидеры ЮНЕСКО</vt:lpstr>
      <vt:lpstr>Рейтинг ЮНЕСКО</vt:lpstr>
      <vt:lpstr>Дополнительный список ЮНЕСКО</vt:lpstr>
      <vt:lpstr>Дополнительный список ЮНЕСКО</vt:lpstr>
      <vt:lpstr>Дополнительный список ЮНЕСКО</vt:lpstr>
      <vt:lpstr>Исключение из списка ЮНЕСКО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Всемирное наследие ЮНЕСКО</dc:title>
  <dc:creator>Пользователь Windows</dc:creator>
  <cp:lastModifiedBy>Пользователь Windows</cp:lastModifiedBy>
  <cp:revision>23</cp:revision>
  <dcterms:created xsi:type="dcterms:W3CDTF">2022-05-01T18:33:37Z</dcterms:created>
  <dcterms:modified xsi:type="dcterms:W3CDTF">2022-05-01T21:19:50Z</dcterms:modified>
</cp:coreProperties>
</file>