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7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0000"/>
    <a:srgbClr val="FF0048"/>
    <a:srgbClr val="DDD6EA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572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70000">
                <a:schemeClr val="bg1"/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15883" y="927851"/>
            <a:ext cx="5002302" cy="2003890"/>
          </a:xfrm>
          <a:noFill/>
        </p:spPr>
        <p:txBody>
          <a:bodyPr>
            <a:normAutofit/>
          </a:bodyPr>
          <a:lstStyle/>
          <a:p>
            <a:endParaRPr lang="ru-RU" sz="6000" b="1" dirty="0">
              <a:ln/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accent1">
                      <a:lumMod val="50000"/>
                    </a:schemeClr>
                  </a:gs>
                </a:gsLst>
                <a:lin ang="2700000" scaled="1"/>
                <a:tileRect/>
              </a:gra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Rupster Script Free" panose="02000000000000000000" pitchFamily="2" charset="-52"/>
            </a:endParaRPr>
          </a:p>
        </p:txBody>
      </p:sp>
      <p:pic>
        <p:nvPicPr>
          <p:cNvPr id="7" name="Рисунок 6" descr="https://clipartart.com/images/sherlock-holmes-clipart-9.jpg">
            <a:extLst>
              <a:ext uri="{FF2B5EF4-FFF2-40B4-BE49-F238E27FC236}">
                <a16:creationId xmlns:a16="http://schemas.microsoft.com/office/drawing/2014/main" id="{F5845398-F678-4D0D-BBD8-B545710EB2C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415" y="5063374"/>
            <a:ext cx="933450" cy="1733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70000">
                <a:schemeClr val="bg1"/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43200" y="927850"/>
            <a:ext cx="5774985" cy="2501149"/>
          </a:xfrm>
          <a:noFill/>
        </p:spPr>
        <p:txBody>
          <a:bodyPr>
            <a:normAutofit/>
          </a:bodyPr>
          <a:lstStyle/>
          <a:p>
            <a:r>
              <a:rPr lang="ru-RU" sz="9600" b="1" dirty="0">
                <a:ln/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Rupster Script Free" panose="02000000000000000000" pitchFamily="2" charset="-52"/>
              </a:rPr>
              <a:t>НЕ</a:t>
            </a:r>
          </a:p>
        </p:txBody>
      </p:sp>
    </p:spTree>
    <p:extLst>
      <p:ext uri="{BB962C8B-B14F-4D97-AF65-F5344CB8AC3E}">
        <p14:creationId xmlns:p14="http://schemas.microsoft.com/office/powerpoint/2010/main" val="42288062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70000">
                <a:schemeClr val="bg1"/>
              </a:gs>
              <a:gs pos="100000">
                <a:schemeClr val="accent5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35201" y="739592"/>
            <a:ext cx="5002302" cy="2003890"/>
          </a:xfrm>
        </p:spPr>
        <p:txBody>
          <a:bodyPr>
            <a:normAutofit/>
          </a:bodyPr>
          <a:lstStyle/>
          <a:p>
            <a:r>
              <a:rPr lang="ru-RU" sz="6000" b="1" dirty="0">
                <a:ln/>
                <a:gradFill flip="none" rotWithShape="1">
                  <a:gsLst>
                    <a:gs pos="0">
                      <a:srgbClr val="FF0048"/>
                    </a:gs>
                    <a:gs pos="100000">
                      <a:srgbClr val="64000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Rupster Script Free" panose="02000000000000000000" pitchFamily="2" charset="-52"/>
              </a:rPr>
              <a:t>НЕ с причастием</a:t>
            </a:r>
          </a:p>
        </p:txBody>
      </p:sp>
    </p:spTree>
    <p:extLst>
      <p:ext uri="{BB962C8B-B14F-4D97-AF65-F5344CB8AC3E}">
        <p14:creationId xmlns:p14="http://schemas.microsoft.com/office/powerpoint/2010/main" val="86066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7" name="Group 2"/>
          <p:cNvGrpSpPr>
            <a:grpSpLocks/>
          </p:cNvGrpSpPr>
          <p:nvPr/>
        </p:nvGrpSpPr>
        <p:grpSpPr bwMode="auto">
          <a:xfrm>
            <a:off x="1760949" y="4256090"/>
            <a:ext cx="6275220" cy="566738"/>
            <a:chOff x="1248" y="1433"/>
            <a:chExt cx="3216" cy="357"/>
          </a:xfrm>
        </p:grpSpPr>
        <p:sp>
          <p:nvSpPr>
            <p:cNvPr id="248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9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250" name="Text Box 5"/>
            <p:cNvSpPr txBox="1">
              <a:spLocks noChangeArrowheads="1"/>
            </p:cNvSpPr>
            <p:nvPr/>
          </p:nvSpPr>
          <p:spPr bwMode="gray">
            <a:xfrm>
              <a:off x="1887" y="1433"/>
              <a:ext cx="1877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800" b="1" dirty="0">
                  <a:solidFill>
                    <a:srgbClr val="000000"/>
                  </a:solidFill>
                </a:rPr>
                <a:t>Не</a:t>
              </a:r>
              <a:r>
                <a:rPr lang="ru-RU" sz="2800" dirty="0">
                  <a:solidFill>
                    <a:srgbClr val="000000"/>
                  </a:solidFill>
                </a:rPr>
                <a:t>законченная работа</a:t>
              </a:r>
              <a:endParaRPr lang="en-US" sz="2800" dirty="0">
                <a:solidFill>
                  <a:srgbClr val="000000"/>
                </a:solidFill>
              </a:endParaRPr>
            </a:p>
          </p:txBody>
        </p:sp>
        <p:sp>
          <p:nvSpPr>
            <p:cNvPr id="251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252" name="Group 7"/>
          <p:cNvGrpSpPr>
            <a:grpSpLocks/>
          </p:cNvGrpSpPr>
          <p:nvPr/>
        </p:nvGrpSpPr>
        <p:grpSpPr bwMode="auto">
          <a:xfrm>
            <a:off x="1828799" y="1752602"/>
            <a:ext cx="7121769" cy="1020763"/>
            <a:chOff x="1248" y="2030"/>
            <a:chExt cx="3216" cy="643"/>
          </a:xfrm>
        </p:grpSpPr>
        <p:sp>
          <p:nvSpPr>
            <p:cNvPr id="253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4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255" name="Text Box 10"/>
            <p:cNvSpPr txBox="1">
              <a:spLocks noChangeArrowheads="1"/>
            </p:cNvSpPr>
            <p:nvPr/>
          </p:nvSpPr>
          <p:spPr bwMode="gray">
            <a:xfrm>
              <a:off x="1842" y="2072"/>
              <a:ext cx="2491" cy="6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800" b="1" dirty="0">
                  <a:solidFill>
                    <a:srgbClr val="000000"/>
                  </a:solidFill>
                </a:rPr>
                <a:t>НЕ   </a:t>
              </a:r>
              <a:r>
                <a:rPr lang="ru-RU" sz="2800" dirty="0">
                  <a:solidFill>
                    <a:srgbClr val="000000"/>
                  </a:solidFill>
                </a:rPr>
                <a:t>законченная вовремя работа </a:t>
              </a:r>
              <a:endParaRPr lang="en-US" sz="2800" dirty="0">
                <a:solidFill>
                  <a:srgbClr val="000000"/>
                </a:solidFill>
              </a:endParaRPr>
            </a:p>
          </p:txBody>
        </p:sp>
        <p:sp>
          <p:nvSpPr>
            <p:cNvPr id="256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257" name="Group 12"/>
          <p:cNvGrpSpPr>
            <a:grpSpLocks/>
          </p:cNvGrpSpPr>
          <p:nvPr/>
        </p:nvGrpSpPr>
        <p:grpSpPr bwMode="auto">
          <a:xfrm>
            <a:off x="1849515" y="2552699"/>
            <a:ext cx="6980244" cy="555625"/>
            <a:chOff x="1248" y="2640"/>
            <a:chExt cx="4397" cy="350"/>
          </a:xfrm>
        </p:grpSpPr>
        <p:sp>
          <p:nvSpPr>
            <p:cNvPr id="258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9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260" name="Text Box 15"/>
            <p:cNvSpPr txBox="1">
              <a:spLocks noChangeArrowheads="1"/>
            </p:cNvSpPr>
            <p:nvPr/>
          </p:nvSpPr>
          <p:spPr bwMode="gray">
            <a:xfrm>
              <a:off x="1888" y="2645"/>
              <a:ext cx="3757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800" b="1" dirty="0">
                  <a:solidFill>
                    <a:srgbClr val="000000"/>
                  </a:solidFill>
                </a:rPr>
                <a:t>НЕ </a:t>
              </a:r>
              <a:r>
                <a:rPr lang="ru-RU" sz="2800" dirty="0">
                  <a:solidFill>
                    <a:srgbClr val="000000"/>
                  </a:solidFill>
                </a:rPr>
                <a:t>  законченное, а начатое собрание</a:t>
              </a:r>
              <a:endParaRPr lang="en-US" sz="2800" dirty="0">
                <a:solidFill>
                  <a:srgbClr val="000000"/>
                </a:solidFill>
              </a:endParaRPr>
            </a:p>
          </p:txBody>
        </p:sp>
        <p:sp>
          <p:nvSpPr>
            <p:cNvPr id="261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262" name="Group 17"/>
          <p:cNvGrpSpPr>
            <a:grpSpLocks/>
          </p:cNvGrpSpPr>
          <p:nvPr/>
        </p:nvGrpSpPr>
        <p:grpSpPr bwMode="auto">
          <a:xfrm>
            <a:off x="1828800" y="3429004"/>
            <a:ext cx="5410200" cy="604838"/>
            <a:chOff x="1056" y="3230"/>
            <a:chExt cx="3408" cy="381"/>
          </a:xfrm>
        </p:grpSpPr>
        <p:sp>
          <p:nvSpPr>
            <p:cNvPr id="263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4" name="Rectangle 19"/>
            <p:cNvSpPr>
              <a:spLocks noChangeArrowheads="1"/>
            </p:cNvSpPr>
            <p:nvPr/>
          </p:nvSpPr>
          <p:spPr bwMode="gray">
            <a:xfrm rot="3419336">
              <a:off x="1069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265" name="Text Box 20"/>
            <p:cNvSpPr txBox="1">
              <a:spLocks noChangeArrowheads="1"/>
            </p:cNvSpPr>
            <p:nvPr/>
          </p:nvSpPr>
          <p:spPr bwMode="gray">
            <a:xfrm>
              <a:off x="1816" y="3281"/>
              <a:ext cx="2469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800" dirty="0">
                  <a:solidFill>
                    <a:srgbClr val="000000"/>
                  </a:solidFill>
                </a:rPr>
                <a:t>Собрание </a:t>
              </a:r>
              <a:r>
                <a:rPr lang="ru-RU" sz="2800" b="1" dirty="0">
                  <a:solidFill>
                    <a:srgbClr val="000000"/>
                  </a:solidFill>
                </a:rPr>
                <a:t>НЕ</a:t>
              </a:r>
              <a:r>
                <a:rPr lang="ru-RU" sz="2800" dirty="0">
                  <a:solidFill>
                    <a:srgbClr val="000000"/>
                  </a:solidFill>
                </a:rPr>
                <a:t>  закончено</a:t>
              </a:r>
              <a:endParaRPr lang="en-US" sz="2800" dirty="0">
                <a:solidFill>
                  <a:srgbClr val="000000"/>
                </a:solidFill>
              </a:endParaRPr>
            </a:p>
          </p:txBody>
        </p:sp>
        <p:sp>
          <p:nvSpPr>
            <p:cNvPr id="266" name="Text Box 21"/>
            <p:cNvSpPr txBox="1">
              <a:spLocks noChangeArrowheads="1"/>
            </p:cNvSpPr>
            <p:nvPr/>
          </p:nvSpPr>
          <p:spPr bwMode="gray">
            <a:xfrm>
              <a:off x="1117" y="3237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267" name="Group 22"/>
          <p:cNvGrpSpPr>
            <a:grpSpLocks/>
          </p:cNvGrpSpPr>
          <p:nvPr/>
        </p:nvGrpSpPr>
        <p:grpSpPr bwMode="auto">
          <a:xfrm>
            <a:off x="1696023" y="5100638"/>
            <a:ext cx="6964367" cy="568325"/>
            <a:chOff x="1248" y="3230"/>
            <a:chExt cx="4387" cy="358"/>
          </a:xfrm>
        </p:grpSpPr>
        <p:sp>
          <p:nvSpPr>
            <p:cNvPr id="268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9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270" name="Text Box 25"/>
            <p:cNvSpPr txBox="1">
              <a:spLocks noChangeArrowheads="1"/>
            </p:cNvSpPr>
            <p:nvPr/>
          </p:nvSpPr>
          <p:spPr bwMode="gray">
            <a:xfrm>
              <a:off x="1758" y="3258"/>
              <a:ext cx="3877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800" b="1" dirty="0">
                  <a:solidFill>
                    <a:srgbClr val="000000"/>
                  </a:solidFill>
                </a:rPr>
                <a:t>Не</a:t>
              </a:r>
              <a:r>
                <a:rPr lang="ru-RU" sz="2800" dirty="0">
                  <a:solidFill>
                    <a:srgbClr val="000000"/>
                  </a:solidFill>
                </a:rPr>
                <a:t>годующий взгляд преследовал меня</a:t>
              </a:r>
              <a:endParaRPr lang="en-US" sz="2800" dirty="0">
                <a:solidFill>
                  <a:srgbClr val="000000"/>
                </a:solidFill>
              </a:endParaRPr>
            </a:p>
          </p:txBody>
        </p:sp>
        <p:sp>
          <p:nvSpPr>
            <p:cNvPr id="271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7731" y="225425"/>
            <a:ext cx="8146073" cy="6377598"/>
          </a:xfrm>
        </p:spPr>
        <p:txBody>
          <a:bodyPr>
            <a:normAutofit/>
          </a:bodyPr>
          <a:lstStyle/>
          <a:p>
            <a:pPr indent="0" algn="just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ru-RU" sz="2800" i="1" dirty="0">
                <a:latin typeface="Times New Roman"/>
                <a:ea typeface="Calibri"/>
                <a:cs typeface="Times New Roman"/>
              </a:rPr>
              <a:t>(Не)исправленная вовремя ошибка,  (не)вспаханное поле, (не)сжатая рожь, (не) успокоившееся море, (не)забываемое впечатление, (не)скошенный луг, (не)отмечена, неприятель (не)обнаружен,</a:t>
            </a:r>
          </a:p>
          <a:p>
            <a:pPr indent="0" algn="just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ru-RU" sz="2800" i="1" dirty="0">
                <a:latin typeface="Times New Roman"/>
                <a:ea typeface="Calibri"/>
                <a:cs typeface="Times New Roman"/>
              </a:rPr>
              <a:t> телефон (не)отремонтирован, калитка (не) закрыта, (не)написанное к сроку сочинение, вовсе (не)далёкий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, (</a:t>
            </a:r>
            <a:r>
              <a:rPr lang="ru-RU" sz="2800" i="1" dirty="0">
                <a:latin typeface="Times New Roman"/>
                <a:ea typeface="Calibri"/>
                <a:cs typeface="Times New Roman"/>
              </a:rPr>
              <a:t>не)крашеный забор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, </a:t>
            </a:r>
            <a:r>
              <a:rPr lang="ru-RU" sz="2800" i="1" dirty="0">
                <a:latin typeface="Times New Roman"/>
                <a:ea typeface="Calibri"/>
                <a:cs typeface="Times New Roman"/>
              </a:rPr>
              <a:t>дорожки (не) выровнены, ещё (не)окрепший после болезни, (не)расколотый орех, (не)нашедший дороги, (не)погасший костёр, (не)рассчитанной на непогоду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.</a:t>
            </a:r>
            <a:endParaRPr lang="ru-RU" sz="2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49523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148</Words>
  <Application>Microsoft Office PowerPoint</Application>
  <PresentationFormat>Экран (4:3)</PresentationFormat>
  <Paragraphs>14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Rupster Script Free</vt:lpstr>
      <vt:lpstr>Times New Roman</vt:lpstr>
      <vt:lpstr>Тема Office</vt:lpstr>
      <vt:lpstr>Презентация PowerPoint</vt:lpstr>
      <vt:lpstr>НЕ</vt:lpstr>
      <vt:lpstr>НЕ с причастием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Ирина Багреева</cp:lastModifiedBy>
  <cp:revision>43</cp:revision>
  <dcterms:created xsi:type="dcterms:W3CDTF">2014-11-21T11:00:06Z</dcterms:created>
  <dcterms:modified xsi:type="dcterms:W3CDTF">2022-05-02T03:08:00Z</dcterms:modified>
</cp:coreProperties>
</file>