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57" r:id="rId4"/>
    <p:sldId id="280" r:id="rId5"/>
    <p:sldId id="267" r:id="rId6"/>
    <p:sldId id="261" r:id="rId7"/>
    <p:sldId id="268" r:id="rId8"/>
    <p:sldId id="262" r:id="rId9"/>
    <p:sldId id="282" r:id="rId10"/>
    <p:sldId id="269" r:id="rId11"/>
    <p:sldId id="274" r:id="rId12"/>
    <p:sldId id="263" r:id="rId13"/>
    <p:sldId id="281" r:id="rId14"/>
    <p:sldId id="273" r:id="rId15"/>
    <p:sldId id="271" r:id="rId16"/>
    <p:sldId id="265" r:id="rId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29" autoAdjust="0"/>
    <p:restoredTop sz="98754" autoAdjust="0"/>
  </p:normalViewPr>
  <p:slideViewPr>
    <p:cSldViewPr>
      <p:cViewPr varScale="1">
        <p:scale>
          <a:sx n="73" d="100"/>
          <a:sy n="73" d="100"/>
        </p:scale>
        <p:origin x="-13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86E48F7C-7B9F-465E-9042-FC12DF75D22A}" type="datetimeFigureOut">
              <a:rPr lang="ru-RU"/>
              <a:pPr>
                <a:defRPr/>
              </a:pPr>
              <a:t>18.04.2022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051EE54-C2B7-4DD0-9063-4114D239E4B8}" type="slidenum">
              <a:rPr lang="ru-RU"/>
              <a:pPr>
                <a:defRPr/>
              </a:pPr>
              <a:t>‹#›</a:t>
            </a:fld>
            <a:endParaRPr lang="ru-RU"/>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857842F-1437-4326-A8FA-B20CCA2EFE74}" type="datetimeFigureOut">
              <a:rPr lang="ru-RU"/>
              <a:pPr>
                <a:defRPr/>
              </a:pPr>
              <a:t>18.04.2022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964AA94-2459-4942-AA3B-C7A43CCC1C59}" type="slidenum">
              <a:rPr lang="ru-RU"/>
              <a:pPr>
                <a:defRPr/>
              </a:pPr>
              <a:t>‹#›</a:t>
            </a:fld>
            <a:endParaRPr lang="ru-RU"/>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57D32F5-EE5F-4EC1-A8BD-C7D2A5E4F95F}" type="datetimeFigureOut">
              <a:rPr lang="ru-RU"/>
              <a:pPr>
                <a:defRPr/>
              </a:pPr>
              <a:t>18.04.2022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ACB6943-52A7-4A2F-8963-D696FA8864A1}" type="slidenum">
              <a:rPr lang="ru-RU"/>
              <a:pPr>
                <a:defRPr/>
              </a:pPr>
              <a:t>‹#›</a:t>
            </a:fld>
            <a:endParaRPr lang="ru-RU"/>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514E9FC-A954-4F29-8ACA-5FD094B0FFBC}" type="datetimeFigureOut">
              <a:rPr lang="ru-RU"/>
              <a:pPr>
                <a:defRPr/>
              </a:pPr>
              <a:t>18.04.2022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FD4393B-549E-46E4-B9B6-F257066782D0}" type="slidenum">
              <a:rPr lang="ru-RU"/>
              <a:pPr>
                <a:defRPr/>
              </a:pPr>
              <a:t>‹#›</a:t>
            </a:fld>
            <a:endParaRPr lang="ru-RU"/>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D1E2B32-A129-46FF-A076-2B9E81BD3788}" type="datetimeFigureOut">
              <a:rPr lang="ru-RU"/>
              <a:pPr>
                <a:defRPr/>
              </a:pPr>
              <a:t>18.04.2022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CFB4144-1095-4929-8AEF-BC134E62B61D}" type="slidenum">
              <a:rPr lang="ru-RU"/>
              <a:pPr>
                <a:defRPr/>
              </a:pPr>
              <a:t>‹#›</a:t>
            </a:fld>
            <a:endParaRPr lang="ru-RU"/>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FFEC3E9-542B-4B95-A0BD-138D39055BBB}" type="datetimeFigureOut">
              <a:rPr lang="ru-RU"/>
              <a:pPr>
                <a:defRPr/>
              </a:pPr>
              <a:t>18.04.2022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5B7BA41-799A-4E67-B729-187F91292B33}" type="slidenum">
              <a:rPr lang="ru-RU"/>
              <a:pPr>
                <a:defRPr/>
              </a:pPr>
              <a:t>‹#›</a:t>
            </a:fld>
            <a:endParaRPr lang="ru-RU"/>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E17E96F2-9CCC-4906-873D-ACE5F59F95A2}" type="datetimeFigureOut">
              <a:rPr lang="ru-RU"/>
              <a:pPr>
                <a:defRPr/>
              </a:pPr>
              <a:t>18.04.2022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D3D8DEE1-54A0-4D4E-B7E0-1EFCF2F9D83C}" type="slidenum">
              <a:rPr lang="ru-RU"/>
              <a:pPr>
                <a:defRPr/>
              </a:pPr>
              <a:t>‹#›</a:t>
            </a:fld>
            <a:endParaRPr lang="ru-RU"/>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2828A25-6C75-44A5-8293-24E7C6490CB2}" type="datetimeFigureOut">
              <a:rPr lang="ru-RU"/>
              <a:pPr>
                <a:defRPr/>
              </a:pPr>
              <a:t>18.04.2022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C3AE25D-E46F-4ADB-A303-3088114EBA4B}" type="slidenum">
              <a:rPr lang="ru-RU"/>
              <a:pPr>
                <a:defRPr/>
              </a:pPr>
              <a:t>‹#›</a:t>
            </a:fld>
            <a:endParaRPr lang="ru-RU"/>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A9DCBFA-B6B6-45B7-91F6-96B10F3C6E6A}" type="datetimeFigureOut">
              <a:rPr lang="ru-RU"/>
              <a:pPr>
                <a:defRPr/>
              </a:pPr>
              <a:t>18.04.2022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656BC07-4291-42B8-8DF2-9DADB50C7AD7}" type="slidenum">
              <a:rPr lang="ru-RU"/>
              <a:pPr>
                <a:defRPr/>
              </a:pPr>
              <a:t>‹#›</a:t>
            </a:fld>
            <a:endParaRPr lang="ru-RU"/>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8F8B46B-B5EE-4978-A009-04FC99D7107C}" type="datetimeFigureOut">
              <a:rPr lang="ru-RU"/>
              <a:pPr>
                <a:defRPr/>
              </a:pPr>
              <a:t>18.04.2022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28AE582-D423-426A-91F0-C68C25F325CD}" type="slidenum">
              <a:rPr lang="ru-RU"/>
              <a:pPr>
                <a:defRPr/>
              </a:pPr>
              <a:t>‹#›</a:t>
            </a:fld>
            <a:endParaRPr lang="ru-RU"/>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63D34AD-73DE-4677-968A-26D37EC13395}" type="datetimeFigureOut">
              <a:rPr lang="ru-RU"/>
              <a:pPr>
                <a:defRPr/>
              </a:pPr>
              <a:t>18.04.2022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2FEEC61-2ED5-4E10-890A-39838E003965}" type="slidenum">
              <a:rPr lang="ru-RU"/>
              <a:pPr>
                <a:defRPr/>
              </a:pPr>
              <a:t>‹#›</a:t>
            </a:fld>
            <a:endParaRPr lang="ru-RU"/>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7AD65D1B-D961-428A-A958-025CB76864F2}" type="datetimeFigureOut">
              <a:rPr lang="ru-RU"/>
              <a:pPr>
                <a:defRPr/>
              </a:pPr>
              <a:t>18.04.2022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2B2B583E-6DC0-4EDE-87EE-9AF0E06FF2B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hyperlink" Target="https://touristam.com/interesnye-fakty-pro-velikobritaniyu.html"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s://zen.yandex.ru/media/geektrips/interesnye-fakty-ob-anglii-i-anglichanah-5ca1d31a5ec13d00b43ff8d9"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Подзаголовок 2"/>
          <p:cNvSpPr>
            <a:spLocks noGrp="1"/>
          </p:cNvSpPr>
          <p:nvPr>
            <p:ph type="subTitle" idx="1"/>
          </p:nvPr>
        </p:nvSpPr>
        <p:spPr>
          <a:xfrm>
            <a:off x="2268538" y="4076700"/>
            <a:ext cx="5175250" cy="1681163"/>
          </a:xfrm>
        </p:spPr>
        <p:txBody>
          <a:bodyPr/>
          <a:lstStyle/>
          <a:p>
            <a:pPr eaLnBrk="1" hangingPunct="1"/>
            <a:r>
              <a:rPr lang="ru-RU" smtClean="0">
                <a:solidFill>
                  <a:srgbClr val="898989"/>
                </a:solidFill>
              </a:rPr>
              <a:t>еупра</a:t>
            </a:r>
          </a:p>
        </p:txBody>
      </p:sp>
      <p:sp>
        <p:nvSpPr>
          <p:cNvPr id="13314" name="Заголовок 1"/>
          <p:cNvSpPr>
            <a:spLocks noGrp="1"/>
          </p:cNvSpPr>
          <p:nvPr>
            <p:ph type="ctrTitle"/>
          </p:nvPr>
        </p:nvSpPr>
        <p:spPr>
          <a:xfrm>
            <a:off x="684213" y="1628775"/>
            <a:ext cx="7772400" cy="1470025"/>
          </a:xfrm>
        </p:spPr>
        <p:txBody>
          <a:bodyPr/>
          <a:lstStyle/>
          <a:p>
            <a:pPr eaLnBrk="1" hangingPunct="1"/>
            <a:r>
              <a:rPr lang="ru-RU" sz="4000" smtClean="0">
                <a:solidFill>
                  <a:srgbClr val="17375E"/>
                </a:solidFill>
              </a:rPr>
              <a:t/>
            </a:r>
            <a:br>
              <a:rPr lang="ru-RU" sz="4000" smtClean="0">
                <a:solidFill>
                  <a:srgbClr val="17375E"/>
                </a:solidFill>
              </a:rPr>
            </a:br>
            <a:r>
              <a:rPr lang="ru-RU" sz="4000" smtClean="0">
                <a:solidFill>
                  <a:srgbClr val="17375E"/>
                </a:solidFill>
              </a:rPr>
              <a:t/>
            </a:r>
            <a:br>
              <a:rPr lang="ru-RU" sz="4000" smtClean="0">
                <a:solidFill>
                  <a:srgbClr val="17375E"/>
                </a:solidFill>
              </a:rPr>
            </a:br>
            <a:endParaRPr lang="ru-RU" sz="4000" b="1" smtClean="0">
              <a:solidFill>
                <a:srgbClr val="17375E"/>
              </a:solidFill>
            </a:endParaRPr>
          </a:p>
        </p:txBody>
      </p:sp>
      <p:sp>
        <p:nvSpPr>
          <p:cNvPr id="13315" name="Заголовок 1"/>
          <p:cNvSpPr>
            <a:spLocks/>
          </p:cNvSpPr>
          <p:nvPr/>
        </p:nvSpPr>
        <p:spPr bwMode="auto">
          <a:xfrm>
            <a:off x="971550" y="1341438"/>
            <a:ext cx="7772400" cy="1439862"/>
          </a:xfrm>
          <a:prstGeom prst="rect">
            <a:avLst/>
          </a:prstGeom>
          <a:noFill/>
          <a:ln w="9525">
            <a:noFill/>
            <a:miter lim="800000"/>
            <a:headEnd/>
            <a:tailEnd/>
          </a:ln>
        </p:spPr>
        <p:txBody>
          <a:bodyPr anchor="ctr"/>
          <a:lstStyle/>
          <a:p>
            <a:pPr algn="ctr"/>
            <a:r>
              <a:rPr lang="ru-RU" sz="4000">
                <a:solidFill>
                  <a:srgbClr val="17375E"/>
                </a:solidFill>
              </a:rPr>
              <a:t/>
            </a:r>
            <a:br>
              <a:rPr lang="ru-RU" sz="4000">
                <a:solidFill>
                  <a:srgbClr val="17375E"/>
                </a:solidFill>
              </a:rPr>
            </a:br>
            <a:r>
              <a:rPr lang="ru-RU" sz="4000">
                <a:solidFill>
                  <a:srgbClr val="17375E"/>
                </a:solidFill>
              </a:rPr>
              <a:t/>
            </a:r>
            <a:br>
              <a:rPr lang="ru-RU" sz="4000">
                <a:solidFill>
                  <a:srgbClr val="17375E"/>
                </a:solidFill>
              </a:rPr>
            </a:br>
            <a:endParaRPr lang="ru-RU" sz="4000" b="1">
              <a:solidFill>
                <a:srgbClr val="17375E"/>
              </a:solidFill>
            </a:endParaRPr>
          </a:p>
        </p:txBody>
      </p:sp>
      <p:pic>
        <p:nvPicPr>
          <p:cNvPr id="13316" name="Рисунок 3"/>
          <p:cNvPicPr>
            <a:picLocks noChangeAspect="1"/>
          </p:cNvPicPr>
          <p:nvPr/>
        </p:nvPicPr>
        <p:blipFill>
          <a:blip r:embed="rId2"/>
          <a:srcRect l="3964" t="4257" r="2885" b="5402"/>
          <a:stretch>
            <a:fillRect/>
          </a:stretch>
        </p:blipFill>
        <p:spPr bwMode="auto">
          <a:xfrm>
            <a:off x="0" y="0"/>
            <a:ext cx="9144000" cy="6858000"/>
          </a:xfrm>
          <a:prstGeom prst="rect">
            <a:avLst/>
          </a:prstGeom>
          <a:noFill/>
          <a:ln w="9525">
            <a:noFill/>
            <a:miter lim="800000"/>
            <a:headEnd/>
            <a:tailEnd/>
          </a:ln>
        </p:spPr>
      </p:pic>
      <p:sp>
        <p:nvSpPr>
          <p:cNvPr id="13317" name="Заголовок 1"/>
          <p:cNvSpPr>
            <a:spLocks/>
          </p:cNvSpPr>
          <p:nvPr/>
        </p:nvSpPr>
        <p:spPr bwMode="auto">
          <a:xfrm>
            <a:off x="323850" y="1341438"/>
            <a:ext cx="8229600" cy="1143000"/>
          </a:xfrm>
          <a:prstGeom prst="rect">
            <a:avLst/>
          </a:prstGeom>
          <a:noFill/>
          <a:ln w="9525">
            <a:noFill/>
            <a:miter lim="800000"/>
            <a:headEnd/>
            <a:tailEnd/>
          </a:ln>
        </p:spPr>
        <p:txBody>
          <a:bodyPr anchor="ctr"/>
          <a:lstStyle/>
          <a:p>
            <a:pPr algn="ctr"/>
            <a:endParaRPr lang="ru-RU" sz="4400"/>
          </a:p>
        </p:txBody>
      </p:sp>
      <p:sp>
        <p:nvSpPr>
          <p:cNvPr id="13318" name="Заголовок 1"/>
          <p:cNvSpPr>
            <a:spLocks/>
          </p:cNvSpPr>
          <p:nvPr/>
        </p:nvSpPr>
        <p:spPr bwMode="auto">
          <a:xfrm>
            <a:off x="5543550" y="5229225"/>
            <a:ext cx="3600450" cy="1430338"/>
          </a:xfrm>
          <a:prstGeom prst="rect">
            <a:avLst/>
          </a:prstGeom>
          <a:noFill/>
          <a:ln w="9525">
            <a:noFill/>
            <a:miter lim="800000"/>
            <a:headEnd/>
            <a:tailEnd/>
          </a:ln>
        </p:spPr>
        <p:txBody>
          <a:bodyPr anchor="ctr"/>
          <a:lstStyle/>
          <a:p>
            <a:pPr algn="ctr"/>
            <a:endParaRPr lang="ru-RU" sz="4400"/>
          </a:p>
        </p:txBody>
      </p:sp>
      <p:sp>
        <p:nvSpPr>
          <p:cNvPr id="13319" name="Заголовок 1"/>
          <p:cNvSpPr>
            <a:spLocks/>
          </p:cNvSpPr>
          <p:nvPr/>
        </p:nvSpPr>
        <p:spPr bwMode="auto">
          <a:xfrm>
            <a:off x="755650" y="4214819"/>
            <a:ext cx="4032250" cy="1868482"/>
          </a:xfrm>
          <a:prstGeom prst="rect">
            <a:avLst/>
          </a:prstGeom>
          <a:noFill/>
          <a:ln w="9525">
            <a:noFill/>
            <a:miter lim="800000"/>
            <a:headEnd/>
            <a:tailEnd/>
          </a:ln>
        </p:spPr>
        <p:txBody>
          <a:bodyPr anchor="ctr"/>
          <a:lstStyle/>
          <a:p>
            <a:pPr algn="ctr"/>
            <a:r>
              <a:rPr lang="ru-RU" sz="2000" dirty="0"/>
              <a:t>Иванченко Виолетта Сергеевна </a:t>
            </a:r>
            <a:br>
              <a:rPr lang="ru-RU" sz="2000" dirty="0"/>
            </a:br>
            <a:r>
              <a:rPr lang="ru-RU" sz="2000" dirty="0"/>
              <a:t>МОУ Орлинская СОШ</a:t>
            </a:r>
            <a:br>
              <a:rPr lang="ru-RU" sz="2000" dirty="0"/>
            </a:br>
            <a:r>
              <a:rPr lang="ru-RU" sz="2000" dirty="0" smtClean="0"/>
              <a:t>Руководитель: </a:t>
            </a:r>
            <a:r>
              <a:rPr lang="ru-RU" sz="2000" dirty="0" err="1"/>
              <a:t>Бушкина</a:t>
            </a:r>
            <a:r>
              <a:rPr lang="ru-RU" sz="2000" dirty="0"/>
              <a:t> Зоя Алексеевна</a:t>
            </a:r>
          </a:p>
        </p:txBody>
      </p:sp>
      <p:sp>
        <p:nvSpPr>
          <p:cNvPr id="13320" name="WordArt 15"/>
          <p:cNvSpPr>
            <a:spLocks noChangeArrowheads="1" noChangeShapeType="1" noTextEdit="1"/>
          </p:cNvSpPr>
          <p:nvPr/>
        </p:nvSpPr>
        <p:spPr bwMode="auto">
          <a:xfrm>
            <a:off x="1187450" y="1341438"/>
            <a:ext cx="6885012" cy="1655762"/>
          </a:xfrm>
          <a:prstGeom prst="rect">
            <a:avLst/>
          </a:prstGeom>
        </p:spPr>
        <p:txBody>
          <a:bodyPr wrap="none" fromWordArt="1">
            <a:prstTxWarp prst="textPlain">
              <a:avLst>
                <a:gd name="adj" fmla="val 50000"/>
              </a:avLst>
            </a:prstTxWarp>
          </a:bodyPr>
          <a:lstStyle/>
          <a:p>
            <a:pPr algn="ctr"/>
            <a:r>
              <a:rPr lang="ru-RU" sz="3600" kern="10" dirty="0" smtClean="0">
                <a:ln w="19050">
                  <a:solidFill>
                    <a:srgbClr val="99CCFF"/>
                  </a:solidFill>
                  <a:round/>
                  <a:headEnd/>
                  <a:tailEnd/>
                </a:ln>
                <a:solidFill>
                  <a:schemeClr val="hlink"/>
                </a:solidFill>
                <a:effectLst>
                  <a:outerShdw dist="35921" dir="2700000" algn="ctr" rotWithShape="0">
                    <a:srgbClr val="990000"/>
                  </a:outerShdw>
                </a:effectLst>
                <a:latin typeface="Impact"/>
              </a:rPr>
              <a:t> </a:t>
            </a:r>
            <a:r>
              <a:rPr lang="en-US" sz="3600" kern="10" dirty="0" smtClean="0">
                <a:ln w="19050">
                  <a:solidFill>
                    <a:srgbClr val="99CCFF"/>
                  </a:solidFill>
                  <a:round/>
                  <a:headEnd/>
                  <a:tailEnd/>
                </a:ln>
                <a:solidFill>
                  <a:schemeClr val="hlink"/>
                </a:solidFill>
                <a:effectLst>
                  <a:outerShdw dist="35921" dir="2700000" algn="ctr" rotWithShape="0">
                    <a:srgbClr val="990000"/>
                  </a:outerShdw>
                </a:effectLst>
                <a:latin typeface="Georgia" panose="02040502050405020303" pitchFamily="18" charset="0"/>
              </a:rPr>
              <a:t>An interesting world of </a:t>
            </a:r>
          </a:p>
          <a:p>
            <a:pPr algn="ctr"/>
            <a:r>
              <a:rPr lang="en-US" sz="3600" kern="10" dirty="0" smtClean="0">
                <a:ln w="19050">
                  <a:solidFill>
                    <a:srgbClr val="99CCFF"/>
                  </a:solidFill>
                  <a:round/>
                  <a:headEnd/>
                  <a:tailEnd/>
                </a:ln>
                <a:solidFill>
                  <a:schemeClr val="hlink"/>
                </a:solidFill>
                <a:effectLst>
                  <a:outerShdw dist="35921" dir="2700000" algn="ctr" rotWithShape="0">
                    <a:srgbClr val="990000"/>
                  </a:outerShdw>
                </a:effectLst>
                <a:latin typeface="Georgia" panose="02040502050405020303" pitchFamily="18" charset="0"/>
              </a:rPr>
              <a:t>the United Kingdom</a:t>
            </a:r>
            <a:endParaRPr lang="ru-RU" sz="3600" kern="10" dirty="0">
              <a:ln w="19050">
                <a:solidFill>
                  <a:srgbClr val="99CCFF"/>
                </a:solidFill>
                <a:round/>
                <a:headEnd/>
                <a:tailEnd/>
              </a:ln>
              <a:solidFill>
                <a:schemeClr val="hlink"/>
              </a:solidFill>
              <a:effectLst>
                <a:outerShdw dist="35921" dir="2700000" algn="ctr" rotWithShape="0">
                  <a:srgbClr val="990000"/>
                </a:outerShdw>
              </a:effectLst>
              <a:latin typeface="Georgia" panose="02040502050405020303" pitchFamily="18" charset="0"/>
            </a:endParaRPr>
          </a:p>
        </p:txBody>
      </p:sp>
      <p:pic>
        <p:nvPicPr>
          <p:cNvPr id="1026" name="Picture 2" descr="C:\Users\Орлиный СОШ\Desktop\IMG_E46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43570" y="3143248"/>
            <a:ext cx="2052757" cy="21845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Объект 3"/>
          <p:cNvPicPr>
            <a:picLocks noGrp="1" noChangeAspect="1"/>
          </p:cNvPicPr>
          <p:nvPr>
            <p:ph idx="1"/>
          </p:nvPr>
        </p:nvPicPr>
        <p:blipFill>
          <a:blip r:embed="rId2"/>
          <a:srcRect/>
          <a:stretch>
            <a:fillRect/>
          </a:stretch>
        </p:blipFill>
        <p:spPr>
          <a:xfrm>
            <a:off x="0" y="0"/>
            <a:ext cx="9144000" cy="6858000"/>
          </a:xfrm>
        </p:spPr>
      </p:pic>
      <p:sp>
        <p:nvSpPr>
          <p:cNvPr id="21506" name="Заголовок 2"/>
          <p:cNvSpPr>
            <a:spLocks noGrp="1"/>
          </p:cNvSpPr>
          <p:nvPr>
            <p:ph type="title"/>
          </p:nvPr>
        </p:nvSpPr>
        <p:spPr>
          <a:xfrm>
            <a:off x="611560" y="2857496"/>
            <a:ext cx="3375756" cy="2428892"/>
          </a:xfrm>
        </p:spPr>
        <p:txBody>
          <a:bodyPr/>
          <a:lstStyle/>
          <a:p>
            <a:pPr algn="l" eaLnBrk="1" hangingPunct="1"/>
            <a:r>
              <a:rPr lang="en-US" sz="2400" dirty="0">
                <a:latin typeface="Georgia" panose="02040502050405020303" pitchFamily="18" charset="0"/>
              </a:rPr>
              <a:t>Many people in the UK read newspapers while riding the subway. And after reading it, they leave it for other people on the seats.</a:t>
            </a:r>
            <a:endParaRPr lang="ru-RU" sz="2400" dirty="0" smtClean="0">
              <a:latin typeface="Georgia" panose="02040502050405020303" pitchFamily="18" charset="0"/>
            </a:endParaRPr>
          </a:p>
        </p:txBody>
      </p:sp>
      <p:sp>
        <p:nvSpPr>
          <p:cNvPr id="8" name="Прямоугольник 7"/>
          <p:cNvSpPr/>
          <p:nvPr/>
        </p:nvSpPr>
        <p:spPr>
          <a:xfrm>
            <a:off x="395536" y="404664"/>
            <a:ext cx="6192688" cy="1600438"/>
          </a:xfrm>
          <a:prstGeom prst="rect">
            <a:avLst/>
          </a:prstGeom>
          <a:noFill/>
        </p:spPr>
        <p:txBody>
          <a:bodyPr>
            <a:spAutoFit/>
          </a:bodyPr>
          <a:lstStyle/>
          <a:p>
            <a:pPr algn="ctr" fontAlgn="auto">
              <a:spcBef>
                <a:spcPts val="0"/>
              </a:spcBef>
              <a:spcAft>
                <a:spcPts val="0"/>
              </a:spcAft>
              <a:defRPr/>
            </a:pPr>
            <a:r>
              <a:rPr lang="ru-RU"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 </a:t>
            </a:r>
            <a:r>
              <a:rPr lang="ru-RU" sz="4400" b="1" i="1" dirty="0">
                <a:latin typeface="+mn-lt"/>
              </a:rPr>
              <a:t> </a:t>
            </a:r>
          </a:p>
          <a:p>
            <a:pPr algn="ctr" fontAlgn="auto">
              <a:spcBef>
                <a:spcPts val="0"/>
              </a:spcBef>
              <a:spcAft>
                <a:spcPts val="0"/>
              </a:spcAft>
              <a:defRPr/>
            </a:pPr>
            <a:endParaRPr lang="ru-RU"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855" y="334097"/>
            <a:ext cx="2808312" cy="2259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211961" y="2852936"/>
            <a:ext cx="4104456" cy="3046988"/>
          </a:xfrm>
          <a:prstGeom prst="rect">
            <a:avLst/>
          </a:prstGeom>
        </p:spPr>
        <p:txBody>
          <a:bodyPr wrap="square">
            <a:spAutoFit/>
          </a:bodyPr>
          <a:lstStyle/>
          <a:p>
            <a:pPr algn="just"/>
            <a:r>
              <a:rPr lang="en-US" sz="2400" dirty="0" smtClean="0">
                <a:latin typeface="Georgia" panose="02040502050405020303" pitchFamily="18" charset="0"/>
              </a:rPr>
              <a:t>It </a:t>
            </a:r>
            <a:r>
              <a:rPr lang="en-US" sz="2400" dirty="0">
                <a:latin typeface="Georgia" panose="02040502050405020303" pitchFamily="18" charset="0"/>
              </a:rPr>
              <a:t>is forbidden to perform the song "Happy Birthday to you" in public places. You can get a fine for this, as it is a copyright infringement. It is best not to sing the song at all or use it at home among close </a:t>
            </a:r>
            <a:r>
              <a:rPr lang="en-US" sz="2400" dirty="0" smtClean="0">
                <a:latin typeface="Georgia" panose="02040502050405020303" pitchFamily="18" charset="0"/>
              </a:rPr>
              <a:t>people.</a:t>
            </a:r>
            <a:endParaRPr lang="ru-RU" sz="2400" dirty="0">
              <a:latin typeface="Georgia" panose="02040502050405020303" pitchFamily="18"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334097"/>
            <a:ext cx="2525718" cy="2259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491880" y="1204883"/>
            <a:ext cx="3384376" cy="523220"/>
          </a:xfrm>
          <a:prstGeom prst="rect">
            <a:avLst/>
          </a:prstGeom>
        </p:spPr>
        <p:txBody>
          <a:bodyPr wrap="square">
            <a:spAutoFit/>
          </a:bodyPr>
          <a:lstStyle/>
          <a:p>
            <a:r>
              <a:rPr lang="en-US" sz="2800" b="1" dirty="0">
                <a:latin typeface="Georgia" panose="02040502050405020303" pitchFamily="18" charset="0"/>
              </a:rPr>
              <a:t>Funny </a:t>
            </a:r>
            <a:r>
              <a:rPr lang="en-US" sz="2800" b="1" dirty="0" smtClean="0">
                <a:latin typeface="Georgia" panose="02040502050405020303" pitchFamily="18" charset="0"/>
              </a:rPr>
              <a:t> facts</a:t>
            </a:r>
            <a:endParaRPr lang="ru-RU" sz="2800" b="1" dirty="0">
              <a:latin typeface="Georgia" panose="02040502050405020303" pitchFamily="18"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idx="4294967295"/>
          </p:nvPr>
        </p:nvSpPr>
        <p:spPr/>
        <p:txBody>
          <a:bodyPr/>
          <a:lstStyle/>
          <a:p>
            <a:endParaRPr lang="ru-RU" smtClean="0"/>
          </a:p>
        </p:txBody>
      </p:sp>
      <p:pic>
        <p:nvPicPr>
          <p:cNvPr id="26626" name="Объект 3"/>
          <p:cNvPicPr>
            <a:picLocks noGrp="1" noChangeAspect="1"/>
          </p:cNvPicPr>
          <p:nvPr>
            <p:ph type="body" idx="4294967295"/>
          </p:nvPr>
        </p:nvPicPr>
        <p:blipFill>
          <a:blip r:embed="rId2"/>
          <a:srcRect/>
          <a:stretch>
            <a:fillRect/>
          </a:stretch>
        </p:blipFill>
        <p:spPr>
          <a:xfrm>
            <a:off x="0" y="0"/>
            <a:ext cx="9144000" cy="6858000"/>
          </a:xfrm>
        </p:spPr>
      </p:pic>
      <p:sp>
        <p:nvSpPr>
          <p:cNvPr id="4" name="Прямоугольник 3"/>
          <p:cNvSpPr/>
          <p:nvPr/>
        </p:nvSpPr>
        <p:spPr>
          <a:xfrm>
            <a:off x="467544" y="3000372"/>
            <a:ext cx="2952328" cy="2677656"/>
          </a:xfrm>
          <a:prstGeom prst="rect">
            <a:avLst/>
          </a:prstGeom>
        </p:spPr>
        <p:txBody>
          <a:bodyPr wrap="square">
            <a:spAutoFit/>
          </a:bodyPr>
          <a:lstStyle/>
          <a:p>
            <a:pPr algn="just"/>
            <a:r>
              <a:rPr lang="en-US" sz="2400" dirty="0">
                <a:latin typeface="Georgia" panose="02040502050405020303" pitchFamily="18" charset="0"/>
              </a:rPr>
              <a:t>Teachers at Oxford were not allowed to get married while working at the university. This law was repealed in 1877.</a:t>
            </a:r>
            <a:endParaRPr lang="ru-RU" sz="2400" dirty="0">
              <a:latin typeface="Georgia" panose="02040502050405020303" pitchFamily="18" charset="0"/>
            </a:endParaRPr>
          </a:p>
        </p:txBody>
      </p:sp>
      <p:sp>
        <p:nvSpPr>
          <p:cNvPr id="5" name="Прямоугольник 4"/>
          <p:cNvSpPr/>
          <p:nvPr/>
        </p:nvSpPr>
        <p:spPr>
          <a:xfrm>
            <a:off x="4500562" y="3000372"/>
            <a:ext cx="3851920" cy="1938992"/>
          </a:xfrm>
          <a:prstGeom prst="rect">
            <a:avLst/>
          </a:prstGeom>
        </p:spPr>
        <p:txBody>
          <a:bodyPr wrap="square">
            <a:spAutoFit/>
          </a:bodyPr>
          <a:lstStyle/>
          <a:p>
            <a:pPr algn="just"/>
            <a:r>
              <a:rPr lang="en-US" sz="2400" dirty="0" smtClean="0">
                <a:latin typeface="Georgia" panose="02040502050405020303" pitchFamily="18" charset="0"/>
              </a:rPr>
              <a:t>Queen </a:t>
            </a:r>
            <a:r>
              <a:rPr lang="en-US" sz="2400" dirty="0">
                <a:latin typeface="Georgia" panose="02040502050405020303" pitchFamily="18" charset="0"/>
              </a:rPr>
              <a:t>Elizabeth celebrates 2 birthdays. She was born in </a:t>
            </a:r>
            <a:r>
              <a:rPr lang="en-US" sz="2400" dirty="0" smtClean="0">
                <a:latin typeface="Georgia" panose="02040502050405020303" pitchFamily="18" charset="0"/>
              </a:rPr>
              <a:t>April, but the celebrations are usually held in June</a:t>
            </a:r>
            <a:r>
              <a:rPr lang="en-US" sz="2400" dirty="0">
                <a:latin typeface="Georgia" panose="02040502050405020303" pitchFamily="18" charset="0"/>
              </a:rPr>
              <a:t>.</a:t>
            </a:r>
            <a:endParaRPr lang="ru-RU" sz="2400" dirty="0">
              <a:latin typeface="Georgia" panose="02040502050405020303"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256" y="357166"/>
            <a:ext cx="2786082" cy="22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10" y="428604"/>
            <a:ext cx="2056883" cy="2078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786051" y="705148"/>
            <a:ext cx="2928958" cy="584775"/>
          </a:xfrm>
          <a:prstGeom prst="rect">
            <a:avLst/>
          </a:prstGeom>
        </p:spPr>
        <p:txBody>
          <a:bodyPr wrap="square">
            <a:spAutoFit/>
          </a:bodyPr>
          <a:lstStyle/>
          <a:p>
            <a:r>
              <a:rPr lang="en-US" sz="3200" b="1" dirty="0"/>
              <a:t>Unusual facts</a:t>
            </a:r>
            <a:endParaRPr lang="ru-RU" sz="3200" b="1"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Объект 3"/>
          <p:cNvPicPr>
            <a:picLocks noGrp="1" noChangeAspect="1"/>
          </p:cNvPicPr>
          <p:nvPr>
            <p:ph idx="1"/>
          </p:nvPr>
        </p:nvPicPr>
        <p:blipFill>
          <a:blip r:embed="rId2"/>
          <a:srcRect/>
          <a:stretch>
            <a:fillRect/>
          </a:stretch>
        </p:blipFill>
        <p:spPr>
          <a:xfrm>
            <a:off x="0" y="0"/>
            <a:ext cx="9144000" cy="6858000"/>
          </a:xfrm>
        </p:spPr>
      </p:pic>
      <p:sp>
        <p:nvSpPr>
          <p:cNvPr id="22530" name="Заголовок 2"/>
          <p:cNvSpPr>
            <a:spLocks noGrp="1"/>
          </p:cNvSpPr>
          <p:nvPr>
            <p:ph type="title"/>
          </p:nvPr>
        </p:nvSpPr>
        <p:spPr>
          <a:xfrm>
            <a:off x="357188" y="214313"/>
            <a:ext cx="8229600" cy="2422599"/>
          </a:xfrm>
        </p:spPr>
        <p:txBody>
          <a:bodyPr/>
          <a:lstStyle/>
          <a:p>
            <a:pPr eaLnBrk="1" hangingPunct="1"/>
            <a:r>
              <a:rPr lang="en-US" dirty="0"/>
              <a:t/>
            </a:r>
            <a:br>
              <a:rPr lang="en-US" dirty="0"/>
            </a:br>
            <a:endParaRPr lang="ru-RU" dirty="0" smtClean="0"/>
          </a:p>
        </p:txBody>
      </p:sp>
      <p:sp>
        <p:nvSpPr>
          <p:cNvPr id="2" name="Прямоугольник 1"/>
          <p:cNvSpPr/>
          <p:nvPr/>
        </p:nvSpPr>
        <p:spPr>
          <a:xfrm>
            <a:off x="395536" y="2643182"/>
            <a:ext cx="4572000" cy="1938992"/>
          </a:xfrm>
          <a:prstGeom prst="rect">
            <a:avLst/>
          </a:prstGeom>
        </p:spPr>
        <p:txBody>
          <a:bodyPr wrap="square">
            <a:spAutoFit/>
          </a:bodyPr>
          <a:lstStyle/>
          <a:p>
            <a:pPr algn="just"/>
            <a:r>
              <a:rPr lang="en-US" sz="2400" dirty="0">
                <a:latin typeface="Georgia" panose="02040502050405020303" pitchFamily="18" charset="0"/>
              </a:rPr>
              <a:t>When in Britain you should not be afraid to ask a stranger for a help. To attract somebody’s attention politely use “Excuse me or Sorry”.</a:t>
            </a:r>
            <a:endParaRPr lang="ru-RU" sz="2400" dirty="0">
              <a:latin typeface="Georgia" panose="02040502050405020303" pitchFamily="18" charset="0"/>
            </a:endParaRP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7818" y="3214686"/>
            <a:ext cx="2928958" cy="2928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428992" y="692696"/>
            <a:ext cx="4286280" cy="584775"/>
          </a:xfrm>
          <a:prstGeom prst="rect">
            <a:avLst/>
          </a:prstGeom>
        </p:spPr>
        <p:txBody>
          <a:bodyPr wrap="square">
            <a:spAutoFit/>
          </a:bodyPr>
          <a:lstStyle/>
          <a:p>
            <a:r>
              <a:rPr lang="en-US" sz="3200" b="1" dirty="0">
                <a:latin typeface="Georgia" panose="02040502050405020303" pitchFamily="18" charset="0"/>
              </a:rPr>
              <a:t>Tips </a:t>
            </a:r>
            <a:r>
              <a:rPr lang="en-US" sz="3200" b="1" dirty="0" smtClean="0">
                <a:latin typeface="Georgia" panose="02040502050405020303" pitchFamily="18" charset="0"/>
              </a:rPr>
              <a:t> for  tourists</a:t>
            </a:r>
            <a:endParaRPr lang="ru-RU" sz="3200" b="1" dirty="0">
              <a:latin typeface="Georgia" panose="02040502050405020303" pitchFamily="18" charset="0"/>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34" y="285728"/>
            <a:ext cx="2928958" cy="2071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Объект 3"/>
          <p:cNvPicPr>
            <a:picLocks noGrp="1" noChangeAspect="1"/>
          </p:cNvPicPr>
          <p:nvPr>
            <p:ph idx="1"/>
          </p:nvPr>
        </p:nvPicPr>
        <p:blipFill>
          <a:blip r:embed="rId2"/>
          <a:srcRect/>
          <a:stretch>
            <a:fillRect/>
          </a:stretch>
        </p:blipFill>
        <p:spPr>
          <a:xfrm>
            <a:off x="0" y="9771"/>
            <a:ext cx="9144000" cy="6858000"/>
          </a:xfrm>
        </p:spPr>
      </p:pic>
      <p:sp>
        <p:nvSpPr>
          <p:cNvPr id="23555" name="Прямоугольник 5"/>
          <p:cNvSpPr>
            <a:spLocks noChangeArrowheads="1"/>
          </p:cNvSpPr>
          <p:nvPr/>
        </p:nvSpPr>
        <p:spPr bwMode="auto">
          <a:xfrm>
            <a:off x="1285875" y="285750"/>
            <a:ext cx="5429250" cy="762000"/>
          </a:xfrm>
          <a:prstGeom prst="rect">
            <a:avLst/>
          </a:prstGeom>
          <a:noFill/>
          <a:ln w="9525">
            <a:noFill/>
            <a:miter lim="800000"/>
            <a:headEnd/>
            <a:tailEnd/>
          </a:ln>
        </p:spPr>
        <p:txBody>
          <a:bodyPr>
            <a:spAutoFit/>
          </a:bodyPr>
          <a:lstStyle/>
          <a:p>
            <a:endParaRPr lang="ru-RU" sz="4400" b="1"/>
          </a:p>
        </p:txBody>
      </p:sp>
      <p:sp>
        <p:nvSpPr>
          <p:cNvPr id="11" name="Скругленный прямоугольник 10"/>
          <p:cNvSpPr/>
          <p:nvPr/>
        </p:nvSpPr>
        <p:spPr>
          <a:xfrm>
            <a:off x="1835696" y="666750"/>
            <a:ext cx="5256584" cy="1106066"/>
          </a:xfrm>
          <a:prstGeom prst="round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Скругленный прямоугольник 12"/>
          <p:cNvSpPr/>
          <p:nvPr/>
        </p:nvSpPr>
        <p:spPr>
          <a:xfrm>
            <a:off x="467544" y="2276872"/>
            <a:ext cx="2592288" cy="720080"/>
          </a:xfrm>
          <a:prstGeom prst="round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кругленный прямоугольник 17"/>
          <p:cNvSpPr/>
          <p:nvPr/>
        </p:nvSpPr>
        <p:spPr>
          <a:xfrm>
            <a:off x="3355762" y="2276871"/>
            <a:ext cx="2448272" cy="720080"/>
          </a:xfrm>
          <a:prstGeom prst="round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кругленный прямоугольник 18"/>
          <p:cNvSpPr/>
          <p:nvPr/>
        </p:nvSpPr>
        <p:spPr>
          <a:xfrm>
            <a:off x="6084168" y="2276871"/>
            <a:ext cx="2448272" cy="728791"/>
          </a:xfrm>
          <a:prstGeom prst="round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2627784" y="764704"/>
            <a:ext cx="4320480" cy="707886"/>
          </a:xfrm>
          <a:prstGeom prst="rect">
            <a:avLst/>
          </a:prstGeom>
        </p:spPr>
        <p:txBody>
          <a:bodyPr wrap="square">
            <a:spAutoFit/>
          </a:bodyPr>
          <a:lstStyle/>
          <a:p>
            <a:r>
              <a:rPr lang="en-US" sz="4000" dirty="0">
                <a:solidFill>
                  <a:schemeClr val="bg1"/>
                </a:solidFill>
                <a:latin typeface="Georgia" panose="02040502050405020303" pitchFamily="18" charset="0"/>
              </a:rPr>
              <a:t>British people</a:t>
            </a:r>
            <a:endParaRPr lang="ru-RU" sz="4000" dirty="0">
              <a:solidFill>
                <a:schemeClr val="bg1"/>
              </a:solidFill>
              <a:latin typeface="Georgia" panose="02040502050405020303" pitchFamily="18" charset="0"/>
            </a:endParaRPr>
          </a:p>
        </p:txBody>
      </p:sp>
      <p:sp>
        <p:nvSpPr>
          <p:cNvPr id="21" name="Прямоугольник 20"/>
          <p:cNvSpPr/>
          <p:nvPr/>
        </p:nvSpPr>
        <p:spPr>
          <a:xfrm>
            <a:off x="971599" y="2420888"/>
            <a:ext cx="1512169" cy="584775"/>
          </a:xfrm>
          <a:prstGeom prst="rect">
            <a:avLst/>
          </a:prstGeom>
        </p:spPr>
        <p:txBody>
          <a:bodyPr wrap="square">
            <a:spAutoFit/>
          </a:bodyPr>
          <a:lstStyle/>
          <a:p>
            <a:r>
              <a:rPr lang="en-US" sz="3200" dirty="0">
                <a:solidFill>
                  <a:schemeClr val="bg1"/>
                </a:solidFill>
                <a:latin typeface="Georgia" panose="02040502050405020303" pitchFamily="18" charset="0"/>
              </a:rPr>
              <a:t>don’t</a:t>
            </a:r>
            <a:endParaRPr lang="ru-RU" sz="3200" dirty="0">
              <a:solidFill>
                <a:schemeClr val="bg1"/>
              </a:solidFill>
              <a:latin typeface="Georgia" panose="02040502050405020303" pitchFamily="18" charset="0"/>
            </a:endParaRPr>
          </a:p>
        </p:txBody>
      </p:sp>
      <p:sp>
        <p:nvSpPr>
          <p:cNvPr id="22" name="Прямоугольник 21"/>
          <p:cNvSpPr/>
          <p:nvPr/>
        </p:nvSpPr>
        <p:spPr>
          <a:xfrm>
            <a:off x="3779912" y="2420888"/>
            <a:ext cx="1872208" cy="584775"/>
          </a:xfrm>
          <a:prstGeom prst="rect">
            <a:avLst/>
          </a:prstGeom>
        </p:spPr>
        <p:txBody>
          <a:bodyPr wrap="square">
            <a:spAutoFit/>
          </a:bodyPr>
          <a:lstStyle/>
          <a:p>
            <a:r>
              <a:rPr lang="en-US" sz="3200" dirty="0">
                <a:solidFill>
                  <a:schemeClr val="bg1"/>
                </a:solidFill>
                <a:latin typeface="Georgia" panose="02040502050405020303" pitchFamily="18" charset="0"/>
              </a:rPr>
              <a:t>usually</a:t>
            </a:r>
            <a:endParaRPr lang="ru-RU" sz="3200" dirty="0">
              <a:solidFill>
                <a:schemeClr val="bg1"/>
              </a:solidFill>
              <a:latin typeface="Georgia" panose="02040502050405020303" pitchFamily="18" charset="0"/>
            </a:endParaRPr>
          </a:p>
        </p:txBody>
      </p:sp>
      <p:sp>
        <p:nvSpPr>
          <p:cNvPr id="23" name="Прямоугольник 22"/>
          <p:cNvSpPr/>
          <p:nvPr/>
        </p:nvSpPr>
        <p:spPr>
          <a:xfrm>
            <a:off x="6516216" y="2420889"/>
            <a:ext cx="2016224" cy="523220"/>
          </a:xfrm>
          <a:prstGeom prst="rect">
            <a:avLst/>
          </a:prstGeom>
        </p:spPr>
        <p:txBody>
          <a:bodyPr wrap="square">
            <a:spAutoFit/>
          </a:bodyPr>
          <a:lstStyle/>
          <a:p>
            <a:r>
              <a:rPr lang="en-US" sz="2800" dirty="0">
                <a:solidFill>
                  <a:schemeClr val="bg1"/>
                </a:solidFill>
                <a:latin typeface="Georgia" panose="02040502050405020303" pitchFamily="18" charset="0"/>
              </a:rPr>
              <a:t>try not to </a:t>
            </a:r>
            <a:endParaRPr lang="ru-RU" sz="2800" dirty="0">
              <a:solidFill>
                <a:schemeClr val="bg1"/>
              </a:solidFill>
              <a:latin typeface="Georgia" panose="02040502050405020303" pitchFamily="18" charset="0"/>
            </a:endParaRPr>
          </a:p>
        </p:txBody>
      </p:sp>
      <p:sp>
        <p:nvSpPr>
          <p:cNvPr id="24" name="Скругленный прямоугольник 23"/>
          <p:cNvSpPr/>
          <p:nvPr/>
        </p:nvSpPr>
        <p:spPr>
          <a:xfrm>
            <a:off x="863588" y="3356992"/>
            <a:ext cx="1956358"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eorgia" panose="02040502050405020303" pitchFamily="18" charset="0"/>
              </a:rPr>
              <a:t>give flowers to a man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588" y="4509120"/>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588" y="5589240"/>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7750" y="3356992"/>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438" y="4509121"/>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5648" y="5589239"/>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054" y="3331517"/>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054" y="4509120"/>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054" y="5611205"/>
            <a:ext cx="19685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Прямоугольник 24"/>
          <p:cNvSpPr/>
          <p:nvPr/>
        </p:nvSpPr>
        <p:spPr>
          <a:xfrm>
            <a:off x="863589" y="4509121"/>
            <a:ext cx="1944216" cy="738664"/>
          </a:xfrm>
          <a:prstGeom prst="rect">
            <a:avLst/>
          </a:prstGeom>
        </p:spPr>
        <p:txBody>
          <a:bodyPr wrap="square">
            <a:spAutoFit/>
          </a:bodyPr>
          <a:lstStyle/>
          <a:p>
            <a:r>
              <a:rPr lang="en-US" sz="1400" dirty="0">
                <a:solidFill>
                  <a:schemeClr val="bg1"/>
                </a:solidFill>
                <a:latin typeface="Georgia" panose="02040502050405020303" pitchFamily="18" charset="0"/>
              </a:rPr>
              <a:t>say “Good appetite” to people who are having meals</a:t>
            </a:r>
          </a:p>
        </p:txBody>
      </p:sp>
      <p:sp>
        <p:nvSpPr>
          <p:cNvPr id="26" name="Прямоугольник 25"/>
          <p:cNvSpPr/>
          <p:nvPr/>
        </p:nvSpPr>
        <p:spPr>
          <a:xfrm>
            <a:off x="863588" y="5589240"/>
            <a:ext cx="1944216" cy="738664"/>
          </a:xfrm>
          <a:prstGeom prst="rect">
            <a:avLst/>
          </a:prstGeom>
        </p:spPr>
        <p:txBody>
          <a:bodyPr wrap="square">
            <a:spAutoFit/>
          </a:bodyPr>
          <a:lstStyle/>
          <a:p>
            <a:r>
              <a:rPr lang="en-US" sz="1400" dirty="0">
                <a:solidFill>
                  <a:schemeClr val="bg1"/>
                </a:solidFill>
                <a:latin typeface="Georgia" panose="02040502050405020303" pitchFamily="18" charset="0"/>
              </a:rPr>
              <a:t>take their shoes off when they enter someone’s home</a:t>
            </a:r>
          </a:p>
        </p:txBody>
      </p:sp>
      <p:sp>
        <p:nvSpPr>
          <p:cNvPr id="27" name="Прямоугольник 26"/>
          <p:cNvSpPr/>
          <p:nvPr/>
        </p:nvSpPr>
        <p:spPr>
          <a:xfrm>
            <a:off x="3779912" y="3417131"/>
            <a:ext cx="1745362" cy="523220"/>
          </a:xfrm>
          <a:prstGeom prst="rect">
            <a:avLst/>
          </a:prstGeom>
        </p:spPr>
        <p:txBody>
          <a:bodyPr wrap="square">
            <a:spAutoFit/>
          </a:bodyPr>
          <a:lstStyle/>
          <a:p>
            <a:r>
              <a:rPr lang="en-US" sz="1400" dirty="0">
                <a:solidFill>
                  <a:schemeClr val="bg1"/>
                </a:solidFill>
                <a:latin typeface="Georgia" panose="02040502050405020303" pitchFamily="18" charset="0"/>
              </a:rPr>
              <a:t>arrive at the exact time </a:t>
            </a:r>
            <a:endParaRPr lang="ru-RU" sz="1400" dirty="0">
              <a:solidFill>
                <a:schemeClr val="bg1"/>
              </a:solidFill>
              <a:latin typeface="Georgia" panose="02040502050405020303" pitchFamily="18" charset="0"/>
            </a:endParaRPr>
          </a:p>
        </p:txBody>
      </p:sp>
      <p:sp>
        <p:nvSpPr>
          <p:cNvPr id="28" name="Прямоугольник 27"/>
          <p:cNvSpPr/>
          <p:nvPr/>
        </p:nvSpPr>
        <p:spPr>
          <a:xfrm flipH="1">
            <a:off x="3779912" y="4624177"/>
            <a:ext cx="1745362" cy="523220"/>
          </a:xfrm>
          <a:prstGeom prst="rect">
            <a:avLst/>
          </a:prstGeom>
        </p:spPr>
        <p:txBody>
          <a:bodyPr wrap="square">
            <a:spAutoFit/>
          </a:bodyPr>
          <a:lstStyle/>
          <a:p>
            <a:r>
              <a:rPr lang="en-US" sz="1400" dirty="0">
                <a:solidFill>
                  <a:schemeClr val="bg1"/>
                </a:solidFill>
                <a:latin typeface="Georgia" panose="02040502050405020303" pitchFamily="18" charset="0"/>
              </a:rPr>
              <a:t>make way for older people </a:t>
            </a:r>
            <a:endParaRPr lang="ru-RU" sz="1400" dirty="0">
              <a:solidFill>
                <a:schemeClr val="bg1"/>
              </a:solidFill>
              <a:latin typeface="Georgia" panose="02040502050405020303" pitchFamily="18" charset="0"/>
            </a:endParaRPr>
          </a:p>
        </p:txBody>
      </p:sp>
      <p:sp>
        <p:nvSpPr>
          <p:cNvPr id="2" name="Прямоугольник 1"/>
          <p:cNvSpPr/>
          <p:nvPr/>
        </p:nvSpPr>
        <p:spPr>
          <a:xfrm flipH="1">
            <a:off x="3779912" y="5715016"/>
            <a:ext cx="1745362" cy="523220"/>
          </a:xfrm>
          <a:prstGeom prst="rect">
            <a:avLst/>
          </a:prstGeom>
        </p:spPr>
        <p:txBody>
          <a:bodyPr wrap="square">
            <a:spAutoFit/>
          </a:bodyPr>
          <a:lstStyle/>
          <a:p>
            <a:r>
              <a:rPr lang="en-US" sz="1400" dirty="0">
                <a:solidFill>
                  <a:schemeClr val="bg1"/>
                </a:solidFill>
                <a:latin typeface="Georgia" panose="02040502050405020303" pitchFamily="18" charset="0"/>
              </a:rPr>
              <a:t>give even or uneven number of flowers</a:t>
            </a:r>
            <a:endParaRPr lang="ru-RU" sz="1400" dirty="0">
              <a:solidFill>
                <a:schemeClr val="bg1"/>
              </a:solidFill>
              <a:latin typeface="Georgia" panose="02040502050405020303" pitchFamily="18" charset="0"/>
            </a:endParaRPr>
          </a:p>
        </p:txBody>
      </p:sp>
      <p:sp>
        <p:nvSpPr>
          <p:cNvPr id="3" name="Прямоугольник 2"/>
          <p:cNvSpPr/>
          <p:nvPr/>
        </p:nvSpPr>
        <p:spPr>
          <a:xfrm flipH="1">
            <a:off x="6516216" y="3417132"/>
            <a:ext cx="1656184" cy="523220"/>
          </a:xfrm>
          <a:prstGeom prst="rect">
            <a:avLst/>
          </a:prstGeom>
        </p:spPr>
        <p:txBody>
          <a:bodyPr wrap="square">
            <a:spAutoFit/>
          </a:bodyPr>
          <a:lstStyle/>
          <a:p>
            <a:r>
              <a:rPr lang="en-US" sz="1400" dirty="0">
                <a:solidFill>
                  <a:schemeClr val="bg1"/>
                </a:solidFill>
                <a:latin typeface="Georgia" panose="02040502050405020303" pitchFamily="18" charset="0"/>
              </a:rPr>
              <a:t>talk loudly in public</a:t>
            </a:r>
            <a:endParaRPr lang="ru-RU" sz="1400" dirty="0">
              <a:solidFill>
                <a:schemeClr val="bg1"/>
              </a:solidFill>
              <a:latin typeface="Georgia" panose="02040502050405020303" pitchFamily="18" charset="0"/>
            </a:endParaRPr>
          </a:p>
        </p:txBody>
      </p:sp>
      <p:sp>
        <p:nvSpPr>
          <p:cNvPr id="4" name="Прямоугольник 3"/>
          <p:cNvSpPr/>
          <p:nvPr/>
        </p:nvSpPr>
        <p:spPr>
          <a:xfrm flipH="1">
            <a:off x="6516216" y="4624177"/>
            <a:ext cx="1656184" cy="523220"/>
          </a:xfrm>
          <a:prstGeom prst="rect">
            <a:avLst/>
          </a:prstGeom>
        </p:spPr>
        <p:txBody>
          <a:bodyPr wrap="square">
            <a:spAutoFit/>
          </a:bodyPr>
          <a:lstStyle/>
          <a:p>
            <a:r>
              <a:rPr lang="en-US" sz="1400" dirty="0">
                <a:solidFill>
                  <a:schemeClr val="bg1"/>
                </a:solidFill>
                <a:latin typeface="Georgia" panose="02040502050405020303" pitchFamily="18" charset="0"/>
              </a:rPr>
              <a:t>stare at anyone in public </a:t>
            </a:r>
            <a:endParaRPr lang="ru-RU" sz="1400" dirty="0">
              <a:solidFill>
                <a:schemeClr val="bg1"/>
              </a:solidFill>
              <a:latin typeface="Georgia" panose="02040502050405020303" pitchFamily="18" charset="0"/>
            </a:endParaRPr>
          </a:p>
        </p:txBody>
      </p:sp>
      <p:sp>
        <p:nvSpPr>
          <p:cNvPr id="5" name="Прямоугольник 4"/>
          <p:cNvSpPr/>
          <p:nvPr/>
        </p:nvSpPr>
        <p:spPr>
          <a:xfrm>
            <a:off x="6516216" y="5857892"/>
            <a:ext cx="4392488" cy="307777"/>
          </a:xfrm>
          <a:prstGeom prst="rect">
            <a:avLst/>
          </a:prstGeom>
        </p:spPr>
        <p:txBody>
          <a:bodyPr wrap="square">
            <a:spAutoFit/>
          </a:bodyPr>
          <a:lstStyle/>
          <a:p>
            <a:r>
              <a:rPr lang="en-US" sz="1400" dirty="0">
                <a:solidFill>
                  <a:schemeClr val="bg1"/>
                </a:solidFill>
                <a:latin typeface="Georgia" panose="02040502050405020303" pitchFamily="18" charset="0"/>
              </a:rPr>
              <a:t>ask about age</a:t>
            </a:r>
            <a:endParaRPr lang="ru-RU" sz="14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381546009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p:txBody>
          <a:bodyPr/>
          <a:lstStyle/>
          <a:p>
            <a:endParaRPr lang="ru-RU" smtClean="0"/>
          </a:p>
        </p:txBody>
      </p:sp>
      <p:pic>
        <p:nvPicPr>
          <p:cNvPr id="25602" name="Объект 3"/>
          <p:cNvPicPr>
            <a:picLocks noGrp="1" noChangeAspect="1"/>
          </p:cNvPicPr>
          <p:nvPr>
            <p:ph type="body" idx="4294967295"/>
          </p:nvPr>
        </p:nvPicPr>
        <p:blipFill>
          <a:blip r:embed="rId2"/>
          <a:srcRect/>
          <a:stretch>
            <a:fillRect/>
          </a:stretch>
        </p:blipFill>
        <p:spPr>
          <a:xfrm>
            <a:off x="0" y="0"/>
            <a:ext cx="9144000" cy="6858000"/>
          </a:xfrm>
        </p:spPr>
      </p:pic>
      <p:sp>
        <p:nvSpPr>
          <p:cNvPr id="2" name="Прямоугольник 1"/>
          <p:cNvSpPr/>
          <p:nvPr/>
        </p:nvSpPr>
        <p:spPr>
          <a:xfrm>
            <a:off x="467544" y="1714488"/>
            <a:ext cx="4318770" cy="4524315"/>
          </a:xfrm>
          <a:prstGeom prst="rect">
            <a:avLst/>
          </a:prstGeom>
        </p:spPr>
        <p:txBody>
          <a:bodyPr wrap="square">
            <a:spAutoFit/>
          </a:bodyPr>
          <a:lstStyle/>
          <a:p>
            <a:pPr algn="just"/>
            <a:r>
              <a:rPr lang="en-US" sz="2400" dirty="0" smtClean="0">
                <a:latin typeface="Georgia" panose="02040502050405020303" pitchFamily="18" charset="0"/>
              </a:rPr>
              <a:t>Interesting </a:t>
            </a:r>
            <a:r>
              <a:rPr lang="en-US" sz="2400" dirty="0">
                <a:latin typeface="Georgia" panose="02040502050405020303" pitchFamily="18" charset="0"/>
              </a:rPr>
              <a:t>facts about the UK allow you to </a:t>
            </a:r>
            <a:r>
              <a:rPr lang="en-US" sz="2400" dirty="0" smtClean="0">
                <a:latin typeface="Georgia" panose="02040502050405020303" pitchFamily="18" charset="0"/>
              </a:rPr>
              <a:t>learn more about culture </a:t>
            </a:r>
            <a:r>
              <a:rPr lang="en-US" sz="2400" dirty="0">
                <a:latin typeface="Georgia" panose="02040502050405020303" pitchFamily="18" charset="0"/>
              </a:rPr>
              <a:t>and traditions of this country.</a:t>
            </a:r>
          </a:p>
          <a:p>
            <a:pPr algn="just"/>
            <a:r>
              <a:rPr lang="en-US" sz="2400" dirty="0">
                <a:latin typeface="Georgia" panose="02040502050405020303" pitchFamily="18" charset="0"/>
              </a:rPr>
              <a:t>Interesting facts describing culture, history and sights </a:t>
            </a:r>
            <a:r>
              <a:rPr lang="en-US" sz="2400" dirty="0" smtClean="0">
                <a:latin typeface="Georgia" panose="02040502050405020303" pitchFamily="18" charset="0"/>
              </a:rPr>
              <a:t>provide more </a:t>
            </a:r>
            <a:r>
              <a:rPr lang="en-US" sz="2400" dirty="0">
                <a:latin typeface="Georgia" panose="02040502050405020303" pitchFamily="18" charset="0"/>
              </a:rPr>
              <a:t>comprehensive information about the UK. This allows tourists to create personal imagination about the UK and fully enjoy their holidays in this </a:t>
            </a:r>
            <a:r>
              <a:rPr lang="en-US" sz="2400" dirty="0" smtClean="0">
                <a:latin typeface="Georgia" panose="02040502050405020303" pitchFamily="18" charset="0"/>
              </a:rPr>
              <a:t> country</a:t>
            </a:r>
            <a:r>
              <a:rPr lang="en-US" sz="2400" dirty="0">
                <a:latin typeface="Georgia" panose="02040502050405020303" pitchFamily="18" charset="0"/>
              </a:rPr>
              <a:t>. </a:t>
            </a:r>
            <a:r>
              <a:rPr lang="en-US" sz="2400" dirty="0" smtClean="0">
                <a:latin typeface="Georgia" panose="02040502050405020303" pitchFamily="18" charset="0"/>
              </a:rPr>
              <a:t> </a:t>
            </a:r>
            <a:endParaRPr lang="en-US" sz="2400" dirty="0">
              <a:latin typeface="Georgia" panose="02040502050405020303" pitchFamily="18" charset="0"/>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20" y="142852"/>
            <a:ext cx="2554639" cy="157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7818" y="3143248"/>
            <a:ext cx="3384376" cy="342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ru-RU"/>
          </a:p>
        </p:txBody>
      </p:sp>
      <p:pic>
        <p:nvPicPr>
          <p:cNvPr id="27650" name="Рисунок 3"/>
          <p:cNvPicPr>
            <a:picLocks noChangeAspect="1"/>
          </p:cNvPicPr>
          <p:nvPr/>
        </p:nvPicPr>
        <p:blipFill>
          <a:blip r:embed="rId2"/>
          <a:srcRect/>
          <a:stretch>
            <a:fillRect/>
          </a:stretch>
        </p:blipFill>
        <p:spPr bwMode="auto">
          <a:xfrm>
            <a:off x="0" y="-7385"/>
            <a:ext cx="9144000" cy="6858000"/>
          </a:xfrm>
          <a:prstGeom prst="rect">
            <a:avLst/>
          </a:prstGeom>
          <a:noFill/>
          <a:ln w="9525">
            <a:noFill/>
            <a:miter lim="800000"/>
            <a:headEnd/>
            <a:tailEnd/>
          </a:ln>
        </p:spPr>
      </p:pic>
      <p:sp>
        <p:nvSpPr>
          <p:cNvPr id="2" name="Заголовок 1"/>
          <p:cNvSpPr>
            <a:spLocks noGrp="1"/>
          </p:cNvSpPr>
          <p:nvPr>
            <p:ph type="ctrTitle"/>
          </p:nvPr>
        </p:nvSpPr>
        <p:spPr>
          <a:xfrm>
            <a:off x="3347864" y="2276872"/>
            <a:ext cx="5110336" cy="821928"/>
          </a:xfrm>
        </p:spPr>
        <p:txBody>
          <a:bodyPr rtlCol="0">
            <a:normAutofit fontScale="90000"/>
          </a:bodyPr>
          <a:lstStyle/>
          <a:p>
            <a:pPr eaLnBrk="1" fontAlgn="auto" hangingPunct="1">
              <a:spcAft>
                <a:spcPts val="0"/>
              </a:spcAft>
              <a:defRPr/>
            </a:pPr>
            <a:r>
              <a:rPr lang="en-US" sz="8900" dirty="0" smtClean="0">
                <a:solidFill>
                  <a:schemeClr val="tx2">
                    <a:lumMod val="75000"/>
                  </a:schemeClr>
                </a:solidFill>
              </a:rPr>
              <a:t/>
            </a:r>
            <a:br>
              <a:rPr lang="en-US" sz="8900" dirty="0" smtClean="0">
                <a:solidFill>
                  <a:schemeClr val="tx2">
                    <a:lumMod val="75000"/>
                  </a:schemeClr>
                </a:solidFill>
              </a:rPr>
            </a:br>
            <a:r>
              <a:rPr lang="en-US" sz="8900" dirty="0" smtClean="0">
                <a:solidFill>
                  <a:schemeClr val="tx2">
                    <a:lumMod val="75000"/>
                  </a:schemeClr>
                </a:solidFill>
              </a:rPr>
              <a:t/>
            </a:r>
            <a:br>
              <a:rPr lang="en-US" sz="8900" dirty="0" smtClean="0">
                <a:solidFill>
                  <a:schemeClr val="tx2">
                    <a:lumMod val="75000"/>
                  </a:schemeClr>
                </a:solidFill>
              </a:rPr>
            </a:br>
            <a:r>
              <a:rPr lang="en-US" sz="8900" dirty="0" smtClean="0">
                <a:solidFill>
                  <a:schemeClr val="tx2">
                    <a:lumMod val="75000"/>
                  </a:schemeClr>
                </a:solidFill>
              </a:rPr>
              <a:t>   </a:t>
            </a:r>
            <a:br>
              <a:rPr lang="en-US" sz="8900" dirty="0" smtClean="0">
                <a:solidFill>
                  <a:schemeClr val="tx2">
                    <a:lumMod val="75000"/>
                  </a:schemeClr>
                </a:solidFill>
              </a:rPr>
            </a:br>
            <a:r>
              <a:rPr lang="ru-RU" sz="8900" b="1" dirty="0" smtClean="0">
                <a:solidFill>
                  <a:schemeClr val="tx2">
                    <a:lumMod val="75000"/>
                  </a:schemeClr>
                </a:solidFill>
              </a:rPr>
              <a:t/>
            </a:r>
            <a:br>
              <a:rPr lang="ru-RU" sz="8900" b="1" dirty="0" smtClean="0">
                <a:solidFill>
                  <a:schemeClr val="tx2">
                    <a:lumMod val="75000"/>
                  </a:schemeClr>
                </a:solidFill>
              </a:rPr>
            </a:br>
            <a:endParaRPr lang="ru-RU" sz="8900" b="1" dirty="0">
              <a:solidFill>
                <a:schemeClr val="tx2">
                  <a:lumMod val="75000"/>
                </a:schemeClr>
              </a:solidFill>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2" y="3357562"/>
            <a:ext cx="1857930" cy="1843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F:\23.04 ПРЕЗЕНТАЦИЯ ФЕСТИВАЛЬ\ПРЕЗЕНТАЦИЯ ВИОЛЕТТА\img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544295"/>
            <a:ext cx="3169492" cy="3599217"/>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500562" y="1643051"/>
            <a:ext cx="4463926" cy="1446550"/>
          </a:xfrm>
          <a:prstGeom prst="rect">
            <a:avLst/>
          </a:prstGeom>
        </p:spPr>
        <p:txBody>
          <a:bodyPr wrap="square">
            <a:spAutoFit/>
          </a:bodyPr>
          <a:lstStyle/>
          <a:p>
            <a:r>
              <a:rPr lang="en-US" sz="3600" b="1" i="1" dirty="0" smtClean="0">
                <a:solidFill>
                  <a:srgbClr val="002060"/>
                </a:solidFill>
                <a:latin typeface="Georgia" panose="02040502050405020303" pitchFamily="18" charset="0"/>
              </a:rPr>
              <a:t>  </a:t>
            </a:r>
            <a:r>
              <a:rPr lang="en-US" sz="4400" b="1" i="1" dirty="0" smtClean="0">
                <a:solidFill>
                  <a:srgbClr val="002060"/>
                </a:solidFill>
                <a:latin typeface="Georgia" panose="02040502050405020303" pitchFamily="18" charset="0"/>
              </a:rPr>
              <a:t>Welcome </a:t>
            </a:r>
          </a:p>
          <a:p>
            <a:r>
              <a:rPr lang="en-US" sz="4400" b="1" i="1" dirty="0" smtClean="0">
                <a:solidFill>
                  <a:srgbClr val="002060"/>
                </a:solidFill>
                <a:latin typeface="Georgia" panose="02040502050405020303" pitchFamily="18" charset="0"/>
              </a:rPr>
              <a:t>  to </a:t>
            </a:r>
            <a:r>
              <a:rPr lang="en-US" sz="4400" b="1" i="1" dirty="0">
                <a:solidFill>
                  <a:srgbClr val="002060"/>
                </a:solidFill>
                <a:latin typeface="Georgia" panose="02040502050405020303" pitchFamily="18" charset="0"/>
              </a:rPr>
              <a:t>the UK</a:t>
            </a:r>
            <a:endParaRPr lang="ru-RU" sz="4400" b="1" i="1" dirty="0">
              <a:solidFill>
                <a:srgbClr val="002060"/>
              </a:solidFill>
              <a:latin typeface="Georgia" panose="02040502050405020303" pitchFamily="18"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Объект 3"/>
          <p:cNvPicPr>
            <a:picLocks noGrp="1" noChangeAspect="1"/>
          </p:cNvPicPr>
          <p:nvPr>
            <p:ph idx="1"/>
          </p:nvPr>
        </p:nvPicPr>
        <p:blipFill>
          <a:blip r:embed="rId2"/>
          <a:srcRect/>
          <a:stretch>
            <a:fillRect/>
          </a:stretch>
        </p:blipFill>
        <p:spPr>
          <a:xfrm>
            <a:off x="0" y="0"/>
            <a:ext cx="9144000" cy="6858000"/>
          </a:xfrm>
        </p:spPr>
      </p:pic>
      <p:sp>
        <p:nvSpPr>
          <p:cNvPr id="6" name="Заголовок 2"/>
          <p:cNvSpPr>
            <a:spLocks noGrp="1"/>
          </p:cNvSpPr>
          <p:nvPr>
            <p:ph type="title"/>
          </p:nvPr>
        </p:nvSpPr>
        <p:spPr>
          <a:xfrm>
            <a:off x="785786" y="714356"/>
            <a:ext cx="7643866" cy="4572032"/>
          </a:xfrm>
        </p:spPr>
        <p:txBody>
          <a:bodyPr/>
          <a:lstStyle/>
          <a:p>
            <a:pPr eaLnBrk="1" hangingPunct="1"/>
            <a:r>
              <a:rPr lang="en-US" sz="2400" dirty="0" smtClean="0"/>
              <a:t> </a:t>
            </a:r>
            <a:r>
              <a:rPr lang="en-US" sz="2400" dirty="0" smtClean="0">
                <a:hlinkClick r:id="rId3"/>
              </a:rPr>
              <a:t>https://touristam.com/interesnye-fakty-pro-velikobritaniyu.html</a:t>
            </a:r>
            <a:r>
              <a:rPr lang="ru-RU" sz="2400" dirty="0"/>
              <a:t/>
            </a:r>
            <a:br>
              <a:rPr lang="ru-RU" sz="2400" dirty="0"/>
            </a:br>
            <a:r>
              <a:rPr lang="en-US" sz="2400" dirty="0"/>
              <a:t>https://tv-english.club/ru/statyi-ru/interactive-ru/25-neobtchnh-faktov-o-velikobritanii-i-britantsah</a:t>
            </a:r>
            <a:r>
              <a:rPr lang="en-US" sz="2400" dirty="0" smtClean="0"/>
              <a:t>/</a:t>
            </a:r>
            <a:r>
              <a:rPr lang="ru-RU" sz="2400" dirty="0" smtClean="0"/>
              <a:t/>
            </a:r>
            <a:br>
              <a:rPr lang="ru-RU" sz="2400" dirty="0" smtClean="0"/>
            </a:br>
            <a:r>
              <a:rPr lang="en-US" sz="2400" dirty="0">
                <a:hlinkClick r:id="rId4"/>
              </a:rPr>
              <a:t>https://</a:t>
            </a:r>
            <a:r>
              <a:rPr lang="en-US" sz="2400" dirty="0" smtClean="0">
                <a:hlinkClick r:id="rId4"/>
              </a:rPr>
              <a:t>zen.yandex.ru/media/geektrips/interesnye-fakty-ob-anglii-i-anglichanah-5ca1d31a5ec13d00b43ff8d9</a:t>
            </a:r>
            <a:r>
              <a:rPr lang="en-US" sz="2400" dirty="0" smtClean="0"/>
              <a:t/>
            </a:r>
            <a:br>
              <a:rPr lang="en-US" sz="2400" dirty="0" smtClean="0"/>
            </a:br>
            <a:r>
              <a:rPr lang="en-US" sz="2400" dirty="0" smtClean="0"/>
              <a:t/>
            </a:r>
            <a:br>
              <a:rPr lang="en-US" sz="2400" dirty="0" smtClean="0"/>
            </a:br>
            <a:r>
              <a:rPr lang="en-US" sz="2400" dirty="0" smtClean="0"/>
              <a:t>Student’s book 8</a:t>
            </a:r>
            <a:br>
              <a:rPr lang="en-US" sz="2400" dirty="0" smtClean="0"/>
            </a:br>
            <a:r>
              <a:rPr lang="en-US" sz="2400" dirty="0" smtClean="0"/>
              <a:t>V.P. Kuzovlev</a:t>
            </a:r>
            <a:r>
              <a:rPr lang="ru-RU" sz="2400" dirty="0" smtClean="0"/>
              <a:t/>
            </a:r>
            <a:br>
              <a:rPr lang="ru-RU" sz="2400" dirty="0" smtClean="0"/>
            </a:br>
            <a:endParaRPr lang="ru-RU" sz="2400"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683"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928934" y="2143117"/>
            <a:ext cx="5786462" cy="400110"/>
          </a:xfrm>
          <a:prstGeom prst="rect">
            <a:avLst/>
          </a:prstGeom>
        </p:spPr>
        <p:txBody>
          <a:bodyPr wrap="square">
            <a:spAutoFit/>
          </a:bodyPr>
          <a:lstStyle/>
          <a:p>
            <a:pPr algn="just"/>
            <a:r>
              <a:rPr lang="en-US" sz="2000" dirty="0" smtClean="0"/>
              <a:t> </a:t>
            </a:r>
            <a:endParaRPr lang="ru-RU" sz="2000" dirty="0"/>
          </a:p>
        </p:txBody>
      </p:sp>
      <p:sp>
        <p:nvSpPr>
          <p:cNvPr id="3" name="Прямоугольник 2"/>
          <p:cNvSpPr/>
          <p:nvPr/>
        </p:nvSpPr>
        <p:spPr>
          <a:xfrm>
            <a:off x="3059832" y="1556792"/>
            <a:ext cx="2592288" cy="707886"/>
          </a:xfrm>
          <a:prstGeom prst="rect">
            <a:avLst/>
          </a:prstGeom>
        </p:spPr>
        <p:txBody>
          <a:bodyPr wrap="square">
            <a:spAutoFit/>
          </a:bodyPr>
          <a:lstStyle/>
          <a:p>
            <a:r>
              <a:rPr lang="en-US" sz="4000" b="1" dirty="0">
                <a:latin typeface="Georgia" panose="02040502050405020303" pitchFamily="18" charset="0"/>
              </a:rPr>
              <a:t>Plan</a:t>
            </a:r>
          </a:p>
        </p:txBody>
      </p:sp>
      <p:sp>
        <p:nvSpPr>
          <p:cNvPr id="6" name="Прямоугольник 5"/>
          <p:cNvSpPr/>
          <p:nvPr/>
        </p:nvSpPr>
        <p:spPr>
          <a:xfrm>
            <a:off x="1115616" y="2343172"/>
            <a:ext cx="5976664" cy="3108543"/>
          </a:xfrm>
          <a:prstGeom prst="rect">
            <a:avLst/>
          </a:prstGeom>
        </p:spPr>
        <p:txBody>
          <a:bodyPr wrap="square">
            <a:spAutoFit/>
          </a:bodyPr>
          <a:lstStyle/>
          <a:p>
            <a:r>
              <a:rPr lang="en-US" sz="2800" b="1" dirty="0">
                <a:latin typeface="Georgia" panose="02040502050405020303" pitchFamily="18" charset="0"/>
              </a:rPr>
              <a:t>Interesting facts about:</a:t>
            </a:r>
          </a:p>
          <a:p>
            <a:r>
              <a:rPr lang="en-US" sz="2800" b="1" dirty="0">
                <a:latin typeface="Georgia" panose="02040502050405020303" pitchFamily="18" charset="0"/>
              </a:rPr>
              <a:t>history</a:t>
            </a:r>
          </a:p>
          <a:p>
            <a:r>
              <a:rPr lang="en-US" sz="2800" b="1" dirty="0">
                <a:latin typeface="Georgia" panose="02040502050405020303" pitchFamily="18" charset="0"/>
              </a:rPr>
              <a:t>culture</a:t>
            </a:r>
          </a:p>
          <a:p>
            <a:r>
              <a:rPr lang="en-US" sz="2800" b="1" dirty="0">
                <a:latin typeface="Georgia" panose="02040502050405020303" pitchFamily="18" charset="0"/>
              </a:rPr>
              <a:t>sightseeing</a:t>
            </a:r>
          </a:p>
          <a:p>
            <a:r>
              <a:rPr lang="en-US" sz="2800" b="1" dirty="0">
                <a:latin typeface="Georgia" panose="02040502050405020303" pitchFamily="18" charset="0"/>
              </a:rPr>
              <a:t>Unusual interesting facts</a:t>
            </a:r>
          </a:p>
          <a:p>
            <a:r>
              <a:rPr lang="en-US" sz="2800" b="1" dirty="0">
                <a:latin typeface="Georgia" panose="02040502050405020303" pitchFamily="18" charset="0"/>
              </a:rPr>
              <a:t>Funny interesting facts</a:t>
            </a:r>
          </a:p>
          <a:p>
            <a:r>
              <a:rPr lang="en-US" sz="2800" b="1" dirty="0">
                <a:latin typeface="Georgia" panose="02040502050405020303" pitchFamily="18" charset="0"/>
              </a:rPr>
              <a:t>Culture Notes </a:t>
            </a:r>
          </a:p>
        </p:txBody>
      </p:sp>
    </p:spTree>
    <p:extLst>
      <p:ext uri="{BB962C8B-B14F-4D97-AF65-F5344CB8AC3E}">
        <p14:creationId xmlns:p14="http://schemas.microsoft.com/office/powerpoint/2010/main" val="142676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Объект 3"/>
          <p:cNvPicPr>
            <a:picLocks noGrp="1" noChangeAspect="1"/>
          </p:cNvPicPr>
          <p:nvPr>
            <p:ph idx="1"/>
          </p:nvPr>
        </p:nvPicPr>
        <p:blipFill>
          <a:blip r:embed="rId2"/>
          <a:srcRect/>
          <a:stretch>
            <a:fillRect/>
          </a:stretch>
        </p:blipFill>
        <p:spPr>
          <a:xfrm>
            <a:off x="0" y="-13294"/>
            <a:ext cx="9144000" cy="6858000"/>
          </a:xfrm>
        </p:spPr>
      </p:pic>
      <p:sp>
        <p:nvSpPr>
          <p:cNvPr id="14338" name="Заголовок 1"/>
          <p:cNvSpPr>
            <a:spLocks noGrp="1"/>
          </p:cNvSpPr>
          <p:nvPr>
            <p:ph type="title"/>
          </p:nvPr>
        </p:nvSpPr>
        <p:spPr>
          <a:xfrm>
            <a:off x="539750" y="2852738"/>
            <a:ext cx="8229600" cy="1143000"/>
          </a:xfrm>
        </p:spPr>
        <p:txBody>
          <a:bodyPr/>
          <a:lstStyle/>
          <a:p>
            <a:pPr eaLnBrk="1" hangingPunct="1"/>
            <a:r>
              <a:rPr lang="ru-RU" sz="4000" i="1" dirty="0" smtClean="0"/>
              <a:t/>
            </a:r>
            <a:br>
              <a:rPr lang="ru-RU" sz="4000" i="1" dirty="0" smtClean="0"/>
            </a:br>
            <a:r>
              <a:rPr lang="ru-RU" sz="4000" dirty="0" smtClean="0"/>
              <a:t/>
            </a:r>
            <a:br>
              <a:rPr lang="ru-RU" sz="4000" dirty="0" smtClean="0"/>
            </a:br>
            <a:r>
              <a:rPr lang="en-US" sz="4000" b="1" dirty="0" smtClean="0">
                <a:latin typeface="DaunPenh"/>
                <a:ea typeface="DaunPenh"/>
                <a:cs typeface="DaunPenh"/>
              </a:rPr>
              <a:t> </a:t>
            </a:r>
            <a:r>
              <a:rPr lang="ru-RU" sz="4000" b="1" dirty="0" smtClean="0">
                <a:ea typeface="DaunPenh"/>
                <a:cs typeface="DaunPenh"/>
              </a:rPr>
              <a:t/>
            </a:r>
            <a:br>
              <a:rPr lang="ru-RU" sz="4000" b="1" dirty="0" smtClean="0">
                <a:ea typeface="DaunPenh"/>
                <a:cs typeface="DaunPenh"/>
              </a:rPr>
            </a:br>
            <a:endParaRPr lang="ru-RU" sz="4000" b="1" dirty="0" smtClean="0">
              <a:ea typeface="DaunPenh"/>
              <a:cs typeface="DaunPenh"/>
            </a:endParaRPr>
          </a:p>
        </p:txBody>
      </p:sp>
      <p:sp>
        <p:nvSpPr>
          <p:cNvPr id="3" name="Прямоугольник 2"/>
          <p:cNvSpPr/>
          <p:nvPr/>
        </p:nvSpPr>
        <p:spPr>
          <a:xfrm>
            <a:off x="971601" y="1052736"/>
            <a:ext cx="4421554" cy="584775"/>
          </a:xfrm>
          <a:prstGeom prst="rect">
            <a:avLst/>
          </a:prstGeom>
        </p:spPr>
        <p:txBody>
          <a:bodyPr wrap="square">
            <a:spAutoFit/>
          </a:bodyPr>
          <a:lstStyle/>
          <a:p>
            <a:pPr algn="ctr"/>
            <a:r>
              <a:rPr lang="en-US" sz="3200" b="1" dirty="0" smtClean="0">
                <a:latin typeface="Georgia" panose="02040502050405020303" pitchFamily="18" charset="0"/>
              </a:rPr>
              <a:t> </a:t>
            </a:r>
            <a:endParaRPr lang="en-US" sz="3200" b="1" dirty="0">
              <a:latin typeface="Georgia" panose="02040502050405020303" pitchFamily="18" charset="0"/>
            </a:endParaRPr>
          </a:p>
        </p:txBody>
      </p:sp>
      <p:sp>
        <p:nvSpPr>
          <p:cNvPr id="4" name="Прямоугольник 3"/>
          <p:cNvSpPr/>
          <p:nvPr/>
        </p:nvSpPr>
        <p:spPr>
          <a:xfrm>
            <a:off x="642910" y="642918"/>
            <a:ext cx="6643734" cy="2677656"/>
          </a:xfrm>
          <a:prstGeom prst="rect">
            <a:avLst/>
          </a:prstGeom>
        </p:spPr>
        <p:txBody>
          <a:bodyPr wrap="square">
            <a:spAutoFit/>
          </a:bodyPr>
          <a:lstStyle/>
          <a:p>
            <a:pPr algn="ctr"/>
            <a:r>
              <a:rPr lang="en-US" sz="2400" dirty="0" smtClean="0">
                <a:latin typeface="Georgia" panose="02040502050405020303" pitchFamily="18" charset="0"/>
              </a:rPr>
              <a:t>My name is </a:t>
            </a:r>
            <a:r>
              <a:rPr lang="en-US" sz="2400" dirty="0" err="1" smtClean="0">
                <a:latin typeface="Georgia" panose="02040502050405020303" pitchFamily="18" charset="0"/>
              </a:rPr>
              <a:t>Violetta</a:t>
            </a:r>
            <a:r>
              <a:rPr lang="en-US" sz="2400" dirty="0" smtClean="0">
                <a:latin typeface="Georgia" panose="02040502050405020303" pitchFamily="18" charset="0"/>
              </a:rPr>
              <a:t>. I would like to invite you to the interesting world of the United Kingdom.</a:t>
            </a:r>
          </a:p>
          <a:p>
            <a:pPr algn="just"/>
            <a:r>
              <a:rPr lang="en-US" sz="2400" dirty="0" smtClean="0">
                <a:latin typeface="Georgia" panose="02040502050405020303" pitchFamily="18" charset="0"/>
              </a:rPr>
              <a:t>I'm </a:t>
            </a:r>
            <a:r>
              <a:rPr lang="en-US" sz="2400" dirty="0">
                <a:latin typeface="Georgia" panose="02040502050405020303" pitchFamily="18" charset="0"/>
              </a:rPr>
              <a:t>going to introduce to your attention some interesting facts about Britain. It  allows you to learn  more  about  </a:t>
            </a:r>
            <a:r>
              <a:rPr lang="en-US" sz="2400" dirty="0" smtClean="0">
                <a:latin typeface="Georgia" panose="02040502050405020303" pitchFamily="18" charset="0"/>
              </a:rPr>
              <a:t>the history</a:t>
            </a:r>
            <a:r>
              <a:rPr lang="en-US" sz="2400" dirty="0">
                <a:latin typeface="Georgia" panose="02040502050405020303" pitchFamily="18" charset="0"/>
              </a:rPr>
              <a:t>, culture and traditions of this wonderful  country.</a:t>
            </a:r>
          </a:p>
          <a:p>
            <a:pPr algn="just"/>
            <a:r>
              <a:rPr lang="en-US" sz="2400" dirty="0"/>
              <a:t> </a:t>
            </a:r>
            <a:endParaRPr lang="ru-RU" sz="24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3702" y="4500570"/>
            <a:ext cx="1947867" cy="1998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srcRect/>
          <a:stretch>
            <a:fillRect/>
          </a:stretch>
        </p:blipFill>
        <p:spPr bwMode="auto">
          <a:xfrm>
            <a:off x="857224" y="3071810"/>
            <a:ext cx="3071834" cy="3357586"/>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Объект 3"/>
          <p:cNvPicPr>
            <a:picLocks noGrp="1" noChangeAspect="1"/>
          </p:cNvPicPr>
          <p:nvPr>
            <p:ph idx="1"/>
          </p:nvPr>
        </p:nvPicPr>
        <p:blipFill>
          <a:blip r:embed="rId2"/>
          <a:srcRect/>
          <a:stretch>
            <a:fillRect/>
          </a:stretch>
        </p:blipFill>
        <p:spPr>
          <a:xfrm>
            <a:off x="0" y="0"/>
            <a:ext cx="9144000" cy="6858000"/>
          </a:xfrm>
        </p:spPr>
      </p:pic>
      <p:sp>
        <p:nvSpPr>
          <p:cNvPr id="14338" name="Заголовок 1"/>
          <p:cNvSpPr>
            <a:spLocks noGrp="1"/>
          </p:cNvSpPr>
          <p:nvPr>
            <p:ph type="title"/>
          </p:nvPr>
        </p:nvSpPr>
        <p:spPr>
          <a:xfrm>
            <a:off x="539750" y="2852738"/>
            <a:ext cx="8229600" cy="1143000"/>
          </a:xfrm>
        </p:spPr>
        <p:txBody>
          <a:bodyPr/>
          <a:lstStyle/>
          <a:p>
            <a:pPr eaLnBrk="1" hangingPunct="1"/>
            <a:r>
              <a:rPr lang="ru-RU" sz="4000" i="1" smtClean="0"/>
              <a:t/>
            </a:r>
            <a:br>
              <a:rPr lang="ru-RU" sz="4000" i="1" smtClean="0"/>
            </a:br>
            <a:r>
              <a:rPr lang="ru-RU" sz="4000" smtClean="0"/>
              <a:t/>
            </a:r>
            <a:br>
              <a:rPr lang="ru-RU" sz="4000" smtClean="0"/>
            </a:br>
            <a:r>
              <a:rPr lang="en-US" sz="4000" b="1" smtClean="0">
                <a:latin typeface="DaunPenh"/>
                <a:ea typeface="DaunPenh"/>
                <a:cs typeface="DaunPenh"/>
              </a:rPr>
              <a:t> </a:t>
            </a:r>
            <a:r>
              <a:rPr lang="ru-RU" sz="4000" b="1" smtClean="0">
                <a:ea typeface="DaunPenh"/>
                <a:cs typeface="DaunPenh"/>
              </a:rPr>
              <a:t/>
            </a:r>
            <a:br>
              <a:rPr lang="ru-RU" sz="4000" b="1" smtClean="0">
                <a:ea typeface="DaunPenh"/>
                <a:cs typeface="DaunPenh"/>
              </a:rPr>
            </a:br>
            <a:endParaRPr lang="ru-RU" sz="4000" b="1" smtClean="0">
              <a:ea typeface="DaunPenh"/>
              <a:cs typeface="DaunPenh"/>
            </a:endParaRPr>
          </a:p>
        </p:txBody>
      </p:sp>
      <p:pic>
        <p:nvPicPr>
          <p:cNvPr id="14340" name="Рисунок 14" descr="Посол России оценил перспективы торгового соглашения с Англией после Brexit..."/>
          <p:cNvPicPr>
            <a:picLocks noChangeAspect="1" noChangeArrowheads="1"/>
          </p:cNvPicPr>
          <p:nvPr/>
        </p:nvPicPr>
        <p:blipFill>
          <a:blip r:embed="rId3"/>
          <a:srcRect/>
          <a:stretch>
            <a:fillRect/>
          </a:stretch>
        </p:blipFill>
        <p:spPr bwMode="auto">
          <a:xfrm>
            <a:off x="323528" y="260648"/>
            <a:ext cx="2808086" cy="1708161"/>
          </a:xfrm>
          <a:prstGeom prst="rect">
            <a:avLst/>
          </a:prstGeom>
          <a:noFill/>
          <a:ln w="9525">
            <a:noFill/>
            <a:miter lim="800000"/>
            <a:headEnd/>
            <a:tailEnd/>
          </a:ln>
        </p:spPr>
      </p:pic>
      <p:sp>
        <p:nvSpPr>
          <p:cNvPr id="2" name="Прямоугольник 1"/>
          <p:cNvSpPr/>
          <p:nvPr/>
        </p:nvSpPr>
        <p:spPr>
          <a:xfrm>
            <a:off x="4286248" y="285727"/>
            <a:ext cx="4071966" cy="3785652"/>
          </a:xfrm>
          <a:prstGeom prst="rect">
            <a:avLst/>
          </a:prstGeom>
        </p:spPr>
        <p:txBody>
          <a:bodyPr wrap="square">
            <a:spAutoFit/>
          </a:bodyPr>
          <a:lstStyle/>
          <a:p>
            <a:pPr algn="just"/>
            <a:r>
              <a:rPr lang="en-US" sz="2400" dirty="0">
                <a:latin typeface="Georgia" panose="02040502050405020303" pitchFamily="18" charset="0"/>
              </a:rPr>
              <a:t>The UK is one of the most powerful countries in the world. Many people would like to visit the United Kingdom to see the way of life of the inhabitants and see the sights. Interesting information and facts will help to create a brief overview about the UK</a:t>
            </a:r>
            <a:endParaRPr lang="ru-RU" sz="2400" dirty="0">
              <a:latin typeface="Georgia" panose="02040502050405020303" pitchFamily="18"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4207706"/>
            <a:ext cx="2118545" cy="2174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8" y="2500306"/>
            <a:ext cx="3815569" cy="3879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645218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Объект 3"/>
          <p:cNvPicPr>
            <a:picLocks noGrp="1" noChangeAspect="1"/>
          </p:cNvPicPr>
          <p:nvPr>
            <p:ph idx="1"/>
          </p:nvPr>
        </p:nvPicPr>
        <p:blipFill>
          <a:blip r:embed="rId2"/>
          <a:srcRect/>
          <a:stretch>
            <a:fillRect/>
          </a:stretch>
        </p:blipFill>
        <p:spPr>
          <a:xfrm>
            <a:off x="0" y="0"/>
            <a:ext cx="9144000" cy="6858000"/>
          </a:xfrm>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2876" y="4061256"/>
            <a:ext cx="2298700"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355976" y="756870"/>
            <a:ext cx="4572000" cy="369332"/>
          </a:xfrm>
          <a:prstGeom prst="rect">
            <a:avLst/>
          </a:prstGeom>
        </p:spPr>
        <p:txBody>
          <a:bodyPr>
            <a:spAutoFit/>
          </a:bodyPr>
          <a:lstStyle/>
          <a:p>
            <a:r>
              <a:rPr lang="en-US" dirty="0" smtClean="0"/>
              <a:t>  </a:t>
            </a:r>
            <a:endParaRPr lang="ru-RU" dirty="0"/>
          </a:p>
        </p:txBody>
      </p:sp>
      <p:sp>
        <p:nvSpPr>
          <p:cNvPr id="3" name="Прямоугольник 2"/>
          <p:cNvSpPr/>
          <p:nvPr/>
        </p:nvSpPr>
        <p:spPr>
          <a:xfrm>
            <a:off x="649553" y="2852936"/>
            <a:ext cx="5735372" cy="3539430"/>
          </a:xfrm>
          <a:prstGeom prst="rect">
            <a:avLst/>
          </a:prstGeom>
        </p:spPr>
        <p:txBody>
          <a:bodyPr wrap="square">
            <a:spAutoFit/>
          </a:bodyPr>
          <a:lstStyle/>
          <a:p>
            <a:pPr algn="just"/>
            <a:r>
              <a:rPr lang="en-US" sz="2800" dirty="0">
                <a:latin typeface="Georgia" panose="02040502050405020303" pitchFamily="18" charset="0"/>
              </a:rPr>
              <a:t>The weather! It is the most popular subject of each conversation in </a:t>
            </a:r>
            <a:r>
              <a:rPr lang="en-US" sz="2800" dirty="0" smtClean="0">
                <a:latin typeface="Georgia" panose="02040502050405020303" pitchFamily="18" charset="0"/>
              </a:rPr>
              <a:t>England!</a:t>
            </a:r>
            <a:r>
              <a:rPr lang="ru-RU" sz="2800" dirty="0" smtClean="0">
                <a:latin typeface="Georgia" panose="02040502050405020303" pitchFamily="18" charset="0"/>
              </a:rPr>
              <a:t> </a:t>
            </a:r>
            <a:r>
              <a:rPr lang="en-US" sz="2800" dirty="0" smtClean="0">
                <a:latin typeface="Georgia" panose="02040502050405020303" pitchFamily="18" charset="0"/>
              </a:rPr>
              <a:t>It’s </a:t>
            </a:r>
            <a:r>
              <a:rPr lang="en-US" sz="2800" dirty="0">
                <a:latin typeface="Georgia" panose="02040502050405020303" pitchFamily="18" charset="0"/>
              </a:rPr>
              <a:t>not surprising. In England the weather is very changeable. And it is often raining. The British like to say: «It’s raining cats and dogs</a:t>
            </a:r>
            <a:r>
              <a:rPr lang="en-US" sz="2800" dirty="0" smtClean="0">
                <a:latin typeface="Georgia" panose="02040502050405020303" pitchFamily="18" charset="0"/>
              </a:rPr>
              <a:t>». So don’t forget to take  an umbrella with you.</a:t>
            </a:r>
            <a:endParaRPr lang="ru-RU" sz="2800" dirty="0">
              <a:latin typeface="Georgia" panose="02040502050405020303" pitchFamily="18" charset="0"/>
            </a:endParaRPr>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10" y="571480"/>
            <a:ext cx="3249135" cy="2141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Объект 3"/>
          <p:cNvPicPr>
            <a:picLocks noGrp="1" noChangeAspect="1"/>
          </p:cNvPicPr>
          <p:nvPr>
            <p:ph idx="1"/>
          </p:nvPr>
        </p:nvPicPr>
        <p:blipFill>
          <a:blip r:embed="rId2"/>
          <a:srcRect/>
          <a:stretch>
            <a:fillRect/>
          </a:stretch>
        </p:blipFill>
        <p:spPr>
          <a:xfrm>
            <a:off x="0" y="0"/>
            <a:ext cx="9144000" cy="6858000"/>
          </a:xfrm>
        </p:spPr>
      </p:pic>
      <p:sp>
        <p:nvSpPr>
          <p:cNvPr id="17410" name="Заголовок 2"/>
          <p:cNvSpPr>
            <a:spLocks noGrp="1"/>
          </p:cNvSpPr>
          <p:nvPr>
            <p:ph type="title"/>
          </p:nvPr>
        </p:nvSpPr>
        <p:spPr>
          <a:xfrm>
            <a:off x="914400" y="2708275"/>
            <a:ext cx="8229600" cy="1143000"/>
          </a:xfrm>
        </p:spPr>
        <p:txBody>
          <a:bodyPr/>
          <a:lstStyle/>
          <a:p>
            <a:pPr eaLnBrk="1" hangingPunct="1"/>
            <a:r>
              <a:rPr lang="ru-RU" sz="3200" b="1" dirty="0" smtClean="0">
                <a:latin typeface="DaunPenh"/>
                <a:ea typeface="DaunPenh"/>
                <a:cs typeface="DaunPenh"/>
              </a:rPr>
              <a:t> </a:t>
            </a:r>
            <a:endParaRPr lang="ru-RU" sz="2800" dirty="0" smtClean="0"/>
          </a:p>
        </p:txBody>
      </p:sp>
      <p:sp>
        <p:nvSpPr>
          <p:cNvPr id="5" name="Овал 4"/>
          <p:cNvSpPr/>
          <p:nvPr/>
        </p:nvSpPr>
        <p:spPr>
          <a:xfrm>
            <a:off x="3419475" y="2446754"/>
            <a:ext cx="2089150" cy="1873250"/>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2400" b="1" i="1" dirty="0" smtClean="0">
                <a:solidFill>
                  <a:srgbClr val="000000"/>
                </a:solidFill>
                <a:latin typeface="Georgia" panose="02040502050405020303" pitchFamily="18" charset="0"/>
              </a:rPr>
              <a:t>A few facts about history</a:t>
            </a:r>
            <a:endParaRPr lang="ru-RU" sz="2400" b="1" i="1" dirty="0">
              <a:solidFill>
                <a:srgbClr val="000000"/>
              </a:solidFill>
              <a:latin typeface="Georgia" panose="02040502050405020303" pitchFamily="18" charset="0"/>
            </a:endParaRPr>
          </a:p>
        </p:txBody>
      </p:sp>
      <p:sp>
        <p:nvSpPr>
          <p:cNvPr id="13" name="Двойная стрелка вверх/вниз 12"/>
          <p:cNvSpPr>
            <a:spLocks noChangeArrowheads="1"/>
          </p:cNvSpPr>
          <p:nvPr/>
        </p:nvSpPr>
        <p:spPr bwMode="auto">
          <a:xfrm rot="3537970">
            <a:off x="3265714" y="3974617"/>
            <a:ext cx="328465" cy="614680"/>
          </a:xfrm>
          <a:prstGeom prst="upDownArrow">
            <a:avLst>
              <a:gd name="adj1" fmla="val 50000"/>
              <a:gd name="adj2" fmla="val 49955"/>
            </a:avLst>
          </a:prstGeom>
          <a:solidFill>
            <a:schemeClr val="accent1"/>
          </a:solidFill>
          <a:ln w="25400" algn="ctr">
            <a:solidFill>
              <a:srgbClr val="385D8A"/>
            </a:solidFill>
            <a:miter lim="800000"/>
            <a:headEnd/>
            <a:tailEnd/>
          </a:ln>
        </p:spPr>
        <p:txBody>
          <a:bodyPr rot="10800000" vert="eaVert" anchor="ctr"/>
          <a:lstStyle/>
          <a:p>
            <a:pPr algn="ctr" fontAlgn="auto">
              <a:spcBef>
                <a:spcPts val="0"/>
              </a:spcBef>
              <a:spcAft>
                <a:spcPts val="0"/>
              </a:spcAft>
              <a:defRPr/>
            </a:pPr>
            <a:endParaRPr lang="ru-RU">
              <a:solidFill>
                <a:schemeClr val="lt1"/>
              </a:solidFill>
              <a:latin typeface="+mn-lt"/>
            </a:endParaRPr>
          </a:p>
        </p:txBody>
      </p:sp>
      <p:sp>
        <p:nvSpPr>
          <p:cNvPr id="16" name="Двойная стрелка вверх/вниз 15"/>
          <p:cNvSpPr>
            <a:spLocks noChangeArrowheads="1"/>
          </p:cNvSpPr>
          <p:nvPr/>
        </p:nvSpPr>
        <p:spPr bwMode="auto">
          <a:xfrm rot="18228071">
            <a:off x="3068442" y="2017803"/>
            <a:ext cx="409024" cy="960083"/>
          </a:xfrm>
          <a:prstGeom prst="upDownArrow">
            <a:avLst>
              <a:gd name="adj1" fmla="val 50000"/>
              <a:gd name="adj2" fmla="val 49895"/>
            </a:avLst>
          </a:prstGeom>
          <a:solidFill>
            <a:schemeClr val="accent1"/>
          </a:solidFill>
          <a:ln w="25400" algn="ctr">
            <a:solidFill>
              <a:srgbClr val="385D8A"/>
            </a:solidFill>
            <a:miter lim="800000"/>
            <a:headEnd/>
            <a:tailEnd/>
          </a:ln>
        </p:spPr>
        <p:txBody>
          <a:bodyPr vert="eaVert" anchor="ctr"/>
          <a:lstStyle/>
          <a:p>
            <a:pPr algn="ctr" fontAlgn="auto">
              <a:spcBef>
                <a:spcPts val="0"/>
              </a:spcBef>
              <a:spcAft>
                <a:spcPts val="0"/>
              </a:spcAft>
              <a:defRPr/>
            </a:pPr>
            <a:endParaRPr lang="ru-RU">
              <a:solidFill>
                <a:schemeClr val="lt1"/>
              </a:solidFill>
              <a:latin typeface="+mn-lt"/>
            </a:endParaRPr>
          </a:p>
        </p:txBody>
      </p:sp>
      <p:sp>
        <p:nvSpPr>
          <p:cNvPr id="20" name="Овал 19"/>
          <p:cNvSpPr/>
          <p:nvPr/>
        </p:nvSpPr>
        <p:spPr>
          <a:xfrm>
            <a:off x="5164764" y="44624"/>
            <a:ext cx="3491904" cy="2340024"/>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just">
              <a:defRPr/>
            </a:pPr>
            <a:r>
              <a:rPr lang="en-US" sz="1600" dirty="0">
                <a:solidFill>
                  <a:schemeClr val="tx1"/>
                </a:solidFill>
                <a:latin typeface="Georgia" panose="02040502050405020303" pitchFamily="18" charset="0"/>
              </a:rPr>
              <a:t>The UK has hosted the Olympic Games 3 times. The main venue for the competition was London.</a:t>
            </a:r>
            <a:endParaRPr lang="ru-RU" sz="1600" dirty="0">
              <a:solidFill>
                <a:schemeClr val="tx1"/>
              </a:solidFill>
              <a:latin typeface="Georgia" panose="02040502050405020303" pitchFamily="18" charset="0"/>
            </a:endParaRPr>
          </a:p>
        </p:txBody>
      </p:sp>
      <p:sp>
        <p:nvSpPr>
          <p:cNvPr id="23" name="Овал 22"/>
          <p:cNvSpPr/>
          <p:nvPr/>
        </p:nvSpPr>
        <p:spPr>
          <a:xfrm>
            <a:off x="5292079" y="4511798"/>
            <a:ext cx="3460907" cy="2159719"/>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just">
              <a:defRPr/>
            </a:pPr>
            <a:r>
              <a:rPr lang="en-US" sz="1400" dirty="0">
                <a:solidFill>
                  <a:schemeClr val="tx1"/>
                </a:solidFill>
                <a:latin typeface="Georgia" panose="02040502050405020303" pitchFamily="18" charset="0"/>
              </a:rPr>
              <a:t>Halloween originated in Scotland. For the Celts, it was the day of remembrance of all saints. It was believed that pumpkin lanterns helped souls find their way.</a:t>
            </a:r>
            <a:endParaRPr lang="ru-RU" sz="1400" dirty="0">
              <a:solidFill>
                <a:schemeClr val="tx1"/>
              </a:solidFill>
              <a:latin typeface="Georgia" panose="02040502050405020303" pitchFamily="18" charset="0"/>
            </a:endParaRPr>
          </a:p>
        </p:txBody>
      </p:sp>
      <p:sp>
        <p:nvSpPr>
          <p:cNvPr id="25" name="Овал 24"/>
          <p:cNvSpPr/>
          <p:nvPr/>
        </p:nvSpPr>
        <p:spPr>
          <a:xfrm>
            <a:off x="237293" y="116632"/>
            <a:ext cx="3412795" cy="2196009"/>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just">
              <a:defRPr/>
            </a:pPr>
            <a:r>
              <a:rPr lang="en-US" sz="1700" dirty="0" smtClean="0">
                <a:solidFill>
                  <a:schemeClr val="tx1"/>
                </a:solidFill>
                <a:latin typeface="Georgia" panose="02040502050405020303" pitchFamily="18" charset="0"/>
              </a:rPr>
              <a:t> </a:t>
            </a:r>
            <a:r>
              <a:rPr lang="en-US" sz="1700" dirty="0">
                <a:solidFill>
                  <a:schemeClr val="tx1"/>
                </a:solidFill>
                <a:latin typeface="Georgia" panose="02040502050405020303" pitchFamily="18" charset="0"/>
              </a:rPr>
              <a:t>The capital of England, London, was founded by the Romans</a:t>
            </a:r>
            <a:r>
              <a:rPr lang="ru-RU" dirty="0" smtClean="0">
                <a:solidFill>
                  <a:schemeClr val="tx1"/>
                </a:solidFill>
                <a:latin typeface="Georgia" panose="02040502050405020303" pitchFamily="18" charset="0"/>
              </a:rPr>
              <a:t> </a:t>
            </a:r>
            <a:endParaRPr lang="ru-RU" dirty="0">
              <a:solidFill>
                <a:schemeClr val="tx1"/>
              </a:solidFill>
              <a:latin typeface="Georgia" panose="02040502050405020303" pitchFamily="18" charset="0"/>
            </a:endParaRPr>
          </a:p>
        </p:txBody>
      </p:sp>
      <p:sp>
        <p:nvSpPr>
          <p:cNvPr id="28" name="Овал 27"/>
          <p:cNvSpPr/>
          <p:nvPr/>
        </p:nvSpPr>
        <p:spPr>
          <a:xfrm>
            <a:off x="107504" y="4221089"/>
            <a:ext cx="3686907" cy="2448272"/>
          </a:xfrm>
          <a:prstGeom prst="ellipse">
            <a:avLst/>
          </a:prstGeom>
        </p:spPr>
        <p:style>
          <a:lnRef idx="2">
            <a:schemeClr val="accent1"/>
          </a:lnRef>
          <a:fillRef idx="1">
            <a:schemeClr val="lt1"/>
          </a:fillRef>
          <a:effectRef idx="0">
            <a:schemeClr val="accent1"/>
          </a:effectRef>
          <a:fontRef idx="minor">
            <a:schemeClr val="dk1"/>
          </a:fontRef>
        </p:style>
        <p:txBody>
          <a:bodyPr anchor="ctr"/>
          <a:lstStyle/>
          <a:p>
            <a:pPr algn="just">
              <a:defRPr/>
            </a:pPr>
            <a:r>
              <a:rPr lang="en-US" sz="1400" dirty="0">
                <a:solidFill>
                  <a:schemeClr val="tx1"/>
                </a:solidFill>
                <a:latin typeface="Georgia" panose="02040502050405020303" pitchFamily="18" charset="0"/>
              </a:rPr>
              <a:t>Britain's war with Zanzibar ended in 38 minutes. Zanzibar belonged to the territory of the Kingdom. After the death of the sultan, a coup began in the country. To defend its territories, Great Britain sent its troops there</a:t>
            </a:r>
            <a:r>
              <a:rPr lang="en-US" sz="1600" dirty="0">
                <a:solidFill>
                  <a:schemeClr val="tx1"/>
                </a:solidFill>
                <a:latin typeface="Georgia" panose="02040502050405020303" pitchFamily="18" charset="0"/>
              </a:rPr>
              <a:t>.</a:t>
            </a:r>
            <a:endParaRPr lang="ru-RU" sz="1600" dirty="0">
              <a:solidFill>
                <a:schemeClr val="tx1"/>
              </a:solidFill>
              <a:latin typeface="Georgia" panose="02040502050405020303" pitchFamily="18" charset="0"/>
            </a:endParaRPr>
          </a:p>
        </p:txBody>
      </p:sp>
      <p:sp>
        <p:nvSpPr>
          <p:cNvPr id="2" name="Двойная стрелка вверх/вниз 12"/>
          <p:cNvSpPr>
            <a:spLocks noChangeArrowheads="1"/>
          </p:cNvSpPr>
          <p:nvPr/>
        </p:nvSpPr>
        <p:spPr bwMode="auto">
          <a:xfrm rot="3537970">
            <a:off x="5449037" y="2053422"/>
            <a:ext cx="284871" cy="863561"/>
          </a:xfrm>
          <a:prstGeom prst="upDownArrow">
            <a:avLst>
              <a:gd name="adj1" fmla="val 50000"/>
              <a:gd name="adj2" fmla="val 49955"/>
            </a:avLst>
          </a:prstGeom>
          <a:solidFill>
            <a:schemeClr val="accent1"/>
          </a:solidFill>
          <a:ln w="25400" algn="ctr">
            <a:solidFill>
              <a:srgbClr val="385D8A"/>
            </a:solidFill>
            <a:miter lim="800000"/>
            <a:headEnd/>
            <a:tailEnd/>
          </a:ln>
        </p:spPr>
        <p:txBody>
          <a:bodyPr rot="10800000" vert="eaVert" anchor="ctr"/>
          <a:lstStyle/>
          <a:p>
            <a:pPr algn="ctr" fontAlgn="auto">
              <a:spcBef>
                <a:spcPts val="0"/>
              </a:spcBef>
              <a:spcAft>
                <a:spcPts val="0"/>
              </a:spcAft>
              <a:defRPr/>
            </a:pPr>
            <a:endParaRPr lang="ru-RU">
              <a:solidFill>
                <a:schemeClr val="lt1"/>
              </a:solidFill>
              <a:latin typeface="+mn-lt"/>
            </a:endParaRPr>
          </a:p>
        </p:txBody>
      </p:sp>
      <p:sp>
        <p:nvSpPr>
          <p:cNvPr id="3" name="Двойная стрелка вверх/вниз 15"/>
          <p:cNvSpPr>
            <a:spLocks noChangeArrowheads="1"/>
          </p:cNvSpPr>
          <p:nvPr/>
        </p:nvSpPr>
        <p:spPr bwMode="auto">
          <a:xfrm rot="-3426025">
            <a:off x="5651624" y="3771923"/>
            <a:ext cx="360363" cy="1052513"/>
          </a:xfrm>
          <a:prstGeom prst="upDownArrow">
            <a:avLst>
              <a:gd name="adj1" fmla="val 50000"/>
              <a:gd name="adj2" fmla="val 49895"/>
            </a:avLst>
          </a:prstGeom>
          <a:solidFill>
            <a:schemeClr val="accent1"/>
          </a:solidFill>
          <a:ln w="25400" algn="ctr">
            <a:solidFill>
              <a:srgbClr val="385D8A"/>
            </a:solidFill>
            <a:miter lim="800000"/>
            <a:headEnd/>
            <a:tailEnd/>
          </a:ln>
        </p:spPr>
        <p:txBody>
          <a:bodyPr vert="eaVert" anchor="ctr"/>
          <a:lstStyle/>
          <a:p>
            <a:pPr algn="ctr" fontAlgn="auto">
              <a:spcBef>
                <a:spcPts val="0"/>
              </a:spcBef>
              <a:spcAft>
                <a:spcPts val="0"/>
              </a:spcAft>
              <a:defRPr/>
            </a:pPr>
            <a:endParaRPr lang="ru-RU">
              <a:solidFill>
                <a:schemeClr val="lt1"/>
              </a:solidFill>
              <a:latin typeface="+mn-lt"/>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Объект 3"/>
          <p:cNvPicPr>
            <a:picLocks noGrp="1" noChangeAspect="1"/>
          </p:cNvPicPr>
          <p:nvPr>
            <p:ph idx="1"/>
          </p:nvPr>
        </p:nvPicPr>
        <p:blipFill>
          <a:blip r:embed="rId2"/>
          <a:srcRect/>
          <a:stretch>
            <a:fillRect/>
          </a:stretch>
        </p:blipFill>
        <p:spPr>
          <a:xfrm>
            <a:off x="0" y="3175"/>
            <a:ext cx="9144000" cy="6858000"/>
          </a:xfrm>
        </p:spPr>
      </p:pic>
      <p:sp>
        <p:nvSpPr>
          <p:cNvPr id="18435" name="Заголовок 2"/>
          <p:cNvSpPr>
            <a:spLocks/>
          </p:cNvSpPr>
          <p:nvPr/>
        </p:nvSpPr>
        <p:spPr bwMode="auto">
          <a:xfrm>
            <a:off x="466725" y="44450"/>
            <a:ext cx="8229600" cy="3494088"/>
          </a:xfrm>
          <a:prstGeom prst="rect">
            <a:avLst/>
          </a:prstGeom>
          <a:noFill/>
          <a:ln w="9525">
            <a:noFill/>
            <a:miter lim="800000"/>
            <a:headEnd/>
            <a:tailEnd/>
          </a:ln>
        </p:spPr>
        <p:txBody>
          <a:bodyPr anchor="ctr"/>
          <a:lstStyle/>
          <a:p>
            <a:pPr marL="179388"/>
            <a:r>
              <a:rPr lang="en-US" sz="3200" b="1">
                <a:latin typeface="DaunPenh"/>
                <a:ea typeface="DaunPenh"/>
                <a:cs typeface="DaunPenh"/>
              </a:rPr>
              <a:t/>
            </a:r>
            <a:br>
              <a:rPr lang="en-US" sz="3200" b="1">
                <a:latin typeface="DaunPenh"/>
                <a:ea typeface="DaunPenh"/>
                <a:cs typeface="DaunPenh"/>
              </a:rPr>
            </a:br>
            <a:r>
              <a:rPr lang="en-US" sz="3200" b="1">
                <a:latin typeface="DaunPenh"/>
                <a:ea typeface="DaunPenh"/>
                <a:cs typeface="DaunPenh"/>
              </a:rPr>
              <a:t/>
            </a:r>
            <a:br>
              <a:rPr lang="en-US" sz="3200" b="1">
                <a:latin typeface="DaunPenh"/>
                <a:ea typeface="DaunPenh"/>
                <a:cs typeface="DaunPenh"/>
              </a:rPr>
            </a:br>
            <a:r>
              <a:rPr lang="en-US" sz="3200" b="1">
                <a:latin typeface="DaunPenh"/>
                <a:ea typeface="DaunPenh"/>
                <a:cs typeface="DaunPenh"/>
              </a:rPr>
              <a:t/>
            </a:r>
            <a:br>
              <a:rPr lang="en-US" sz="3200" b="1">
                <a:latin typeface="DaunPenh"/>
                <a:ea typeface="DaunPenh"/>
                <a:cs typeface="DaunPenh"/>
              </a:rPr>
            </a:br>
            <a:r>
              <a:rPr lang="en-US" sz="3200" b="1">
                <a:latin typeface="DaunPenh"/>
                <a:ea typeface="DaunPenh"/>
                <a:cs typeface="DaunPenh"/>
              </a:rPr>
              <a:t/>
            </a:r>
            <a:br>
              <a:rPr lang="en-US" sz="3200" b="1">
                <a:latin typeface="DaunPenh"/>
                <a:ea typeface="DaunPenh"/>
                <a:cs typeface="DaunPenh"/>
              </a:rPr>
            </a:br>
            <a:r>
              <a:rPr lang="en-US" sz="3200" b="1">
                <a:latin typeface="DaunPenh"/>
                <a:ea typeface="DaunPenh"/>
                <a:cs typeface="DaunPenh"/>
              </a:rPr>
              <a:t/>
            </a:r>
            <a:br>
              <a:rPr lang="en-US" sz="3200" b="1">
                <a:latin typeface="DaunPenh"/>
                <a:ea typeface="DaunPenh"/>
                <a:cs typeface="DaunPenh"/>
              </a:rPr>
            </a:br>
            <a:r>
              <a:rPr lang="ru-RU" sz="3200" b="1">
                <a:latin typeface="DaunPenh"/>
                <a:ea typeface="DaunPenh"/>
                <a:cs typeface="DaunPenh"/>
              </a:rPr>
              <a:t/>
            </a:r>
            <a:br>
              <a:rPr lang="ru-RU" sz="3200" b="1">
                <a:latin typeface="DaunPenh"/>
                <a:ea typeface="DaunPenh"/>
                <a:cs typeface="DaunPenh"/>
              </a:rPr>
            </a:br>
            <a:r>
              <a:rPr lang="en-US" sz="2800" b="1" i="1"/>
              <a:t> </a:t>
            </a:r>
            <a:r>
              <a:rPr lang="en-US" sz="2800"/>
              <a:t/>
            </a:r>
            <a:br>
              <a:rPr lang="en-US" sz="2800"/>
            </a:br>
            <a:r>
              <a:rPr lang="en-US" sz="2800"/>
              <a:t> </a:t>
            </a:r>
            <a:endParaRPr lang="ru-RU" sz="2800"/>
          </a:p>
        </p:txBody>
      </p:sp>
      <p:pic>
        <p:nvPicPr>
          <p:cNvPr id="18436" name="Рисунок 4" descr="Интересные факты про Великобританию: география, культура и история для детей-школьников"/>
          <p:cNvPicPr>
            <a:picLocks noChangeAspect="1" noChangeArrowheads="1"/>
          </p:cNvPicPr>
          <p:nvPr/>
        </p:nvPicPr>
        <p:blipFill>
          <a:blip r:embed="rId3"/>
          <a:srcRect/>
          <a:stretch>
            <a:fillRect/>
          </a:stretch>
        </p:blipFill>
        <p:spPr bwMode="auto">
          <a:xfrm>
            <a:off x="5351308" y="-30796"/>
            <a:ext cx="3792692" cy="3243771"/>
          </a:xfrm>
          <a:prstGeom prst="rect">
            <a:avLst/>
          </a:prstGeom>
          <a:noFill/>
          <a:ln w="9525">
            <a:noFill/>
            <a:miter lim="800000"/>
            <a:headEnd/>
            <a:tailEnd/>
          </a:ln>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4312186"/>
            <a:ext cx="1968462" cy="2020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6725" y="2132856"/>
            <a:ext cx="4884582" cy="4401205"/>
          </a:xfrm>
          <a:prstGeom prst="rect">
            <a:avLst/>
          </a:prstGeom>
        </p:spPr>
        <p:txBody>
          <a:bodyPr wrap="square">
            <a:spAutoFit/>
          </a:bodyPr>
          <a:lstStyle/>
          <a:p>
            <a:pPr algn="just"/>
            <a:r>
              <a:rPr lang="en-US" sz="2800" dirty="0" smtClean="0">
                <a:latin typeface="Georgia" panose="02040502050405020303" pitchFamily="18" charset="0"/>
              </a:rPr>
              <a:t>The </a:t>
            </a:r>
            <a:r>
              <a:rPr lang="en-US" sz="2800" dirty="0">
                <a:latin typeface="Georgia" panose="02040502050405020303" pitchFamily="18" charset="0"/>
              </a:rPr>
              <a:t>Beatles were founded in Liverpool. They  became popular all over the world and influenced the development of the pop direction. The Kingdom also gave everyone many famous artists and bands (Queen, Pink Floyd, Elton John, Rolling Stones).</a:t>
            </a:r>
            <a:endParaRPr lang="ru-RU" sz="2800" dirty="0">
              <a:latin typeface="Georgia" panose="02040502050405020303" pitchFamily="18" charset="0"/>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188640"/>
            <a:ext cx="3201173"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Объект 3"/>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Прямоугольник 6"/>
          <p:cNvSpPr/>
          <p:nvPr/>
        </p:nvSpPr>
        <p:spPr>
          <a:xfrm>
            <a:off x="4401120" y="2967335"/>
            <a:ext cx="341760" cy="923330"/>
          </a:xfrm>
          <a:prstGeom prst="rect">
            <a:avLst/>
          </a:prstGeom>
          <a:noFill/>
        </p:spPr>
        <p:txBody>
          <a:bodyPr wrap="none">
            <a:spAutoFit/>
          </a:bodyPr>
          <a:lstStyle/>
          <a:p>
            <a:pPr algn="ctr" fontAlgn="auto">
              <a:spcBef>
                <a:spcPts val="0"/>
              </a:spcBef>
              <a:spcAft>
                <a:spcPts val="0"/>
              </a:spcAft>
              <a:defRPr/>
            </a:pPr>
            <a:r>
              <a:rPr lang="ru-RU"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 </a:t>
            </a:r>
          </a:p>
        </p:txBody>
      </p:sp>
      <p:sp>
        <p:nvSpPr>
          <p:cNvPr id="8" name="Прямоугольник 7"/>
          <p:cNvSpPr/>
          <p:nvPr/>
        </p:nvSpPr>
        <p:spPr>
          <a:xfrm>
            <a:off x="251520" y="404664"/>
            <a:ext cx="7344816" cy="523220"/>
          </a:xfrm>
          <a:prstGeom prst="rect">
            <a:avLst/>
          </a:prstGeom>
          <a:noFill/>
        </p:spPr>
        <p:txBody>
          <a:bodyPr>
            <a:spAutoFit/>
          </a:bodyPr>
          <a:lstStyle/>
          <a:p>
            <a:pPr algn="ctr" fontAlgn="auto">
              <a:spcBef>
                <a:spcPts val="0"/>
              </a:spcBef>
              <a:spcAft>
                <a:spcPts val="0"/>
              </a:spcAft>
              <a:defRPr/>
            </a:pPr>
            <a:r>
              <a:rPr lang="ru-RU" sz="2800" b="1" i="1" dirty="0">
                <a:latin typeface="+mn-lt"/>
              </a:rPr>
              <a:t> </a:t>
            </a:r>
            <a:endParaRPr lang="ru-RU" sz="2800" b="1" i="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ndParaRPr>
          </a:p>
        </p:txBody>
      </p:sp>
      <p:sp>
        <p:nvSpPr>
          <p:cNvPr id="12" name="Прямоугольник 11"/>
          <p:cNvSpPr/>
          <p:nvPr/>
        </p:nvSpPr>
        <p:spPr>
          <a:xfrm>
            <a:off x="323528" y="260648"/>
            <a:ext cx="7632848" cy="923330"/>
          </a:xfrm>
          <a:prstGeom prst="rect">
            <a:avLst/>
          </a:prstGeom>
          <a:noFill/>
        </p:spPr>
        <p:txBody>
          <a:bodyPr>
            <a:spAutoFit/>
          </a:bodyPr>
          <a:lstStyle/>
          <a:p>
            <a:pPr algn="ctr" fontAlgn="auto">
              <a:spcBef>
                <a:spcPts val="0"/>
              </a:spcBef>
              <a:spcAft>
                <a:spcPts val="0"/>
              </a:spcAft>
              <a:defRPr/>
            </a:pPr>
            <a:r>
              <a:rPr lang="ru-RU"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 </a:t>
            </a: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8662" y="357166"/>
            <a:ext cx="2843807" cy="2132856"/>
          </a:xfrm>
          <a:prstGeom prst="rect">
            <a:avLst/>
          </a:prstGeom>
        </p:spPr>
      </p:pic>
      <p:sp>
        <p:nvSpPr>
          <p:cNvPr id="5" name="Прямоугольник 4"/>
          <p:cNvSpPr/>
          <p:nvPr/>
        </p:nvSpPr>
        <p:spPr>
          <a:xfrm>
            <a:off x="107504" y="3000372"/>
            <a:ext cx="4104456" cy="2215991"/>
          </a:xfrm>
          <a:prstGeom prst="rect">
            <a:avLst/>
          </a:prstGeom>
        </p:spPr>
        <p:txBody>
          <a:bodyPr wrap="square">
            <a:spAutoFit/>
          </a:bodyPr>
          <a:lstStyle/>
          <a:p>
            <a:pPr marL="228600" algn="just">
              <a:lnSpc>
                <a:spcPct val="115000"/>
              </a:lnSpc>
              <a:spcBef>
                <a:spcPts val="840"/>
              </a:spcBef>
              <a:spcAft>
                <a:spcPts val="840"/>
              </a:spcAft>
            </a:pPr>
            <a:r>
              <a:rPr lang="en-US" sz="2400" dirty="0" smtClean="0">
                <a:solidFill>
                  <a:srgbClr val="333333"/>
                </a:solidFill>
                <a:latin typeface="Georgia" panose="02040502050405020303" pitchFamily="18" charset="0"/>
                <a:ea typeface="Times New Roman"/>
              </a:rPr>
              <a:t>Big </a:t>
            </a:r>
            <a:r>
              <a:rPr lang="en-US" sz="2400" dirty="0">
                <a:solidFill>
                  <a:srgbClr val="333333"/>
                </a:solidFill>
                <a:latin typeface="Georgia" panose="02040502050405020303" pitchFamily="18" charset="0"/>
                <a:ea typeface="Times New Roman"/>
              </a:rPr>
              <a:t>Ben or Elizabeth Tower is a symbol of London. This name does not refer to the clock itself, but to one of the 5 bells</a:t>
            </a:r>
            <a:r>
              <a:rPr lang="en-US" sz="2400" dirty="0">
                <a:solidFill>
                  <a:srgbClr val="333333"/>
                </a:solidFill>
                <a:latin typeface="Times New Roman"/>
                <a:ea typeface="Times New Roman"/>
              </a:rPr>
              <a:t>. </a:t>
            </a:r>
            <a:endParaRPr lang="ru-RU" sz="2400" dirty="0"/>
          </a:p>
        </p:txBody>
      </p:sp>
      <p:sp>
        <p:nvSpPr>
          <p:cNvPr id="6" name="Прямоугольник 5"/>
          <p:cNvSpPr/>
          <p:nvPr/>
        </p:nvSpPr>
        <p:spPr>
          <a:xfrm>
            <a:off x="4139952" y="3071810"/>
            <a:ext cx="4392488" cy="2441318"/>
          </a:xfrm>
          <a:prstGeom prst="rect">
            <a:avLst/>
          </a:prstGeom>
        </p:spPr>
        <p:txBody>
          <a:bodyPr wrap="square">
            <a:spAutoFit/>
          </a:bodyPr>
          <a:lstStyle/>
          <a:p>
            <a:pPr algn="just"/>
            <a:r>
              <a:rPr lang="en-US" sz="2400" dirty="0">
                <a:latin typeface="Georgia" panose="02040502050405020303" pitchFamily="18" charset="0"/>
              </a:rPr>
              <a:t>Madame </a:t>
            </a:r>
            <a:r>
              <a:rPr lang="en-US" sz="2400" dirty="0" err="1">
                <a:latin typeface="Georgia" panose="02040502050405020303" pitchFamily="18" charset="0"/>
              </a:rPr>
              <a:t>Tussauds</a:t>
            </a:r>
            <a:r>
              <a:rPr lang="en-US" sz="2400" dirty="0">
                <a:latin typeface="Georgia" panose="02040502050405020303" pitchFamily="18" charset="0"/>
              </a:rPr>
              <a:t> is another place in London that is </a:t>
            </a:r>
            <a:r>
              <a:rPr lang="en-US" sz="2400" dirty="0" smtClean="0">
                <a:latin typeface="Georgia" panose="02040502050405020303" pitchFamily="18" charset="0"/>
              </a:rPr>
              <a:t>worth</a:t>
            </a:r>
            <a:r>
              <a:rPr lang="ru-RU" sz="2400" dirty="0" smtClean="0">
                <a:latin typeface="Georgia" panose="02040502050405020303" pitchFamily="18" charset="0"/>
              </a:rPr>
              <a:t> </a:t>
            </a:r>
            <a:r>
              <a:rPr lang="en-US" sz="2400" dirty="0" smtClean="0">
                <a:latin typeface="Georgia" panose="02040502050405020303" pitchFamily="18" charset="0"/>
              </a:rPr>
              <a:t>visiting. In the museum </a:t>
            </a:r>
            <a:r>
              <a:rPr lang="en-US" sz="2400" dirty="0">
                <a:latin typeface="Georgia" panose="02040502050405020303" pitchFamily="18" charset="0"/>
              </a:rPr>
              <a:t>you can observe wax figures of many celebrities and famous historical </a:t>
            </a:r>
            <a:r>
              <a:rPr lang="en-US" sz="2400" dirty="0" smtClean="0">
                <a:latin typeface="Georgia" panose="02040502050405020303" pitchFamily="18" charset="0"/>
              </a:rPr>
              <a:t>persons</a:t>
            </a:r>
            <a:r>
              <a:rPr lang="en-US" sz="2800" dirty="0" smtClean="0">
                <a:latin typeface="Georgia" panose="02040502050405020303" pitchFamily="18" charset="0"/>
              </a:rPr>
              <a:t>. </a:t>
            </a:r>
            <a:endParaRPr lang="en-US" sz="2800" dirty="0">
              <a:latin typeface="Georgia" panose="02040502050405020303" pitchFamily="18" charset="0"/>
            </a:endParaRPr>
          </a:p>
        </p:txBody>
      </p:sp>
      <p:pic>
        <p:nvPicPr>
          <p:cNvPr id="4098" name="Picture 2" descr="C:\Users\Орлиный СОШ\Desktop\IMG_462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3438" y="357166"/>
            <a:ext cx="2808312" cy="21328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Объект 3"/>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 name="Прямоугольник 6"/>
          <p:cNvSpPr/>
          <p:nvPr/>
        </p:nvSpPr>
        <p:spPr>
          <a:xfrm>
            <a:off x="4401120" y="2967335"/>
            <a:ext cx="341760" cy="923330"/>
          </a:xfrm>
          <a:prstGeom prst="rect">
            <a:avLst/>
          </a:prstGeom>
          <a:noFill/>
        </p:spPr>
        <p:txBody>
          <a:bodyPr wrap="none">
            <a:spAutoFit/>
          </a:bodyPr>
          <a:lstStyle/>
          <a:p>
            <a:pPr algn="ctr" fontAlgn="auto">
              <a:spcBef>
                <a:spcPts val="0"/>
              </a:spcBef>
              <a:spcAft>
                <a:spcPts val="0"/>
              </a:spcAft>
              <a:defRPr/>
            </a:pPr>
            <a:r>
              <a:rPr lang="ru-RU"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 </a:t>
            </a:r>
          </a:p>
        </p:txBody>
      </p:sp>
      <p:sp>
        <p:nvSpPr>
          <p:cNvPr id="8" name="Прямоугольник 7"/>
          <p:cNvSpPr/>
          <p:nvPr/>
        </p:nvSpPr>
        <p:spPr>
          <a:xfrm>
            <a:off x="251520" y="404664"/>
            <a:ext cx="7344816" cy="523220"/>
          </a:xfrm>
          <a:prstGeom prst="rect">
            <a:avLst/>
          </a:prstGeom>
          <a:noFill/>
        </p:spPr>
        <p:txBody>
          <a:bodyPr>
            <a:spAutoFit/>
          </a:bodyPr>
          <a:lstStyle/>
          <a:p>
            <a:pPr algn="ctr" fontAlgn="auto">
              <a:spcBef>
                <a:spcPts val="0"/>
              </a:spcBef>
              <a:spcAft>
                <a:spcPts val="0"/>
              </a:spcAft>
              <a:defRPr/>
            </a:pPr>
            <a:r>
              <a:rPr lang="ru-RU" sz="2800" b="1" i="1" dirty="0">
                <a:latin typeface="+mn-lt"/>
              </a:rPr>
              <a:t> </a:t>
            </a:r>
            <a:endParaRPr lang="ru-RU" sz="2800" b="1" i="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ndParaRPr>
          </a:p>
        </p:txBody>
      </p:sp>
      <p:sp>
        <p:nvSpPr>
          <p:cNvPr id="12" name="Прямоугольник 11"/>
          <p:cNvSpPr/>
          <p:nvPr/>
        </p:nvSpPr>
        <p:spPr>
          <a:xfrm>
            <a:off x="323528" y="260648"/>
            <a:ext cx="7632848" cy="923330"/>
          </a:xfrm>
          <a:prstGeom prst="rect">
            <a:avLst/>
          </a:prstGeom>
          <a:noFill/>
        </p:spPr>
        <p:txBody>
          <a:bodyPr>
            <a:spAutoFit/>
          </a:bodyPr>
          <a:lstStyle/>
          <a:p>
            <a:pPr algn="ctr" fontAlgn="auto">
              <a:spcBef>
                <a:spcPts val="0"/>
              </a:spcBef>
              <a:spcAft>
                <a:spcPts val="0"/>
              </a:spcAft>
              <a:defRPr/>
            </a:pPr>
            <a:r>
              <a:rPr lang="ru-RU"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404664"/>
            <a:ext cx="2809875" cy="19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755577" y="1700808"/>
            <a:ext cx="4651652" cy="523220"/>
          </a:xfrm>
          <a:prstGeom prst="rect">
            <a:avLst/>
          </a:prstGeom>
        </p:spPr>
        <p:txBody>
          <a:bodyPr wrap="square">
            <a:spAutoFit/>
          </a:bodyPr>
          <a:lstStyle/>
          <a:p>
            <a:r>
              <a:rPr lang="en-US" sz="2800" dirty="0">
                <a:solidFill>
                  <a:schemeClr val="bg1"/>
                </a:solidFill>
              </a:rPr>
              <a:t>The London Eye</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664" y="2578195"/>
            <a:ext cx="2350065" cy="1897576"/>
          </a:xfrm>
          <a:prstGeom prst="rect">
            <a:avLst/>
          </a:prstGeom>
          <a:noFill/>
          <a:ln>
            <a:noFill/>
          </a:ln>
          <a:effectLst/>
          <a:scene3d>
            <a:camera prst="orthographicFront">
              <a:rot lat="0" lon="60000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490" y="4799558"/>
            <a:ext cx="2468090" cy="160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755577" y="4869160"/>
            <a:ext cx="11449271" cy="523220"/>
          </a:xfrm>
          <a:prstGeom prst="rect">
            <a:avLst/>
          </a:prstGeom>
        </p:spPr>
        <p:txBody>
          <a:bodyPr wrap="square">
            <a:spAutoFit/>
          </a:bodyPr>
          <a:lstStyle/>
          <a:p>
            <a:r>
              <a:rPr lang="en-US" sz="2800" dirty="0">
                <a:solidFill>
                  <a:schemeClr val="bg1"/>
                </a:solidFill>
              </a:rPr>
              <a:t>Tower Bridge</a:t>
            </a:r>
          </a:p>
        </p:txBody>
      </p:sp>
      <p:sp>
        <p:nvSpPr>
          <p:cNvPr id="10" name="Прямоугольник 9"/>
          <p:cNvSpPr/>
          <p:nvPr/>
        </p:nvSpPr>
        <p:spPr>
          <a:xfrm>
            <a:off x="3707904" y="404664"/>
            <a:ext cx="3240360" cy="1938992"/>
          </a:xfrm>
          <a:prstGeom prst="rect">
            <a:avLst/>
          </a:prstGeom>
        </p:spPr>
        <p:txBody>
          <a:bodyPr wrap="square">
            <a:spAutoFit/>
          </a:bodyPr>
          <a:lstStyle/>
          <a:p>
            <a:pPr algn="just"/>
            <a:r>
              <a:rPr lang="en-US" sz="2400" dirty="0">
                <a:latin typeface="Georgia" panose="02040502050405020303" pitchFamily="18" charset="0"/>
              </a:rPr>
              <a:t>The London Eye is 135 meters  high .The wheel turns very slowly. The trip takes 30 minutes.</a:t>
            </a:r>
            <a:endParaRPr lang="ru-RU" sz="2400" dirty="0">
              <a:latin typeface="Georgia" panose="02040502050405020303" pitchFamily="18" charset="0"/>
            </a:endParaRPr>
          </a:p>
        </p:txBody>
      </p:sp>
      <p:sp>
        <p:nvSpPr>
          <p:cNvPr id="11" name="Прямоугольник 10"/>
          <p:cNvSpPr/>
          <p:nvPr/>
        </p:nvSpPr>
        <p:spPr>
          <a:xfrm>
            <a:off x="3779912" y="2492896"/>
            <a:ext cx="3528392" cy="2308324"/>
          </a:xfrm>
          <a:prstGeom prst="rect">
            <a:avLst/>
          </a:prstGeom>
        </p:spPr>
        <p:txBody>
          <a:bodyPr wrap="square">
            <a:spAutoFit/>
          </a:bodyPr>
          <a:lstStyle/>
          <a:p>
            <a:pPr algn="just"/>
            <a:r>
              <a:rPr lang="en-US" sz="2400" dirty="0" smtClean="0">
                <a:latin typeface="Georgia" panose="02040502050405020303" pitchFamily="18" charset="0"/>
              </a:rPr>
              <a:t>The </a:t>
            </a:r>
            <a:r>
              <a:rPr lang="en-US" sz="2400" dirty="0">
                <a:latin typeface="Georgia" panose="02040502050405020303" pitchFamily="18" charset="0"/>
              </a:rPr>
              <a:t>Tower of London is famous for the Beefeaters and the black ravens. There are six of them. And each raven has a name. </a:t>
            </a:r>
            <a:endParaRPr lang="ru-RU" sz="2400" dirty="0">
              <a:latin typeface="Georgia" panose="02040502050405020303" pitchFamily="18" charset="0"/>
            </a:endParaRPr>
          </a:p>
        </p:txBody>
      </p:sp>
      <p:sp>
        <p:nvSpPr>
          <p:cNvPr id="13" name="Прямоугольник 12"/>
          <p:cNvSpPr/>
          <p:nvPr/>
        </p:nvSpPr>
        <p:spPr>
          <a:xfrm>
            <a:off x="3779912" y="4770730"/>
            <a:ext cx="3816424" cy="1200329"/>
          </a:xfrm>
          <a:prstGeom prst="rect">
            <a:avLst/>
          </a:prstGeom>
        </p:spPr>
        <p:txBody>
          <a:bodyPr wrap="square">
            <a:spAutoFit/>
          </a:bodyPr>
          <a:lstStyle/>
          <a:p>
            <a:pPr algn="just"/>
            <a:r>
              <a:rPr lang="en-US" sz="2400" dirty="0" smtClean="0">
                <a:latin typeface="Georgia" panose="02040502050405020303" pitchFamily="18" charset="0"/>
              </a:rPr>
              <a:t>Tower Bridge It is the only bridge across the Thames which can be lifted. </a:t>
            </a:r>
            <a:endParaRPr lang="ru-RU" sz="2400" dirty="0">
              <a:latin typeface="Georgia" panose="02040502050405020303" pitchFamily="18" charset="0"/>
            </a:endParaRPr>
          </a:p>
        </p:txBody>
      </p:sp>
    </p:spTree>
    <p:extLst>
      <p:ext uri="{BB962C8B-B14F-4D97-AF65-F5344CB8AC3E}">
        <p14:creationId xmlns:p14="http://schemas.microsoft.com/office/powerpoint/2010/main" val="25086701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746</TotalTime>
  <Words>758</Words>
  <Application>Microsoft Office PowerPoint</Application>
  <PresentationFormat>Экран (4:3)</PresentationFormat>
  <Paragraphs>74</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  </vt:lpstr>
      <vt:lpstr>Презентация PowerPoint</vt:lpstr>
      <vt:lpstr>    </vt:lpstr>
      <vt:lpstr>    </vt:lpstr>
      <vt:lpstr>Презентация PowerPoint</vt:lpstr>
      <vt:lpstr> </vt:lpstr>
      <vt:lpstr>Презентация PowerPoint</vt:lpstr>
      <vt:lpstr>Презентация PowerPoint</vt:lpstr>
      <vt:lpstr>Презентация PowerPoint</vt:lpstr>
      <vt:lpstr>Many people in the UK read newspapers while riding the subway. And after reading it, they leave it for other people on the seats.</vt:lpstr>
      <vt:lpstr>Презентация PowerPoint</vt:lpstr>
      <vt:lpstr> </vt:lpstr>
      <vt:lpstr>Презентация PowerPoint</vt:lpstr>
      <vt:lpstr>Презентация PowerPoint</vt:lpstr>
      <vt:lpstr>       </vt:lpstr>
      <vt:lpstr> https://touristam.com/interesnye-fakty-pro-velikobritaniyu.html https://tv-english.club/ru/statyi-ru/interactive-ru/25-neobtchnh-faktov-o-velikobritanii-i-britantsah/ https://zen.yandex.ru/media/geektrips/interesnye-fakty-ob-anglii-i-anglichanah-5ca1d31a5ec13d00b43ff8d9  Student’s book 8 V.P. Kuzovlev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Елена</dc:creator>
  <cp:lastModifiedBy>Windows User</cp:lastModifiedBy>
  <cp:revision>76</cp:revision>
  <dcterms:created xsi:type="dcterms:W3CDTF">2017-11-12T12:50:41Z</dcterms:created>
  <dcterms:modified xsi:type="dcterms:W3CDTF">2022-04-18T01:03:50Z</dcterms:modified>
</cp:coreProperties>
</file>