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9" r:id="rId4"/>
    <p:sldId id="258" r:id="rId5"/>
    <p:sldId id="260" r:id="rId6"/>
    <p:sldId id="261" r:id="rId7"/>
    <p:sldId id="264" r:id="rId8"/>
    <p:sldId id="265" r:id="rId9"/>
    <p:sldId id="266" r:id="rId10"/>
    <p:sldId id="262" r:id="rId11"/>
    <p:sldId id="263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9900"/>
    <a:srgbClr val="FEAA02"/>
    <a:srgbClr val="D68B1C"/>
    <a:srgbClr val="D096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116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464693-ED6D-4B64-9014-1D29F7239CB5}" type="datetimeFigureOut">
              <a:rPr lang="ru-RU" smtClean="0"/>
              <a:t>03.04.2017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17A411-FD27-4DBF-9761-A7D849D979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7444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17A411-FD27-4DBF-9761-A7D849D97928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00886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17A411-FD27-4DBF-9761-A7D849D97928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89921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6260" y="4039822"/>
            <a:ext cx="7772400" cy="85920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6260" y="4884122"/>
            <a:ext cx="6400800" cy="835455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rgbClr val="FFC0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38425"/>
            <a:ext cx="8229600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C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1427"/>
            <a:ext cx="8229600" cy="3918803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5196" y="222195"/>
            <a:ext cx="7329839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C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65196" y="1391393"/>
            <a:ext cx="7329839" cy="4275740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138425"/>
            <a:ext cx="8229600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C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8965" y="2341022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8965" y="2970885"/>
            <a:ext cx="4040188" cy="303505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6791" y="2341022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6791" y="2970885"/>
            <a:ext cx="4041775" cy="303505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4/3/2017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jp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3638733"/>
            <a:ext cx="7772400" cy="859205"/>
          </a:xfrm>
        </p:spPr>
        <p:txBody>
          <a:bodyPr>
            <a:normAutofit/>
          </a:bodyPr>
          <a:lstStyle/>
          <a:p>
            <a:r>
              <a:rPr lang="ru-RU" sz="4800" b="1" i="1" dirty="0"/>
              <a:t>Как тратить деньги</a:t>
            </a:r>
            <a:endParaRPr lang="en-US" sz="4800" b="1" i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-39810" y="4345230"/>
            <a:ext cx="6138861" cy="1527050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Работу выполнила </a:t>
            </a:r>
            <a:r>
              <a:rPr lang="ru-RU" dirty="0" err="1"/>
              <a:t>Согрина</a:t>
            </a:r>
            <a:r>
              <a:rPr lang="ru-RU" dirty="0"/>
              <a:t> Ксения Алексеевна (17 лет) ученица 10а класса МБОУ СОШ №7 </a:t>
            </a:r>
            <a:r>
              <a:rPr lang="ru-RU" dirty="0" smtClean="0"/>
              <a:t>им. Д. М. </a:t>
            </a:r>
            <a:r>
              <a:rPr lang="ru-RU" dirty="0" err="1" smtClean="0"/>
              <a:t>Карбышева</a:t>
            </a:r>
            <a:r>
              <a:rPr lang="ru-RU" dirty="0"/>
              <a:t> </a:t>
            </a:r>
            <a:r>
              <a:rPr lang="ru-RU" dirty="0" smtClean="0"/>
              <a:t>г</a:t>
            </a:r>
            <a:r>
              <a:rPr lang="ru-RU" dirty="0"/>
              <a:t>. Оха.</a:t>
            </a:r>
            <a:endParaRPr lang="ru-RU" dirty="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6635807"/>
            <a:ext cx="601670" cy="2221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tretch/>
        </p:blipFill>
        <p:spPr>
          <a:xfrm>
            <a:off x="6099051" y="3826735"/>
            <a:ext cx="3044949" cy="2045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1138425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i="1" dirty="0" smtClean="0">
                <a:solidFill>
                  <a:schemeClr val="bg1"/>
                </a:solidFill>
              </a:rPr>
              <a:t>Взяв на заметку </a:t>
            </a:r>
            <a:r>
              <a:rPr lang="ru-RU" sz="2400" i="1" dirty="0">
                <a:solidFill>
                  <a:schemeClr val="bg1"/>
                </a:solidFill>
              </a:rPr>
              <a:t>эти нетрудные правила, вы </a:t>
            </a:r>
            <a:r>
              <a:rPr lang="ru-RU" sz="2400" i="1" dirty="0" smtClean="0">
                <a:solidFill>
                  <a:schemeClr val="bg1"/>
                </a:solidFill>
              </a:rPr>
              <a:t>сможете научиться </a:t>
            </a:r>
            <a:r>
              <a:rPr lang="ru-RU" sz="2400" i="1" dirty="0">
                <a:solidFill>
                  <a:schemeClr val="bg1"/>
                </a:solidFill>
              </a:rPr>
              <a:t>правильно тратить деньги</a:t>
            </a:r>
            <a:r>
              <a:rPr lang="ru-RU" sz="2400" i="1" dirty="0" smtClean="0">
                <a:solidFill>
                  <a:schemeClr val="bg1"/>
                </a:solidFill>
              </a:rPr>
              <a:t>.</a:t>
            </a:r>
            <a:r>
              <a:rPr lang="en-US" sz="2400" i="1" dirty="0" smtClean="0">
                <a:solidFill>
                  <a:schemeClr val="bg1"/>
                </a:solidFill>
              </a:rPr>
              <a:t> </a:t>
            </a:r>
            <a:endParaRPr lang="ru-RU" sz="2400" i="1" dirty="0">
              <a:solidFill>
                <a:schemeClr val="bg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555" y="1969422"/>
            <a:ext cx="7219607" cy="48190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6911" y="4803345"/>
            <a:ext cx="2979610" cy="198516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/>
          <a:srcRect l="5583" b="12464"/>
          <a:stretch/>
        </p:blipFill>
        <p:spPr>
          <a:xfrm>
            <a:off x="6969653" y="1596540"/>
            <a:ext cx="2068442" cy="191769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988113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25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6483100"/>
            <a:ext cx="601670" cy="374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4345230"/>
            <a:ext cx="614623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i="1" dirty="0">
                <a:solidFill>
                  <a:schemeClr val="bg1"/>
                </a:solidFill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2852278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8568" y="1127871"/>
            <a:ext cx="908543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</a:rPr>
              <a:t>Люди по-разному распоряжаются своими личными денежными средствами. Одни могут легко управлять своими деньгами и жить на небольшую заработную плату, другие управлять деньгами не могут, им не хватает даже большой зарплаты на месяц.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557" y="4641418"/>
            <a:ext cx="2748690" cy="179670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53" y="2145145"/>
            <a:ext cx="2748690" cy="237735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8334" y="2145145"/>
            <a:ext cx="2778109" cy="237735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47"/>
          <a:stretch/>
        </p:blipFill>
        <p:spPr>
          <a:xfrm>
            <a:off x="6139138" y="4641418"/>
            <a:ext cx="2778109" cy="179670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01953" y="4617845"/>
            <a:ext cx="2617542" cy="186525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8"/>
          <a:srcRect t="8617" b="6711"/>
          <a:stretch/>
        </p:blipFill>
        <p:spPr>
          <a:xfrm>
            <a:off x="3233182" y="2422466"/>
            <a:ext cx="2719736" cy="217857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58568" y="6385377"/>
            <a:ext cx="33071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</a:rPr>
              <a:t>Не умеют распоряжаться деньгами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055608" y="6401032"/>
            <a:ext cx="32268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</a:rPr>
              <a:t>Умеют распоряжаться деньгами</a:t>
            </a:r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215925" y="176650"/>
            <a:ext cx="3737712" cy="46935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300" dirty="0">
                <a:solidFill>
                  <a:schemeClr val="bg1"/>
                </a:solidFill>
              </a:rPr>
              <a:t>Умение распоряжаться собственными деньгами - это целая наука. Многие из нас считают, что важным делом в жизни является зарабатывание денег, что этому нужно учиться, но, почему-то, мало кто </a:t>
            </a:r>
            <a:r>
              <a:rPr lang="ru-RU" sz="2300" dirty="0" smtClean="0">
                <a:solidFill>
                  <a:schemeClr val="bg1"/>
                </a:solidFill>
              </a:rPr>
              <a:t>задумывается о том, </a:t>
            </a:r>
            <a:r>
              <a:rPr lang="ru-RU" sz="2300" dirty="0">
                <a:solidFill>
                  <a:schemeClr val="bg1"/>
                </a:solidFill>
              </a:rPr>
              <a:t>что трата денег – это тоже очень </a:t>
            </a:r>
            <a:r>
              <a:rPr lang="ru-RU" sz="2300" dirty="0" smtClean="0">
                <a:solidFill>
                  <a:schemeClr val="bg1"/>
                </a:solidFill>
              </a:rPr>
              <a:t>трудное </a:t>
            </a:r>
            <a:r>
              <a:rPr lang="ru-RU" sz="2300" dirty="0">
                <a:solidFill>
                  <a:schemeClr val="bg1"/>
                </a:solidFill>
              </a:rPr>
              <a:t>дело, к которому нужно подходить с ответственностью.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1312" y="176650"/>
            <a:ext cx="3894613" cy="274918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8075" y="3440537"/>
            <a:ext cx="3781542" cy="321937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8230" y="5011003"/>
            <a:ext cx="3456108" cy="164890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1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117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1443837"/>
            <a:ext cx="91440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chemeClr val="bg1"/>
                </a:solidFill>
              </a:rPr>
              <a:t>Австрийский экономист и политолог Ф. </a:t>
            </a:r>
            <a:r>
              <a:rPr lang="ru-RU" sz="2400" dirty="0" err="1">
                <a:solidFill>
                  <a:schemeClr val="bg1"/>
                </a:solidFill>
              </a:rPr>
              <a:t>Хайек</a:t>
            </a:r>
            <a:r>
              <a:rPr lang="ru-RU" sz="2400" dirty="0">
                <a:solidFill>
                  <a:schemeClr val="bg1"/>
                </a:solidFill>
              </a:rPr>
              <a:t> сказал: </a:t>
            </a:r>
            <a:r>
              <a:rPr lang="ru-RU" sz="2400" i="1" dirty="0">
                <a:solidFill>
                  <a:schemeClr val="bg1"/>
                </a:solidFill>
              </a:rPr>
              <a:t>«Деньги как навоз: если их не разбрасывать, от них не будет толку». </a:t>
            </a:r>
          </a:p>
          <a:p>
            <a:pPr algn="ctr"/>
            <a:r>
              <a:rPr lang="ru-RU" sz="2400" dirty="0">
                <a:solidFill>
                  <a:schemeClr val="bg1"/>
                </a:solidFill>
              </a:rPr>
              <a:t>В своём высказывании автор затрагивает проблему рационального использования денег, он говорит о том, что деньги нужно куда-то вкладывать, тратить с умом, а не бездумно складывать или тратить на то, что совершенно не нужно, что не приносит выгоды.</a:t>
            </a:r>
          </a:p>
          <a:p>
            <a:pPr algn="ctr"/>
            <a:endParaRPr lang="ru-RU" sz="2400" dirty="0">
              <a:solidFill>
                <a:schemeClr val="bg1"/>
              </a:solidFill>
            </a:endParaRPr>
          </a:p>
          <a:p>
            <a:pPr algn="ctr"/>
            <a:r>
              <a:rPr lang="ru-RU" sz="2400" dirty="0">
                <a:solidFill>
                  <a:schemeClr val="bg1"/>
                </a:solidFill>
              </a:rPr>
              <a:t>Важно, чтобы вещи работали на человека, а не человек работал на вещи! В современном обществе всё наоборот. Находясь под влиянием бизнесменов, маркетологов и рекламных агентов, люди тратят и тратят деньги на то, что </a:t>
            </a:r>
            <a:r>
              <a:rPr lang="ru-RU" sz="2400" dirty="0" smtClean="0">
                <a:solidFill>
                  <a:schemeClr val="bg1"/>
                </a:solidFill>
              </a:rPr>
              <a:t>на самом деле оказывается </a:t>
            </a:r>
            <a:r>
              <a:rPr lang="ru-RU" sz="2400" dirty="0">
                <a:solidFill>
                  <a:schemeClr val="bg1"/>
                </a:solidFill>
              </a:rPr>
              <a:t>бесполезным, подрывая тем самым свой бюджет. С этого начинаются </a:t>
            </a:r>
            <a:r>
              <a:rPr lang="ru-RU" sz="2400" dirty="0" smtClean="0">
                <a:solidFill>
                  <a:schemeClr val="bg1"/>
                </a:solidFill>
              </a:rPr>
              <a:t>проблемы, </a:t>
            </a:r>
            <a:r>
              <a:rPr lang="ru-RU" sz="2400" dirty="0">
                <a:solidFill>
                  <a:schemeClr val="bg1"/>
                </a:solidFill>
              </a:rPr>
              <a:t>мы влезаем в долги и совершаем всё больше и больше ошибок.</a:t>
            </a:r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dir="u"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1138425"/>
            <a:ext cx="9144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chemeClr val="bg1"/>
                </a:solidFill>
              </a:rPr>
              <a:t>Чтобы не совершать ошибок в трате денег, нужно быть финансово грамотным. Сегодня даже создаются специальные агентства, которые оказывают помощь в управлении и трате денег. Их услуги носят название </a:t>
            </a:r>
            <a:r>
              <a:rPr lang="ru-RU" sz="2400" i="1" dirty="0" smtClean="0">
                <a:solidFill>
                  <a:schemeClr val="bg1"/>
                </a:solidFill>
              </a:rPr>
              <a:t>«</a:t>
            </a:r>
            <a:r>
              <a:rPr lang="ru-RU" sz="2400" i="1" dirty="0" err="1" smtClean="0">
                <a:solidFill>
                  <a:schemeClr val="bg1"/>
                </a:solidFill>
              </a:rPr>
              <a:t>Money</a:t>
            </a:r>
            <a:r>
              <a:rPr lang="ru-RU" sz="2400" i="1" dirty="0" smtClean="0">
                <a:solidFill>
                  <a:schemeClr val="bg1"/>
                </a:solidFill>
              </a:rPr>
              <a:t> </a:t>
            </a:r>
            <a:r>
              <a:rPr lang="ru-RU" sz="2400" i="1" dirty="0" err="1" smtClean="0">
                <a:solidFill>
                  <a:schemeClr val="bg1"/>
                </a:solidFill>
              </a:rPr>
              <a:t>management</a:t>
            </a:r>
            <a:r>
              <a:rPr lang="ru-RU" sz="2400" i="1" dirty="0" smtClean="0">
                <a:solidFill>
                  <a:schemeClr val="bg1"/>
                </a:solidFill>
              </a:rPr>
              <a:t>». </a:t>
            </a:r>
            <a:r>
              <a:rPr lang="ru-RU" sz="2400" dirty="0">
                <a:solidFill>
                  <a:schemeClr val="bg1"/>
                </a:solidFill>
              </a:rPr>
              <a:t>Но мы и сами, без помощи агентств в состоянии тратить деньги с умом. 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554" y="3077417"/>
            <a:ext cx="8844655" cy="366719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0935" y="4650640"/>
            <a:ext cx="3206805" cy="193654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04559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dir="r"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59785" y="222195"/>
            <a:ext cx="8084215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</a:rPr>
              <a:t>Для </a:t>
            </a:r>
            <a:r>
              <a:rPr lang="ru-RU" sz="2000" dirty="0" smtClean="0">
                <a:solidFill>
                  <a:schemeClr val="bg1"/>
                </a:solidFill>
              </a:rPr>
              <a:t>того, чтобы правильно тратить деньги, </a:t>
            </a:r>
            <a:r>
              <a:rPr lang="ru-RU" sz="2000" dirty="0">
                <a:solidFill>
                  <a:schemeClr val="bg1"/>
                </a:solidFill>
              </a:rPr>
              <a:t>нужно соблюдать определённые правила:</a:t>
            </a:r>
          </a:p>
          <a:p>
            <a:r>
              <a:rPr lang="ru-RU" sz="2000" b="1" dirty="0">
                <a:solidFill>
                  <a:schemeClr val="bg1"/>
                </a:solidFill>
              </a:rPr>
              <a:t>- </a:t>
            </a:r>
            <a:r>
              <a:rPr lang="ru-RU" sz="2000" dirty="0">
                <a:solidFill>
                  <a:schemeClr val="bg1"/>
                </a:solidFill>
              </a:rPr>
              <a:t>Контролируйте свои расходы: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•   Посчитайте </a:t>
            </a:r>
            <a:r>
              <a:rPr lang="ru-RU" sz="2000" dirty="0">
                <a:solidFill>
                  <a:schemeClr val="bg1"/>
                </a:solidFill>
              </a:rPr>
              <a:t>все фиксированные расходы за месяц (кварт. плата, расходы на транспорт…);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•   Прибавьте </a:t>
            </a:r>
            <a:r>
              <a:rPr lang="ru-RU" sz="2000" dirty="0">
                <a:solidFill>
                  <a:schemeClr val="bg1"/>
                </a:solidFill>
              </a:rPr>
              <a:t>к полученной сумме планируемы расходы (поход к парикмахеру, врачу…);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•   Отнимите </a:t>
            </a:r>
            <a:r>
              <a:rPr lang="ru-RU" sz="2000" dirty="0">
                <a:solidFill>
                  <a:schemeClr val="bg1"/>
                </a:solidFill>
              </a:rPr>
              <a:t>полученную сумму от своего ежемесячного дохода;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•   Остаток </a:t>
            </a:r>
            <a:r>
              <a:rPr lang="ru-RU" sz="2000" dirty="0">
                <a:solidFill>
                  <a:schemeClr val="bg1"/>
                </a:solidFill>
              </a:rPr>
              <a:t>поделите пополам: одну часть можно потратить на себя, а вторую отложить на «чёрный день</a:t>
            </a:r>
            <a:r>
              <a:rPr lang="ru-RU" sz="2000" dirty="0" smtClean="0">
                <a:solidFill>
                  <a:schemeClr val="bg1"/>
                </a:solidFill>
              </a:rPr>
              <a:t>».</a:t>
            </a:r>
          </a:p>
          <a:p>
            <a:r>
              <a:rPr lang="ru-RU" sz="2000" b="1" dirty="0" smtClean="0">
                <a:solidFill>
                  <a:schemeClr val="bg1"/>
                </a:solidFill>
              </a:rPr>
              <a:t>-</a:t>
            </a:r>
            <a:r>
              <a:rPr lang="ru-RU" sz="2000" dirty="0" smtClean="0">
                <a:solidFill>
                  <a:schemeClr val="bg1"/>
                </a:solidFill>
              </a:rPr>
              <a:t> Не тратьте деньги в первый же день после их получения.</a:t>
            </a:r>
            <a:endParaRPr lang="ru-RU" sz="2000" dirty="0">
              <a:solidFill>
                <a:schemeClr val="bg1"/>
              </a:solidFill>
            </a:endParaRPr>
          </a:p>
          <a:p>
            <a:r>
              <a:rPr lang="ru-RU" sz="2000" b="1" dirty="0" smtClean="0">
                <a:solidFill>
                  <a:schemeClr val="bg1"/>
                </a:solidFill>
              </a:rPr>
              <a:t>- </a:t>
            </a:r>
            <a:r>
              <a:rPr lang="ru-RU" sz="2000" dirty="0" smtClean="0">
                <a:solidFill>
                  <a:schemeClr val="bg1"/>
                </a:solidFill>
              </a:rPr>
              <a:t>Избавьтесь от </a:t>
            </a:r>
            <a:r>
              <a:rPr lang="ru-RU" sz="2000" dirty="0">
                <a:solidFill>
                  <a:schemeClr val="bg1"/>
                </a:solidFill>
              </a:rPr>
              <a:t>долгов (если они есть), не влезайте в них.</a:t>
            </a:r>
          </a:p>
          <a:p>
            <a:r>
              <a:rPr lang="ru-RU" sz="2000" b="1" dirty="0">
                <a:solidFill>
                  <a:schemeClr val="bg1"/>
                </a:solidFill>
              </a:rPr>
              <a:t>- </a:t>
            </a:r>
            <a:r>
              <a:rPr lang="ru-RU" sz="2000" dirty="0" smtClean="0">
                <a:solidFill>
                  <a:schemeClr val="bg1"/>
                </a:solidFill>
              </a:rPr>
              <a:t>Ищите </a:t>
            </a:r>
            <a:r>
              <a:rPr lang="ru-RU" sz="2000" dirty="0">
                <a:solidFill>
                  <a:schemeClr val="bg1"/>
                </a:solidFill>
              </a:rPr>
              <a:t>наиболее выгодные предложения в магазинах.</a:t>
            </a:r>
          </a:p>
          <a:p>
            <a:r>
              <a:rPr lang="ru-RU" sz="2000" b="1" dirty="0" smtClean="0">
                <a:solidFill>
                  <a:schemeClr val="bg1"/>
                </a:solidFill>
              </a:rPr>
              <a:t>-</a:t>
            </a:r>
            <a:r>
              <a:rPr lang="ru-RU" sz="2000" dirty="0" smtClean="0">
                <a:solidFill>
                  <a:schemeClr val="bg1"/>
                </a:solidFill>
              </a:rPr>
              <a:t> Следите </a:t>
            </a:r>
            <a:r>
              <a:rPr lang="ru-RU" sz="2000" dirty="0">
                <a:solidFill>
                  <a:schemeClr val="bg1"/>
                </a:solidFill>
              </a:rPr>
              <a:t>за эмоциями: не покупайте то, что вам понравилось с первого взгляда, а подумайте несколько раз о том, зачем вам эта вещь</a:t>
            </a:r>
            <a:r>
              <a:rPr lang="ru-RU" sz="2000" dirty="0" smtClean="0">
                <a:solidFill>
                  <a:schemeClr val="bg1"/>
                </a:solidFill>
              </a:rPr>
              <a:t>.</a:t>
            </a:r>
          </a:p>
          <a:p>
            <a:r>
              <a:rPr lang="ru-RU" sz="2000" b="1" dirty="0" smtClean="0">
                <a:solidFill>
                  <a:schemeClr val="bg1"/>
                </a:solidFill>
              </a:rPr>
              <a:t>-</a:t>
            </a:r>
            <a:r>
              <a:rPr lang="ru-RU" sz="2000" dirty="0" smtClean="0">
                <a:solidFill>
                  <a:schemeClr val="bg1"/>
                </a:solidFill>
              </a:rPr>
              <a:t> Ходите в магазин сытым. Это не позволит вам купить больше продуктов, чем нужно.</a:t>
            </a:r>
            <a:endParaRPr lang="ru-RU" sz="2000" dirty="0">
              <a:solidFill>
                <a:schemeClr val="bg1"/>
              </a:solidFill>
            </a:endParaRPr>
          </a:p>
          <a:p>
            <a:r>
              <a:rPr lang="ru-RU" sz="2000" b="1" dirty="0">
                <a:solidFill>
                  <a:schemeClr val="bg1"/>
                </a:solidFill>
              </a:rPr>
              <a:t>-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i="1" dirty="0">
                <a:solidFill>
                  <a:schemeClr val="bg1"/>
                </a:solidFill>
              </a:rPr>
              <a:t>«Готовь сани летом, а телегу – зимой», </a:t>
            </a:r>
            <a:r>
              <a:rPr lang="ru-RU" sz="2000" dirty="0">
                <a:solidFill>
                  <a:schemeClr val="bg1"/>
                </a:solidFill>
              </a:rPr>
              <a:t>т.е. покупайте не в сезон: то, что нужно летом, можно купить зимой намного дешевле, и наоборот. </a:t>
            </a:r>
          </a:p>
          <a:p>
            <a:r>
              <a:rPr lang="ru-RU" sz="2000" b="1" dirty="0">
                <a:solidFill>
                  <a:schemeClr val="bg1"/>
                </a:solidFill>
              </a:rPr>
              <a:t>-</a:t>
            </a:r>
            <a:r>
              <a:rPr lang="ru-RU" sz="2000" dirty="0">
                <a:solidFill>
                  <a:schemeClr val="bg1"/>
                </a:solidFill>
              </a:rPr>
              <a:t> Торгуйтесь, если есть возможность.</a:t>
            </a:r>
          </a:p>
        </p:txBody>
      </p:sp>
    </p:spTree>
    <p:extLst>
      <p:ext uri="{BB962C8B-B14F-4D97-AF65-F5344CB8AC3E}">
        <p14:creationId xmlns:p14="http://schemas.microsoft.com/office/powerpoint/2010/main" val="36836883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dir="d"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50"/>
                            </p:stCondLst>
                            <p:childTnLst>
                              <p:par>
                                <p:cTn id="2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50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250"/>
                            </p:stCondLst>
                            <p:childTnLst>
                              <p:par>
                                <p:cTn id="4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750"/>
                            </p:stCondLst>
                            <p:childTnLst>
                              <p:par>
                                <p:cTn id="5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75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75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59784" y="0"/>
            <a:ext cx="8084216" cy="3385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К деньгам, независимо от их количества, нужно относиться бережно.  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Их </a:t>
            </a:r>
            <a:r>
              <a:rPr lang="ru-RU" dirty="0">
                <a:solidFill>
                  <a:schemeClr val="bg1"/>
                </a:solidFill>
              </a:rPr>
              <a:t>нельзя: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bg1"/>
                </a:solidFill>
              </a:rPr>
              <a:t>разбрасывать</a:t>
            </a:r>
            <a:r>
              <a:rPr lang="ru-RU" dirty="0">
                <a:solidFill>
                  <a:schemeClr val="bg1"/>
                </a:solidFill>
              </a:rPr>
              <a:t> где </a:t>
            </a:r>
            <a:r>
              <a:rPr lang="ru-RU" dirty="0" smtClean="0">
                <a:solidFill>
                  <a:schemeClr val="bg1"/>
                </a:solidFill>
              </a:rPr>
              <a:t>попало; </a:t>
            </a:r>
            <a:endParaRPr lang="ru-RU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bg1"/>
                </a:solidFill>
              </a:rPr>
              <a:t>носить скомканными в карманах или </a:t>
            </a:r>
            <a:r>
              <a:rPr lang="ru-RU" sz="2000" dirty="0" smtClean="0">
                <a:solidFill>
                  <a:schemeClr val="bg1"/>
                </a:solidFill>
              </a:rPr>
              <a:t>кошельке; </a:t>
            </a:r>
            <a:endParaRPr lang="ru-RU" sz="2000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bg1"/>
                </a:solidFill>
              </a:rPr>
              <a:t>не знать им </a:t>
            </a:r>
            <a:r>
              <a:rPr lang="ru-RU" sz="2000" dirty="0" smtClean="0">
                <a:solidFill>
                  <a:schemeClr val="bg1"/>
                </a:solidFill>
              </a:rPr>
              <a:t>счета</a:t>
            </a:r>
            <a:r>
              <a:rPr lang="ru-RU" sz="2000" dirty="0">
                <a:solidFill>
                  <a:schemeClr val="bg1"/>
                </a:solidFill>
              </a:rPr>
              <a:t>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bg1"/>
                </a:solidFill>
              </a:rPr>
              <a:t>спешить потратить, как только накопилась даже малая </a:t>
            </a:r>
            <a:r>
              <a:rPr lang="ru-RU" sz="2000" dirty="0" smtClean="0">
                <a:solidFill>
                  <a:schemeClr val="bg1"/>
                </a:solidFill>
              </a:rPr>
              <a:t>сумма.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Носите с собой столько денег, сколько планируете потратить (вы не сможете потратить больше, потому что этого «больше» у вас с собой не будет);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Правильно планируйте расходы.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2057" y="3887115"/>
            <a:ext cx="3000375" cy="223898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4705" y="2512771"/>
            <a:ext cx="4287009" cy="42241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063278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1138425"/>
            <a:ext cx="9143999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</a:rPr>
              <a:t>Снимайте деньги в банкомате раз в неделю, а не когда опустеет кошелёк;</a:t>
            </a:r>
          </a:p>
          <a:p>
            <a:r>
              <a:rPr lang="ru-RU" sz="2000" dirty="0">
                <a:solidFill>
                  <a:schemeClr val="bg1"/>
                </a:solidFill>
              </a:rPr>
              <a:t>Постарайтесь баловать себя небольшими радостями, взамен дорогим, например, вместо посещения SPA-салона можно устроить SPA в домашней ванной;..</a:t>
            </a:r>
          </a:p>
          <a:p>
            <a:r>
              <a:rPr lang="ru-RU" sz="2000" dirty="0">
                <a:solidFill>
                  <a:schemeClr val="bg1"/>
                </a:solidFill>
              </a:rPr>
              <a:t>Экономьте на вредных привычках: тратя меньше денег на сигареты или алкоголь, во сэкономите достаточно много денег и позаботитесь о своём здоровье.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98" y="2828195"/>
            <a:ext cx="9079152" cy="4029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32863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dir="d"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0" y="1138425"/>
            <a:ext cx="9144000" cy="2901395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Конечно, однозначного ответа на вопрос о том, как правильно тратить деньги, быть не может – каждый может использовать свои методы, которые, как ему кажется, являются правильными и подходящими. Но будет не лишним выбрать для себя пару-тройку приведённых способов правильной траты денег.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8230" y="3581705"/>
            <a:ext cx="3258220" cy="305954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909" y="3887115"/>
            <a:ext cx="4131206" cy="275413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269718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5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</TotalTime>
  <Words>715</Words>
  <Application>Microsoft Office PowerPoint</Application>
  <PresentationFormat>Экран (4:3)</PresentationFormat>
  <Paragraphs>40</Paragraphs>
  <Slides>11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4" baseType="lpstr">
      <vt:lpstr>Arial</vt:lpstr>
      <vt:lpstr>Calibri</vt:lpstr>
      <vt:lpstr>Office Theme</vt:lpstr>
      <vt:lpstr>Как тратить деньги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Я</cp:lastModifiedBy>
  <cp:revision>46</cp:revision>
  <dcterms:created xsi:type="dcterms:W3CDTF">2013-08-21T19:17:07Z</dcterms:created>
  <dcterms:modified xsi:type="dcterms:W3CDTF">2017-04-03T08:59:34Z</dcterms:modified>
</cp:coreProperties>
</file>