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0" r:id="rId1"/>
  </p:sldMasterIdLst>
  <p:notesMasterIdLst>
    <p:notesMasterId r:id="rId21"/>
  </p:notesMasterIdLst>
  <p:sldIdLst>
    <p:sldId id="400" r:id="rId2"/>
    <p:sldId id="364" r:id="rId3"/>
    <p:sldId id="365" r:id="rId4"/>
    <p:sldId id="368" r:id="rId5"/>
    <p:sldId id="369" r:id="rId6"/>
    <p:sldId id="376" r:id="rId7"/>
    <p:sldId id="370" r:id="rId8"/>
    <p:sldId id="366" r:id="rId9"/>
    <p:sldId id="367" r:id="rId10"/>
    <p:sldId id="403" r:id="rId11"/>
    <p:sldId id="404" r:id="rId12"/>
    <p:sldId id="377" r:id="rId13"/>
    <p:sldId id="397" r:id="rId14"/>
    <p:sldId id="398" r:id="rId15"/>
    <p:sldId id="402" r:id="rId16"/>
    <p:sldId id="406" r:id="rId17"/>
    <p:sldId id="405" r:id="rId18"/>
    <p:sldId id="407" r:id="rId19"/>
    <p:sldId id="408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434" autoAdjust="0"/>
  </p:normalViewPr>
  <p:slideViewPr>
    <p:cSldViewPr snapToGrid="0">
      <p:cViewPr>
        <p:scale>
          <a:sx n="60" d="100"/>
          <a:sy n="60" d="100"/>
        </p:scale>
        <p:origin x="-1662" y="-6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63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9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913089-C1D6-449B-845E-A6F6BECA6AEB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5F5A5C-DC60-402D-B55F-5CEB97FA22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82280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727200" y="3200400"/>
            <a:ext cx="85344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1DC2-4AB0-4434-B30D-A0DB075E777D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98CBE420-5ECD-4B03-857B-3E09A818DA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3909" y="1449304"/>
            <a:ext cx="12028716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83909" y="1396720"/>
            <a:ext cx="12028716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83909" y="2976649"/>
            <a:ext cx="12028716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09600" y="1505931"/>
            <a:ext cx="109728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1DC2-4AB0-4434-B30D-A0DB075E777D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E420-5ECD-4B03-857B-3E09A818D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68224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274641"/>
            <a:ext cx="7416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1DC2-4AB0-4434-B30D-A0DB075E777D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E420-5ECD-4B03-857B-3E09A818D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1DC2-4AB0-4434-B30D-A0DB075E777D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E420-5ECD-4B03-857B-3E09A818DA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103632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952501"/>
            <a:ext cx="103632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547938"/>
            <a:ext cx="103632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1DC2-4AB0-4434-B30D-A0DB075E777D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066800" y="6172200"/>
            <a:ext cx="53340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92550" y="2376830"/>
            <a:ext cx="1201802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2195" y="2341476"/>
            <a:ext cx="12018375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91075" y="2468880"/>
            <a:ext cx="12019495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95072" y="6208776"/>
            <a:ext cx="609600" cy="457200"/>
          </a:xfrm>
        </p:spPr>
        <p:txBody>
          <a:bodyPr/>
          <a:lstStyle/>
          <a:p>
            <a:fld id="{98CBE420-5ECD-4B03-857B-3E09A818D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1DC2-4AB0-4434-B30D-A0DB075E777D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E420-5ECD-4B03-857B-3E09A818DA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499872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578600" y="1447800"/>
            <a:ext cx="499872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6040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1DC2-4AB0-4434-B30D-A0DB075E777D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E420-5ECD-4B03-857B-3E09A818DA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1219200" y="2247900"/>
            <a:ext cx="49784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6604000" y="2247900"/>
            <a:ext cx="49784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1DC2-4AB0-4434-B30D-A0DB075E777D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E420-5ECD-4B03-857B-3E09A818D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1DC2-4AB0-4434-B30D-A0DB075E777D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E420-5ECD-4B03-857B-3E09A818D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85344" y="69755"/>
            <a:ext cx="12017829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219200" y="1600200"/>
            <a:ext cx="2540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1DC2-4AB0-4434-B30D-A0DB075E777D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E420-5ECD-4B03-857B-3E09A818DA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3962400" y="1600200"/>
            <a:ext cx="7620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900550"/>
            <a:ext cx="97536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19200" y="5445825"/>
            <a:ext cx="97536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11DC2-4AB0-4434-B30D-A0DB075E777D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51816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95072" y="6208776"/>
            <a:ext cx="609600" cy="457200"/>
          </a:xfrm>
        </p:spPr>
        <p:txBody>
          <a:bodyPr/>
          <a:lstStyle/>
          <a:p>
            <a:fld id="{98CBE420-5ECD-4B03-857B-3E09A818DA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91076" y="4683555"/>
            <a:ext cx="1200912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91345" y="4650475"/>
            <a:ext cx="12008852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91348" y="4773225"/>
            <a:ext cx="12008849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1078" y="66676"/>
            <a:ext cx="12002497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85344" y="69755"/>
            <a:ext cx="12017829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103632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103632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229600" y="6191250"/>
            <a:ext cx="33020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A711DC2-4AB0-4434-B30D-A0DB075E777D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19200" y="6172200"/>
            <a:ext cx="52832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95072" y="6210300"/>
            <a:ext cx="6096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98CBE420-5ECD-4B03-857B-3E09A818D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mezhdu-strok.ru/page/tipy-tekstov-klassifikacija-pisa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mezhdu-strok.ru/page/sostavlenie-voprosnogo-plana" TargetMode="External"/><Relationship Id="rId2" Type="http://schemas.openxmlformats.org/officeDocument/2006/relationships/hyperlink" Target="http://mezhdu-strok.ru/page/anticipacij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mezhdu-strok.ru/page/gramotnost-chtenija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mezhdu-strok.ru/page/associativnyj-kust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mezhdu-strok.ru/page/romashka-bluma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5526" y="1056289"/>
            <a:ext cx="11266267" cy="433551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Смысловое чтение</a:t>
            </a:r>
            <a:r>
              <a:rPr lang="ru-RU" sz="5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54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</a:t>
            </a:r>
            <a:r>
              <a:rPr lang="ru-RU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основа формирования </a:t>
            </a:r>
            <a:r>
              <a:rPr lang="ru-RU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функциональной </a:t>
            </a:r>
            <a:r>
              <a:rPr lang="ru-RU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грамотности учащихся</a:t>
            </a:r>
            <a:endParaRPr lang="ru-RU" sz="54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buNone/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Буралова З.Г.,</a:t>
            </a:r>
          </a:p>
          <a:p>
            <a:pPr algn="r">
              <a:buNone/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читель русского языка и литературы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/>
              <a:t>                                                                                                 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23068"/>
            <a:ext cx="8596668" cy="85725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Сплошные тексты</a:t>
            </a:r>
            <a:r>
              <a:rPr lang="ru-RU" dirty="0" smtClean="0"/>
              <a:t>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77334" y="1181101"/>
            <a:ext cx="8596668" cy="4860262"/>
          </a:xfrm>
        </p:spPr>
        <p:txBody>
          <a:bodyPr>
            <a:normAutofit fontScale="92500" lnSpcReduction="10000"/>
          </a:bodyPr>
          <a:lstStyle/>
          <a:p>
            <a:pPr fontAlgn="base">
              <a:buNone/>
            </a:pPr>
            <a:endParaRPr lang="ru-RU" dirty="0" smtClean="0"/>
          </a:p>
          <a:p>
            <a:pPr lvl="0" fontAlgn="base"/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описание (художественное и техническое);</a:t>
            </a:r>
          </a:p>
          <a:p>
            <a:pPr lvl="0" fontAlgn="base"/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повествование (рассказ, отчёт, репортаж);</a:t>
            </a:r>
          </a:p>
          <a:p>
            <a:pPr lvl="0" fontAlgn="base"/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объяснение (объяснительное сочинение, определение, толкование, резюме, интерпретация);</a:t>
            </a:r>
          </a:p>
          <a:p>
            <a:pPr lvl="0" fontAlgn="base"/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аргументация (комментарий, научное обоснование);</a:t>
            </a:r>
          </a:p>
          <a:p>
            <a:pPr lvl="0" fontAlgn="base"/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инструкция (указание к выполнению работы, правило, уставы, законы).</a:t>
            </a:r>
          </a:p>
          <a:p>
            <a:endParaRPr lang="ru-RU" sz="3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14300"/>
            <a:ext cx="12192000" cy="6743699"/>
          </a:xfrm>
        </p:spPr>
        <p:txBody>
          <a:bodyPr>
            <a:normAutofit/>
          </a:bodyPr>
          <a:lstStyle/>
          <a:p>
            <a:pPr fontAlgn="base">
              <a:buNone/>
            </a:pPr>
            <a:r>
              <a:rPr lang="ru-RU" b="1" dirty="0" smtClean="0"/>
              <a:t>     </a:t>
            </a:r>
            <a:r>
              <a:rPr lang="ru-RU" sz="32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Несплошные</a:t>
            </a:r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тексты</a:t>
            </a:r>
            <a:r>
              <a:rPr lang="ru-RU" sz="3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графики, диаграммы, таблицы, карты, формы (налоговые, визовые, анкеты и др.), информационные листы и объявления.</a:t>
            </a:r>
          </a:p>
          <a:p>
            <a:pPr fontAlgn="base">
              <a:buNone/>
            </a:pPr>
            <a:r>
              <a:rPr lang="ru-RU" dirty="0" smtClean="0"/>
              <a:t>      </a:t>
            </a:r>
          </a:p>
          <a:p>
            <a:pPr fontAlgn="base">
              <a:buNone/>
            </a:pPr>
            <a:r>
              <a:rPr lang="ru-RU" dirty="0" smtClean="0"/>
              <a:t>    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Таким образом,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грамотность чтения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- это способность человека к пониманию письменных 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текстов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и рефлексии на них, к использованию их содержания для достижения собственных целей, развития знаний и возможностей, для активного участия в жизни общества. (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Определение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Pisa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 </a:t>
            </a:r>
          </a:p>
          <a:p>
            <a:pPr fontAlgn="base">
              <a:buNone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Слово "грамотность" подразумевает успешность в овладении учащимися чтением как средством осуществления своих дальнейших планов: продолжения образования, подготовки к трудовой деятельности, участия в труде и жизни общества.</a:t>
            </a: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09320"/>
            <a:ext cx="8596668" cy="649996"/>
          </a:xfrm>
        </p:spPr>
        <p:txBody>
          <a:bodyPr>
            <a:noAutofit/>
          </a:bodyPr>
          <a:lstStyle/>
          <a:p>
            <a:pPr marL="0" indent="0"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Возрастные нормы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70711" y="1174436"/>
            <a:ext cx="11821289" cy="50718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1-6 классы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выделение главной мысли в тексте, способность найти в нем ответ на вопрос, пересказ прочитанного; </a:t>
            </a:r>
          </a:p>
          <a:p>
            <a:pPr>
              <a:buNone/>
            </a:pPr>
            <a:r>
              <a:rPr lang="ru-RU" sz="2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7-8 классы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разработка плана и воспроизведение по нему прочитанного текста, решение задач по предложенному образцу, способность запоминать формулы и термины; </a:t>
            </a:r>
          </a:p>
          <a:p>
            <a:pPr>
              <a:buNone/>
            </a:pPr>
            <a:r>
              <a:rPr lang="ru-RU" sz="2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9-11 классы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конспектирование и тезисное изложение изученного материала, применение новой теоретической информации в других учебных ситуациях, подтверждение научных фактов. </a:t>
            </a: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25831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-457200"/>
            <a:ext cx="8596668" cy="19304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Способы </a:t>
            </a:r>
            <a:r>
              <a:rPr 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смыслового чтения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1450" y="1655380"/>
            <a:ext cx="12020550" cy="460353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 </a:t>
            </a:r>
            <a:r>
              <a:rPr lang="ru-RU" sz="39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Аналитический,</a:t>
            </a:r>
            <a:r>
              <a:rPr lang="ru-RU" sz="39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или структурный. </a:t>
            </a:r>
          </a:p>
          <a:p>
            <a:pPr>
              <a:buNone/>
            </a:pPr>
            <a:r>
              <a:rPr lang="ru-RU" sz="39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 чтения — понять отношение автора к предмету или явлению и выявить факторы, повлиявшие на это отношение.</a:t>
            </a:r>
          </a:p>
          <a:p>
            <a:r>
              <a:rPr lang="ru-RU" sz="39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Синтетический,</a:t>
            </a:r>
            <a:r>
              <a:rPr lang="ru-RU" sz="39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или интерпретационный. </a:t>
            </a:r>
          </a:p>
          <a:p>
            <a:pPr>
              <a:buNone/>
            </a:pPr>
            <a:r>
              <a:rPr lang="ru-RU" sz="39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способа — выявить, какие задачи поставил автор в этом тексте и каким образом и насколько решил их.  </a:t>
            </a:r>
          </a:p>
          <a:p>
            <a:r>
              <a:rPr lang="ru-RU" sz="39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Критический,</a:t>
            </a:r>
            <a:r>
              <a:rPr lang="ru-RU" sz="39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или оценочный. </a:t>
            </a:r>
          </a:p>
          <a:p>
            <a:pPr>
              <a:buNone/>
            </a:pPr>
            <a:r>
              <a:rPr lang="ru-RU" sz="39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его — оценить авторский текст и решить, согласен ли читатель с ним.</a:t>
            </a:r>
            <a:endParaRPr lang="ru-RU" sz="39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53383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38125"/>
            <a:ext cx="10500418" cy="1692275"/>
          </a:xfrm>
        </p:spPr>
        <p:txBody>
          <a:bodyPr/>
          <a:lstStyle/>
          <a:p>
            <a:pPr algn="ctr"/>
            <a:r>
              <a:rPr lang="ru-RU" b="1" spc="15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Приемы </a:t>
            </a:r>
            <a:r>
              <a:rPr lang="ru-RU" b="1" spc="15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понимания</a:t>
            </a:r>
            <a:r>
              <a:rPr lang="ru-RU" spc="2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 (</a:t>
            </a:r>
            <a:r>
              <a:rPr lang="ru-RU" b="1" spc="15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осмысления</a:t>
            </a:r>
            <a:r>
              <a:rPr lang="ru-RU" spc="2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) </a:t>
            </a:r>
            <a:r>
              <a:rPr lang="ru-RU" b="1" spc="15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учебного текста.</a:t>
            </a:r>
            <a:endParaRPr lang="ru-RU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1959851"/>
            <a:ext cx="9925050" cy="4412587"/>
          </a:xfrm>
        </p:spPr>
        <p:txBody>
          <a:bodyPr>
            <a:normAutofit/>
          </a:bodyPr>
          <a:lstStyle/>
          <a:p>
            <a:pPr lvl="0"/>
            <a:r>
              <a:rPr lang="ru-RU" sz="2400" b="1" dirty="0">
                <a:solidFill>
                  <a:srgbClr val="002060"/>
                </a:solidFill>
              </a:rPr>
              <a:t>Приём постановки вопросов к тексту и </a:t>
            </a:r>
            <a:r>
              <a:rPr lang="ru-RU" sz="2400" b="1" dirty="0" smtClean="0">
                <a:solidFill>
                  <a:srgbClr val="002060"/>
                </a:solidFill>
              </a:rPr>
              <a:t>ответов </a:t>
            </a:r>
            <a:r>
              <a:rPr lang="ru-RU" sz="2400" b="1" dirty="0">
                <a:solidFill>
                  <a:srgbClr val="002060"/>
                </a:solidFill>
              </a:rPr>
              <a:t>на них («диалог с текстом») в сочетании с чтением с </a:t>
            </a:r>
            <a:r>
              <a:rPr lang="ru-RU" sz="2400" b="1" dirty="0" smtClean="0">
                <a:solidFill>
                  <a:srgbClr val="002060"/>
                </a:solidFill>
              </a:rPr>
              <a:t>остановками</a:t>
            </a:r>
            <a:endParaRPr lang="ru-RU" sz="2400" b="1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Постановка </a:t>
            </a:r>
            <a:r>
              <a:rPr lang="ru-RU" sz="2400" b="1" dirty="0" smtClean="0">
                <a:solidFill>
                  <a:srgbClr val="002060"/>
                </a:solidFill>
              </a:rPr>
              <a:t>вопроса-предположения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Антиципация плана </a:t>
            </a:r>
            <a:r>
              <a:rPr lang="ru-RU" sz="2400" b="1" dirty="0" smtClean="0">
                <a:solidFill>
                  <a:srgbClr val="002060"/>
                </a:solidFill>
              </a:rPr>
              <a:t>изложения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Антиципация </a:t>
            </a:r>
            <a:r>
              <a:rPr lang="ru-RU" sz="2400" b="1" dirty="0" smtClean="0">
                <a:solidFill>
                  <a:srgbClr val="002060"/>
                </a:solidFill>
              </a:rPr>
              <a:t>содержания</a:t>
            </a:r>
          </a:p>
          <a:p>
            <a:r>
              <a:rPr lang="ru-RU" sz="2400" b="1" dirty="0" err="1" smtClean="0">
                <a:solidFill>
                  <a:srgbClr val="002060"/>
                </a:solidFill>
              </a:rPr>
              <a:t>Реципация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Критический анализ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Приём составления плана (в том числе вопросного) или тезисов </a:t>
            </a:r>
            <a:r>
              <a:rPr lang="ru-RU" sz="2400" b="1" dirty="0" smtClean="0">
                <a:solidFill>
                  <a:srgbClr val="002060"/>
                </a:solidFill>
              </a:rPr>
              <a:t>текста, </a:t>
            </a:r>
            <a:r>
              <a:rPr lang="ru-RU" sz="2400" b="1" dirty="0">
                <a:solidFill>
                  <a:srgbClr val="002060"/>
                </a:solidFill>
              </a:rPr>
              <a:t>граф-схемы, опорного </a:t>
            </a:r>
            <a:r>
              <a:rPr lang="ru-RU" sz="2400" b="1" dirty="0" smtClean="0">
                <a:solidFill>
                  <a:srgbClr val="002060"/>
                </a:solidFill>
              </a:rPr>
              <a:t>сиг­нала, сводных таблиц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Приём комментирования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3585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"/>
            <a:ext cx="11445766" cy="6981825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5300" b="1" dirty="0" smtClean="0">
                <a:solidFill>
                  <a:srgbClr val="002060"/>
                </a:solidFill>
                <a:hlinkClick r:id="rId2" tooltip="Антиципация"/>
              </a:rPr>
              <a:t>Антиципация</a:t>
            </a:r>
            <a:r>
              <a:rPr lang="ru-RU" sz="5300" dirty="0" smtClean="0">
                <a:solidFill>
                  <a:srgbClr val="002060"/>
                </a:solidFill>
              </a:rPr>
              <a:t>.</a:t>
            </a:r>
            <a:r>
              <a:rPr lang="ru-RU" sz="2400" dirty="0" smtClean="0">
                <a:solidFill>
                  <a:srgbClr val="002060"/>
                </a:solidFill>
              </a:rPr>
              <a:t/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/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Антиципация (лат.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anticipatio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- это предвосхищение, предугадывание содержания.</a:t>
            </a:r>
            <a:b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Является эффективным средством отработки техники чтения: при систематических тренировках ребёнок учится по начальным буквам угадывать слово, по начальным словам - фразу, по начальным фразам - содержание текста. Это существенно ускоряет темп чтения.</a:t>
            </a:r>
            <a:b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Один из важнейших приёмов работы с текстом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чтения.</a:t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Разновидности антиципации: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а) Прогнозирование содержания текста по названию, фамилии автора, эпиграфу.</a:t>
            </a:r>
            <a:b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б) Восстановление текста с пропущенными элементами.</a:t>
            </a:r>
            <a:b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в) 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Составление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до 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чтения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плана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текста с опорой на имеющиеся знания, читательский опыт, заголовок, жанр и стиль текста.</a:t>
            </a:r>
            <a:b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г) Угадывание хода мысли автора при чтении с остановками: 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вы думаете, что произойдёт дальше? Как будут развиваться события? К какому выводу придёт автор?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3825"/>
            <a:ext cx="11950262" cy="673417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Приёмы понимания учебного текста: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hlinkClick r:id="rId2" tooltip="&quot;Ассоциативный куст&quot;"/>
              </a:rPr>
              <a:t>"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tooltip="&quot;Ассоциативный куст&quot;"/>
              </a:rPr>
              <a:t>Ассоциативный куст"</a:t>
            </a: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один из основных приёмов </a:t>
            </a:r>
            <a:b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работы с информацией </a:t>
            </a:r>
            <a:r>
              <a:rPr lang="ru-RU" sz="3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чтения. </a:t>
            </a:r>
            <a:br>
              <a:rPr lang="ru-RU" sz="3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даёт ключевое слово или </a:t>
            </a:r>
            <a:b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заголовок текста, ученики записывают</a:t>
            </a:r>
            <a:b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вокруг него все возможные </a:t>
            </a:r>
            <a:r>
              <a:rPr lang="ru-RU" sz="31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b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ции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обозначая стрелочками смысловые</a:t>
            </a:r>
            <a:b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связи между понятиями.</a:t>
            </a:r>
            <a:r>
              <a:rPr lang="ru-RU" sz="3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позволяет </a:t>
            </a:r>
            <a:b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актуализировать уже имеющиеся </a:t>
            </a:r>
            <a:b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знания, активизировать познавательную </a:t>
            </a:r>
            <a:b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активность учащихся и мотивировать их</a:t>
            </a:r>
            <a:b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дальнейшую работу с текстом.</a:t>
            </a:r>
            <a:r>
              <a:rPr lang="ru-RU" sz="31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1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assoc.jpg"/>
          <p:cNvPicPr>
            <a:picLocks noGrp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7999" y="1295400"/>
            <a:ext cx="5334001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0077450" cy="6511158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b="1" u="sng" dirty="0" smtClean="0">
                <a:hlinkClick r:id="rId2" tooltip="Ромашка Блума"/>
              </a:rPr>
              <a:t>Ромашка </a:t>
            </a:r>
            <a:r>
              <a:rPr lang="ru-RU" b="1" u="sng" dirty="0" err="1" smtClean="0">
                <a:hlinkClick r:id="rId2" tooltip="Ромашка Блума"/>
              </a:rPr>
              <a:t>Блума</a:t>
            </a:r>
            <a:r>
              <a:rPr lang="ru-RU" b="1" u="sng" dirty="0" smtClean="0"/>
              <a:t> -</a:t>
            </a:r>
            <a:br>
              <a:rPr lang="ru-RU" b="1" u="sng" dirty="0" smtClean="0"/>
            </a:b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один из основных приёмов осмысления информации -</a:t>
            </a:r>
            <a:r>
              <a:rPr lang="ru-RU" sz="27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постановка вопросов к тексту и поиск ответов </a:t>
            </a:r>
            <a:br>
              <a:rPr lang="ru-RU" sz="27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них</a:t>
            </a: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Наиболее удачная классификация вопросов </a:t>
            </a:r>
            <a:b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была предложена американским психологом и педагогом </a:t>
            </a:r>
            <a:r>
              <a:rPr lang="ru-RU" sz="27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Бенджамином</a:t>
            </a: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Блумом</a:t>
            </a: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Учащиеся изготавливают ромашку, на каждом из шести лепестков которой записываются вопросы разных типов. </a:t>
            </a:r>
            <a:b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может быть индивидуальной, парной или групповой. </a:t>
            </a:r>
            <a:b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- с помощью 6 вопросов выйти на понимание </a:t>
            </a:r>
            <a:b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содержащейся в тексте информации, на осмысление </a:t>
            </a:r>
            <a:b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авторской позиции (в художественных и публицистических текстах</a:t>
            </a: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b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</a:t>
            </a: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отработке приёма необходимо указывать</a:t>
            </a:r>
            <a:b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учащимся на качество вопросов, отсеивая </a:t>
            </a:r>
            <a:b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неинформативные, случайные.</a:t>
            </a:r>
            <a:r>
              <a:rPr lang="ru-RU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700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img2.jpg"/>
          <p:cNvPicPr>
            <a:picLocks noGrp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9774621" y="3831219"/>
            <a:ext cx="2417379" cy="2333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12192000" cy="6346163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b="1" dirty="0" smtClean="0"/>
              <a:t>    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Приём «Концептуальная таблица»</a:t>
            </a:r>
            <a:r>
              <a:rPr lang="ru-RU" sz="2800" dirty="0" smtClean="0">
                <a:solidFill>
                  <a:srgbClr val="002060"/>
                </a:solidFill>
              </a:rPr>
              <a:t> 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полезен, когда предполагается сравнение объектов. По горизонтали располагается то, что подлежит сравнению, по вертикали – критерии, по которым сравнение происходит.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274002" cy="67627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771525"/>
            <a:ext cx="10229850" cy="526983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1. Андреев, В.И. Педагогика творческого саморазвития: инновационный курс / В.И. Андреев. – Казань: Изд-во Казан. ун-та, 1996.</a:t>
            </a:r>
          </a:p>
          <a:p>
            <a:pPr>
              <a:buNone/>
            </a:pPr>
            <a:r>
              <a:rPr lang="ru-RU" dirty="0" smtClean="0"/>
              <a:t>2.Асмолов, А.Г.  Как проектировать универсальные учебные действия в начальной школе / </a:t>
            </a:r>
            <a:r>
              <a:rPr lang="ru-RU" dirty="0" err="1" smtClean="0"/>
              <a:t>А.Г.Асмолов</a:t>
            </a:r>
            <a:r>
              <a:rPr lang="ru-RU" dirty="0" smtClean="0"/>
              <a:t>.-  М: Просвещение, 2010.</a:t>
            </a:r>
          </a:p>
          <a:p>
            <a:pPr>
              <a:buNone/>
            </a:pPr>
            <a:r>
              <a:rPr lang="ru-RU" dirty="0" smtClean="0"/>
              <a:t>3.Бондаренко, С.М. Как учить работать с книгой / С.М. Бондаренко, Г.Г. </a:t>
            </a:r>
            <a:r>
              <a:rPr lang="ru-RU" dirty="0" err="1" smtClean="0"/>
              <a:t>Граник</a:t>
            </a:r>
            <a:r>
              <a:rPr lang="ru-RU" dirty="0" smtClean="0"/>
              <a:t>, Л.А. </a:t>
            </a:r>
            <a:r>
              <a:rPr lang="ru-RU" dirty="0" err="1" smtClean="0"/>
              <a:t>Концева</a:t>
            </a:r>
            <a:r>
              <a:rPr lang="ru-RU" dirty="0" smtClean="0"/>
              <a:t>.- М.: Просвещение, 1995.</a:t>
            </a:r>
          </a:p>
          <a:p>
            <a:pPr>
              <a:buNone/>
            </a:pPr>
            <a:r>
              <a:rPr lang="ru-RU" dirty="0" smtClean="0"/>
              <a:t>4.Галактионова, Т.Г. Учим успешному чтению / Т.Г. Галактионова, Е.И. Казакова, М.И. Гринева. – М.: Просвещение, 2011.</a:t>
            </a:r>
          </a:p>
          <a:p>
            <a:pPr>
              <a:buNone/>
            </a:pPr>
            <a:r>
              <a:rPr lang="ru-RU" dirty="0" smtClean="0"/>
              <a:t>5.Гальперин, И.Р. Текст как объект лингвистического исследования / И.Р. Гальперин. – М.: Наука, 1981.</a:t>
            </a:r>
          </a:p>
          <a:p>
            <a:pPr>
              <a:buNone/>
            </a:pPr>
            <a:r>
              <a:rPr lang="ru-RU" dirty="0" smtClean="0"/>
              <a:t>6.Гершунский, Б.С. Педагогическая прогностика: методология, теория, практика / Б.С. </a:t>
            </a:r>
            <a:r>
              <a:rPr lang="ru-RU" dirty="0" err="1" smtClean="0"/>
              <a:t>Гершунский</a:t>
            </a:r>
            <a:r>
              <a:rPr lang="ru-RU" dirty="0" smtClean="0"/>
              <a:t>. – Киев: </a:t>
            </a:r>
            <a:r>
              <a:rPr lang="ru-RU" dirty="0" err="1" smtClean="0"/>
              <a:t>Вища</a:t>
            </a:r>
            <a:r>
              <a:rPr lang="ru-RU" dirty="0" smtClean="0"/>
              <a:t> школа, 1986.</a:t>
            </a:r>
          </a:p>
          <a:p>
            <a:pPr>
              <a:buNone/>
            </a:pPr>
            <a:r>
              <a:rPr lang="ru-RU" dirty="0" smtClean="0"/>
              <a:t>7.Гецов, Г.Г. Работа с книгой: рациональные приемы /Г.Г. Гецов. - М.: Книга, 1984.</a:t>
            </a:r>
          </a:p>
          <a:p>
            <a:pPr>
              <a:buNone/>
            </a:pPr>
            <a:r>
              <a:rPr lang="ru-RU" dirty="0" smtClean="0"/>
              <a:t>8.Граник, Г.Г. Литература. Учимся понимать художественный текст: задачник-практикум. 8-11 </a:t>
            </a:r>
            <a:r>
              <a:rPr lang="ru-RU" dirty="0" err="1" smtClean="0"/>
              <a:t>кл</a:t>
            </a:r>
            <a:r>
              <a:rPr lang="ru-RU" dirty="0" smtClean="0"/>
              <a:t>. / Г.Г. </a:t>
            </a:r>
            <a:r>
              <a:rPr lang="ru-RU" dirty="0" err="1" smtClean="0"/>
              <a:t>Граник</a:t>
            </a:r>
            <a:r>
              <a:rPr lang="ru-RU" dirty="0" smtClean="0"/>
              <a:t>, С.М. Бондаренко, Л.А.Концевая, С.А. Шаповал. - М.: Педагогика, 2001.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06863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понятия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61365" y="1056289"/>
            <a:ext cx="11531242" cy="521838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Функциональная </a:t>
            </a:r>
            <a:r>
              <a:rPr lang="ru-RU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грамотность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это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способность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человека использовать навыки чтения и письма в условиях его взаимодействия с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социумом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Смысловое чтение </a:t>
            </a: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чтения, которое нацелено на понимание читающим смыслового содержания текста. </a:t>
            </a:r>
          </a:p>
          <a:p>
            <a:pPr algn="just"/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смыслового чтения </a:t>
            </a:r>
            <a:r>
              <a:rPr lang="ru-RU" alt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максимально точно и полно понять содержание текста, уловить все детали и практически осмыслить извлеченную информацию.</a:t>
            </a:r>
            <a:endParaRPr lang="ru-RU" sz="3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2585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Читательская грамотность и ее связь с когнитивными способностями"/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748835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3435" y="1252100"/>
            <a:ext cx="103632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чтения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характеризуется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четырьмя главными умениями,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которыми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овладеть ученик: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64405" y="2419927"/>
            <a:ext cx="9562641" cy="3621435"/>
          </a:xfrm>
        </p:spPr>
        <p:txBody>
          <a:bodyPr>
            <a:noAutofit/>
          </a:bodyPr>
          <a:lstStyle/>
          <a:p>
            <a:pPr lvl="0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общая 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ориентация в содержании 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текста 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понимание 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его целостного смысла;</a:t>
            </a:r>
          </a:p>
          <a:p>
            <a:pPr lvl="0"/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нахождение информации;</a:t>
            </a:r>
          </a:p>
          <a:p>
            <a:pPr lvl="0"/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интерпретация текста;</a:t>
            </a:r>
          </a:p>
          <a:p>
            <a:pPr lvl="0"/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рефлексия на содержание текста или на форму текста и его оценка.</a:t>
            </a:r>
          </a:p>
          <a:p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2395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188" y="133350"/>
            <a:ext cx="8596668" cy="1209675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</a:t>
            </a:r>
            <a:r>
              <a:rPr lang="ru-RU" sz="5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3587" y="1420867"/>
            <a:ext cx="11323254" cy="4841213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способность </a:t>
            </a:r>
            <a:r>
              <a:rPr lang="ru-RU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получать из текста информацию и строить на ее основе суждения; </a:t>
            </a:r>
            <a:endParaRPr lang="ru-RU" sz="4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умение </a:t>
            </a:r>
            <a:r>
              <a:rPr lang="ru-RU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построения логических выводов и оценки на основе личных знаний</a:t>
            </a:r>
          </a:p>
        </p:txBody>
      </p:sp>
    </p:spTree>
    <p:extLst>
      <p:ext uri="{BB962C8B-B14F-4D97-AF65-F5344CB8AC3E}">
        <p14:creationId xmlns="" xmlns:p14="http://schemas.microsoft.com/office/powerpoint/2010/main" val="99930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77788" y="346841"/>
            <a:ext cx="11162569" cy="578911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i="1" dirty="0" smtClean="0">
                <a:solidFill>
                  <a:schemeClr val="tx1"/>
                </a:solidFill>
              </a:rPr>
              <a:t>    </a:t>
            </a:r>
            <a:r>
              <a:rPr lang="ru-RU" sz="5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Читательская </a:t>
            </a:r>
            <a:r>
              <a:rPr lang="ru-RU" sz="54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грамотность </a:t>
            </a:r>
            <a:r>
              <a:rPr lang="ru-RU" sz="5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5400" b="1" dirty="0">
                <a:solidFill>
                  <a:schemeClr val="tx1"/>
                </a:solidFill>
              </a:rPr>
              <a:t>способность понимать, использовать и анализировать прочитанное. </a:t>
            </a:r>
          </a:p>
          <a:p>
            <a:pPr algn="ctr"/>
            <a:endParaRPr lang="ru-RU" sz="5400" dirty="0"/>
          </a:p>
        </p:txBody>
      </p:sp>
    </p:spTree>
    <p:extLst>
      <p:ext uri="{BB962C8B-B14F-4D97-AF65-F5344CB8AC3E}">
        <p14:creationId xmlns="" xmlns:p14="http://schemas.microsoft.com/office/powerpoint/2010/main" val="35947406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725214"/>
            <a:ext cx="8596668" cy="19304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аспектов ЧГ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51413" y="1213945"/>
            <a:ext cx="9727894" cy="4133735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беглое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чтение; </a:t>
            </a:r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толкование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текста в буквальном смысле; </a:t>
            </a:r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оценка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языка и формы сообщения; </a:t>
            </a:r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поиск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информации и ее извлечение; </a:t>
            </a:r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преобразование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данных от частных явлений к обобщенным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формулирование основных идей и выводов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общее понимание текста; </a:t>
            </a:r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размышления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содержании и оценка, соотнесение с </a:t>
            </a:r>
            <a:r>
              <a:rPr lang="ru-RU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внетекстовой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информацией.</a:t>
            </a:r>
          </a:p>
        </p:txBody>
      </p:sp>
    </p:spTree>
    <p:extLst>
      <p:ext uri="{BB962C8B-B14F-4D97-AF65-F5344CB8AC3E}">
        <p14:creationId xmlns="" xmlns:p14="http://schemas.microsoft.com/office/powerpoint/2010/main" val="3716797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Читательская грамотность - связь читательских умений"/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763251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8835361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Текст для проверки читательской грамотности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77333" y="2160589"/>
            <a:ext cx="9215813" cy="388077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типу: </a:t>
            </a:r>
            <a:r>
              <a:rPr lang="ru-RU" sz="4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сплошной – </a:t>
            </a:r>
            <a:r>
              <a:rPr lang="ru-RU" sz="44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несплошной</a:t>
            </a:r>
            <a:r>
              <a:rPr lang="ru-RU" sz="4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стилю: </a:t>
            </a:r>
            <a:r>
              <a:rPr lang="ru-RU" sz="4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научные, деловые, художественные, технические, публицистические и другие.</a:t>
            </a:r>
          </a:p>
          <a:p>
            <a:endParaRPr lang="ru-RU" sz="4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02549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2259</TotalTime>
  <Words>546</Words>
  <Application>Microsoft Office PowerPoint</Application>
  <PresentationFormat>Произвольный</PresentationFormat>
  <Paragraphs>74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Справедливость</vt:lpstr>
      <vt:lpstr>Слайд 1</vt:lpstr>
      <vt:lpstr>Основные понятия</vt:lpstr>
      <vt:lpstr>Слайд 3</vt:lpstr>
      <vt:lpstr>Грамотность чтения характеризуется четырьмя главными умениями, которыми должен овладеть ученик: </vt:lpstr>
      <vt:lpstr>Группы навыков</vt:lpstr>
      <vt:lpstr>Слайд 6</vt:lpstr>
      <vt:lpstr>Система аспектов ЧГ</vt:lpstr>
      <vt:lpstr>Слайд 8</vt:lpstr>
      <vt:lpstr>Текст для проверки читательской грамотности </vt:lpstr>
      <vt:lpstr>Сплошные тексты: </vt:lpstr>
      <vt:lpstr> </vt:lpstr>
      <vt:lpstr>Возрастные нормы</vt:lpstr>
      <vt:lpstr>Способы смыслового чтения</vt:lpstr>
      <vt:lpstr>Приемы понимания (осмысления) учебного текста.</vt:lpstr>
      <vt:lpstr>Антиципация.  Антиципация (лат. anticipatio) - это предвосхищение, предугадывание содержания. Является эффективным средством отработки техники чтения: при систематических тренировках ребёнок учится по начальным буквам угадывать слово, по начальным словам - фразу, по начальным фразам - содержание текста. Это существенно ускоряет темп чтения. Один из важнейших приёмов работы с текстом до чтения. Разновидности антиципации: а) Прогнозирование содержания текста по названию, фамилии автора, эпиграфу. б) Восстановление текста с пропущенными элементами. в) Составление до чтения плана текста с опорой на имеющиеся знания, читательский опыт, заголовок, жанр и стиль текста. г) Угадывание хода мысли автора при чтении с остановками: Как вы думаете, что произойдёт дальше? Как будут развиваться события? К какому выводу придёт автор?   </vt:lpstr>
      <vt:lpstr>Приёмы понимания учебного текста: "Ассоциативный куст" Это один из основных приёмов  работы с информацией до чтения.  Учитель даёт ключевое слово или  заголовок текста, ученики записывают  вокруг него все возможные ассоциа- ции, обозначая стрелочками смысловые  связи между понятиями. Это позволяет  актуализировать уже имеющиеся  знания, активизировать познавательную  активность учащихся и мотивировать их  на дальнейшую работу с текстом. </vt:lpstr>
      <vt:lpstr>Ромашка Блума - один из основных приёмов осмысления информации -постановка вопросов к тексту и поиск ответов  на них. Наиболее удачная классификация вопросов  была предложена американским психологом и педагогом Бенджамином Блумом. Учащиеся изготавливают ромашку, на каждом из шести лепестков которой записываются вопросы разных типов.  Работа может быть индивидуальной, парной или групповой.  Цель - с помощью 6 вопросов выйти на понимание  содержащейся в тексте информации, на осмысление  авторской позиции (в художественных и публицистических текстах). При отработке приёма необходимо указывать  учащимся на качество вопросов, отсеивая  неинформативные, случайные. </vt:lpstr>
      <vt:lpstr>Слайд 18</vt:lpstr>
      <vt:lpstr>Литература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teacher</dc:creator>
  <cp:lastModifiedBy>Зинаида</cp:lastModifiedBy>
  <cp:revision>377</cp:revision>
  <dcterms:created xsi:type="dcterms:W3CDTF">2016-03-06T23:44:57Z</dcterms:created>
  <dcterms:modified xsi:type="dcterms:W3CDTF">2021-04-28T15:45:16Z</dcterms:modified>
</cp:coreProperties>
</file>