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69" r:id="rId3"/>
    <p:sldId id="256" r:id="rId4"/>
    <p:sldId id="303" r:id="rId5"/>
    <p:sldId id="305" r:id="rId6"/>
    <p:sldId id="306" r:id="rId7"/>
    <p:sldId id="257" r:id="rId8"/>
    <p:sldId id="271" r:id="rId9"/>
    <p:sldId id="304" r:id="rId10"/>
    <p:sldId id="286" r:id="rId11"/>
    <p:sldId id="308" r:id="rId12"/>
    <p:sldId id="307" r:id="rId13"/>
    <p:sldId id="309" r:id="rId14"/>
    <p:sldId id="310" r:id="rId15"/>
    <p:sldId id="311" r:id="rId16"/>
    <p:sldId id="312" r:id="rId17"/>
    <p:sldId id="302" r:id="rId18"/>
    <p:sldId id="262" r:id="rId19"/>
    <p:sldId id="313" r:id="rId20"/>
    <p:sldId id="314" r:id="rId21"/>
    <p:sldId id="315" r:id="rId22"/>
    <p:sldId id="316" r:id="rId23"/>
    <p:sldId id="299" r:id="rId24"/>
    <p:sldId id="267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990099"/>
    <a:srgbClr val="00FFFF"/>
    <a:srgbClr val="66FFFF"/>
    <a:srgbClr val="00CCFF"/>
    <a:srgbClr val="0000FF"/>
    <a:srgbClr val="FF0066"/>
    <a:srgbClr val="3399FF"/>
    <a:srgbClr val="33CCFF"/>
    <a:srgbClr val="FF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50" autoAdjust="0"/>
    <p:restoredTop sz="94660"/>
  </p:normalViewPr>
  <p:slideViewPr>
    <p:cSldViewPr>
      <p:cViewPr>
        <p:scale>
          <a:sx n="50" d="100"/>
          <a:sy n="50" d="100"/>
        </p:scale>
        <p:origin x="-1914" y="-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F82857-E452-4D60-A39F-3648B4179B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9071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C30983-17FE-46F2-ACE6-556A6D64F0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571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AF28BD-3E4E-4B5E-83BB-DEB471F871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26327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71E9FE-1B86-4847-8D22-6DA04D17C0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598338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523CE9-E351-415B-A0B3-B739D06547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07253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6EAC7B-88EA-4BE9-AFC3-10DBFF6EE4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17114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DABC7C-0487-4648-9E07-4111B1DFC5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716903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DE472C-12C0-4A52-BA72-433C09F6EB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291587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C59A67-C3E1-466D-80C7-6F780CE4AC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886397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5F987E-60BC-44BE-BA7C-46E7B8CFD4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977951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CBBBAA-C272-4877-BCEF-415B565A5D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98014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541A6179-6AC9-48ED-AED2-1939CA6EEB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gif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gif"/><Relationship Id="rId4" Type="http://schemas.openxmlformats.org/officeDocument/2006/relationships/image" Target="../media/image2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gif"/><Relationship Id="rId4" Type="http://schemas.openxmlformats.org/officeDocument/2006/relationships/image" Target="../media/image4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gif"/><Relationship Id="rId4" Type="http://schemas.openxmlformats.org/officeDocument/2006/relationships/image" Target="../media/image8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gif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6000" dirty="0" smtClean="0">
                <a:solidFill>
                  <a:srgbClr val="0000FF"/>
                </a:solidFill>
              </a:rPr>
              <a:t>Урок русского языка</a:t>
            </a:r>
          </a:p>
        </p:txBody>
      </p:sp>
      <p:sp>
        <p:nvSpPr>
          <p:cNvPr id="2051" name="Содержимое 5"/>
          <p:cNvSpPr>
            <a:spLocks noGrp="1"/>
          </p:cNvSpPr>
          <p:nvPr>
            <p:ph sz="half" idx="4294967295"/>
          </p:nvPr>
        </p:nvSpPr>
        <p:spPr>
          <a:xfrm>
            <a:off x="5004048" y="2924944"/>
            <a:ext cx="4139952" cy="3201220"/>
          </a:xfrm>
        </p:spPr>
        <p:txBody>
          <a:bodyPr/>
          <a:lstStyle/>
          <a:p>
            <a:pPr eaLnBrk="1" hangingPunct="1"/>
            <a:endParaRPr lang="ru-RU" altLang="ru-RU" dirty="0" smtClean="0"/>
          </a:p>
          <a:p>
            <a:pPr eaLnBrk="1" hangingPunct="1"/>
            <a:endParaRPr lang="ru-RU" altLang="ru-RU" dirty="0" smtClean="0"/>
          </a:p>
          <a:p>
            <a:pPr algn="r" eaLnBrk="1" hangingPunct="1">
              <a:buFontTx/>
              <a:buNone/>
            </a:pPr>
            <a:r>
              <a:rPr lang="ru-RU" altLang="ru-RU" dirty="0" smtClean="0"/>
              <a:t>    </a:t>
            </a:r>
            <a:r>
              <a:rPr lang="ru-RU" altLang="ru-RU" sz="1800" dirty="0" smtClean="0">
                <a:solidFill>
                  <a:srgbClr val="0070C0"/>
                </a:solidFill>
              </a:rPr>
              <a:t>Подготовила:</a:t>
            </a:r>
          </a:p>
          <a:p>
            <a:pPr algn="r" eaLnBrk="1" hangingPunct="1">
              <a:buFontTx/>
              <a:buNone/>
            </a:pPr>
            <a:r>
              <a:rPr lang="ru-RU" altLang="ru-RU" sz="1800" dirty="0" smtClean="0">
                <a:solidFill>
                  <a:srgbClr val="0070C0"/>
                </a:solidFill>
              </a:rPr>
              <a:t>учитель начальных классов</a:t>
            </a:r>
          </a:p>
          <a:p>
            <a:pPr algn="r" eaLnBrk="1" hangingPunct="1">
              <a:buFontTx/>
              <a:buNone/>
            </a:pPr>
            <a:r>
              <a:rPr lang="ru-RU" altLang="ru-RU" sz="1800" dirty="0" smtClean="0">
                <a:solidFill>
                  <a:srgbClr val="0070C0"/>
                </a:solidFill>
              </a:rPr>
              <a:t>МАОУ СОШ №38</a:t>
            </a:r>
          </a:p>
          <a:p>
            <a:pPr algn="r" eaLnBrk="1" hangingPunct="1">
              <a:buFontTx/>
              <a:buNone/>
            </a:pPr>
            <a:r>
              <a:rPr lang="ru-RU" altLang="ru-RU" sz="1800" dirty="0" err="1" smtClean="0">
                <a:solidFill>
                  <a:srgbClr val="0070C0"/>
                </a:solidFill>
              </a:rPr>
              <a:t>ПолубояроваАВ</a:t>
            </a:r>
            <a:endParaRPr lang="ru-RU" altLang="ru-RU" sz="1800" dirty="0" smtClean="0">
              <a:solidFill>
                <a:srgbClr val="0070C0"/>
              </a:solidFill>
            </a:endParaRPr>
          </a:p>
        </p:txBody>
      </p:sp>
      <p:pic>
        <p:nvPicPr>
          <p:cNvPr id="2052" name="Picture 2" descr="сов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9" y="1643063"/>
            <a:ext cx="3744416" cy="4338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  <p:sndAc>
      <p:stSnd>
        <p:snd r:embed="rId2" name="drumroll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7"/>
          <p:cNvSpPr>
            <a:spLocks noGrp="1" noChangeArrowheads="1"/>
          </p:cNvSpPr>
          <p:nvPr>
            <p:ph type="title"/>
          </p:nvPr>
        </p:nvSpPr>
        <p:spPr>
          <a:xfrm>
            <a:off x="-1428750" y="0"/>
            <a:ext cx="11634788" cy="1143000"/>
          </a:xfrm>
        </p:spPr>
        <p:txBody>
          <a:bodyPr/>
          <a:lstStyle/>
          <a:p>
            <a:pPr eaLnBrk="1" hangingPunct="1"/>
            <a:r>
              <a:rPr lang="ru-RU" altLang="ru-RU" sz="5400" dirty="0" smtClean="0">
                <a:solidFill>
                  <a:srgbClr val="FF0000"/>
                </a:solidFill>
              </a:rPr>
              <a:t>Алгоритм</a:t>
            </a:r>
          </a:p>
        </p:txBody>
      </p:sp>
      <p:sp>
        <p:nvSpPr>
          <p:cNvPr id="9219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228600" y="1071563"/>
            <a:ext cx="8686800" cy="5054600"/>
          </a:xfrm>
        </p:spPr>
        <p:txBody>
          <a:bodyPr/>
          <a:lstStyle/>
          <a:p>
            <a:pPr marL="609600" indent="-609600" eaLnBrk="1" hangingPunct="1">
              <a:buFontTx/>
              <a:buAutoNum type="arabicPeriod"/>
              <a:defRPr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Прочитай слово.</a:t>
            </a:r>
          </a:p>
          <a:p>
            <a:pPr marL="609600" indent="-609600" eaLnBrk="1" hangingPunct="1">
              <a:buFontTx/>
              <a:buAutoNum type="arabicPeriod"/>
              <a:defRPr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Поставь ударение </a:t>
            </a:r>
          </a:p>
          <a:p>
            <a:pPr marL="609600" indent="-609600" eaLnBrk="1" hangingPunct="1">
              <a:buFontTx/>
              <a:buAutoNum type="arabicPeriod"/>
              <a:defRPr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Подчеркни безударные гласные </a:t>
            </a:r>
          </a:p>
          <a:p>
            <a:pPr marL="609600" indent="-609600" eaLnBrk="1" hangingPunct="1">
              <a:buFontTx/>
              <a:buNone/>
              <a:defRPr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     в корне.</a:t>
            </a:r>
          </a:p>
          <a:p>
            <a:pPr marL="609600" indent="-609600" eaLnBrk="1" hangingPunct="1">
              <a:buFontTx/>
              <a:buNone/>
              <a:defRPr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5.   Подбери  однокоренные проверочные слова. </a:t>
            </a:r>
          </a:p>
          <a:p>
            <a:pPr marL="609600" indent="-609600" eaLnBrk="1" hangingPunct="1">
              <a:buFontTx/>
              <a:buNone/>
              <a:defRPr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6.  Сколько безударных гласных, столько и проверочных слов.</a:t>
            </a:r>
          </a:p>
          <a:p>
            <a:pPr marL="609600" indent="-609600" eaLnBrk="1" hangingPunct="1">
              <a:buFontTx/>
              <a:buNone/>
              <a:defRPr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7.  Обозначь орфограмму.</a:t>
            </a:r>
          </a:p>
        </p:txBody>
      </p:sp>
      <p:pic>
        <p:nvPicPr>
          <p:cNvPr id="7" name="Picture 5" descr="C:\Users\User\Desktop\1862544-91e79da5741df372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32656"/>
            <a:ext cx="1934657" cy="28661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Содержимое 2"/>
          <p:cNvSpPr>
            <a:spLocks noGrp="1"/>
          </p:cNvSpPr>
          <p:nvPr>
            <p:ph idx="4294967295"/>
          </p:nvPr>
        </p:nvSpPr>
        <p:spPr>
          <a:xfrm>
            <a:off x="467544" y="260350"/>
            <a:ext cx="8280920" cy="5976962"/>
          </a:xfrm>
        </p:spPr>
        <p:txBody>
          <a:bodyPr/>
          <a:lstStyle/>
          <a:p>
            <a:pPr marL="609600" indent="-609600" eaLnBrk="1" hangingPunct="1">
              <a:buFontTx/>
              <a:buNone/>
              <a:defRPr/>
            </a:pPr>
            <a:r>
              <a:rPr lang="ru-RU" sz="3600" b="1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Чтобы проверить безударный гласный звук, надо…</a:t>
            </a:r>
          </a:p>
          <a:p>
            <a:pPr marL="609600" indent="-609600" eaLnBrk="1" hangingPunct="1">
              <a:buFontTx/>
              <a:buNone/>
              <a:defRPr/>
            </a:pPr>
            <a:endParaRPr lang="ru-RU" sz="3600" b="1" i="1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  <a:p>
            <a:pPr marL="609600" indent="-609600" eaLnBrk="1" hangingPunct="1">
              <a:buFontTx/>
              <a:buAutoNum type="arabicPeriod"/>
              <a:defRPr/>
            </a:pPr>
            <a:r>
              <a:rPr lang="ru-RU" sz="4000" b="1" dirty="0" smtClean="0">
                <a:solidFill>
                  <a:srgbClr val="990033"/>
                </a:solidFill>
                <a:cs typeface="Arial" charset="0"/>
              </a:rPr>
              <a:t>Проверить его согласным</a:t>
            </a:r>
          </a:p>
          <a:p>
            <a:pPr marL="0" indent="0" eaLnBrk="1" hangingPunct="1">
              <a:buNone/>
              <a:defRPr/>
            </a:pPr>
            <a:endParaRPr lang="ru-RU" sz="4000" b="1" dirty="0" smtClean="0">
              <a:solidFill>
                <a:srgbClr val="990033"/>
              </a:solidFill>
              <a:cs typeface="Arial" charset="0"/>
            </a:endParaRPr>
          </a:p>
          <a:p>
            <a:pPr marL="0" indent="0" eaLnBrk="1" hangingPunct="1">
              <a:buNone/>
              <a:defRPr/>
            </a:pPr>
            <a:r>
              <a:rPr lang="ru-RU" sz="4000" b="1" dirty="0" smtClean="0">
                <a:solidFill>
                  <a:srgbClr val="990033"/>
                </a:solidFill>
                <a:cs typeface="Arial" charset="0"/>
              </a:rPr>
              <a:t>2. Заменить на другой</a:t>
            </a:r>
          </a:p>
          <a:p>
            <a:pPr marL="609600" indent="-609600" eaLnBrk="1" hangingPunct="1">
              <a:buFontTx/>
              <a:buAutoNum type="arabicPeriod"/>
              <a:defRPr/>
            </a:pPr>
            <a:endParaRPr lang="ru-RU" sz="4000" b="1" dirty="0" smtClean="0">
              <a:solidFill>
                <a:srgbClr val="990033"/>
              </a:solidFill>
              <a:cs typeface="Arial" charset="0"/>
            </a:endParaRPr>
          </a:p>
          <a:p>
            <a:pPr marL="0" indent="0" eaLnBrk="1" hangingPunct="1">
              <a:buNone/>
              <a:defRPr/>
            </a:pPr>
            <a:r>
              <a:rPr lang="ru-RU" sz="4000" b="1" dirty="0" smtClean="0">
                <a:solidFill>
                  <a:srgbClr val="990033"/>
                </a:solidFill>
                <a:cs typeface="Arial" charset="0"/>
              </a:rPr>
              <a:t>3. Поставить его под ударение</a:t>
            </a:r>
          </a:p>
        </p:txBody>
      </p:sp>
      <p:pic>
        <p:nvPicPr>
          <p:cNvPr id="3" name="Picture 5" descr="C:\Users\User\Desktop\1862544-91e79da5741df372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6932" y="3212976"/>
            <a:ext cx="1215135" cy="1800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674858784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74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6267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74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6267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74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74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395536" y="549274"/>
            <a:ext cx="7848353" cy="433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>
              <a:defRPr/>
            </a:pPr>
            <a:r>
              <a:rPr lang="ru-RU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 </a:t>
            </a:r>
            <a:r>
              <a:rPr lang="ru-RU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какой паре слов, проверочное слово подобрано неправильно?</a:t>
            </a:r>
          </a:p>
          <a:p>
            <a:pPr marL="342900" indent="-342900">
              <a:defRPr/>
            </a:pPr>
            <a:endParaRPr lang="ru-RU" sz="3200" b="1" dirty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>
              <a:buFontTx/>
              <a:buAutoNum type="arabicPeriod"/>
              <a:defRPr/>
            </a:pPr>
            <a:r>
              <a:rPr lang="ru-RU" sz="2800" b="1" i="1" dirty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3600" b="1" i="1" dirty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ходил – ходили</a:t>
            </a:r>
          </a:p>
          <a:p>
            <a:pPr marL="342900" indent="-342900">
              <a:defRPr/>
            </a:pPr>
            <a:endParaRPr lang="ru-RU" sz="3600" b="1" i="1" dirty="0">
              <a:solidFill>
                <a:srgbClr val="990033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>
              <a:defRPr/>
            </a:pPr>
            <a:r>
              <a:rPr lang="ru-RU" sz="3600" b="1" i="1" dirty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2. мясной – мясо</a:t>
            </a:r>
          </a:p>
          <a:p>
            <a:pPr marL="342900" indent="-342900">
              <a:defRPr/>
            </a:pPr>
            <a:endParaRPr lang="ru-RU" sz="3600" b="1" i="1" dirty="0">
              <a:solidFill>
                <a:srgbClr val="990033"/>
              </a:solidFill>
            </a:endParaRPr>
          </a:p>
          <a:p>
            <a:pPr marL="342900" indent="-342900">
              <a:defRPr/>
            </a:pPr>
            <a:r>
              <a:rPr lang="ru-RU" sz="3600" b="1" i="1" dirty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3. хлеба - хлебный </a:t>
            </a:r>
          </a:p>
        </p:txBody>
      </p:sp>
      <p:pic>
        <p:nvPicPr>
          <p:cNvPr id="12291" name="Picture 6" descr="задумчивость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3" y="3963668"/>
            <a:ext cx="2088232" cy="2555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4" name="WordArt 10"/>
          <p:cNvSpPr>
            <a:spLocks noChangeArrowheads="1" noChangeShapeType="1" noTextEdit="1"/>
          </p:cNvSpPr>
          <p:nvPr/>
        </p:nvSpPr>
        <p:spPr bwMode="auto">
          <a:xfrm>
            <a:off x="5940425" y="2133600"/>
            <a:ext cx="2233613" cy="24479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endParaRPr lang="ru-RU" sz="4000" kern="10" dirty="0">
              <a:ln w="9525">
                <a:solidFill>
                  <a:srgbClr val="993366"/>
                </a:solidFill>
                <a:round/>
                <a:headEnd/>
                <a:tailEnd/>
              </a:ln>
              <a:solidFill>
                <a:srgbClr val="808080"/>
              </a:solidFill>
              <a:latin typeface="Haettenschweiler"/>
            </a:endParaRPr>
          </a:p>
        </p:txBody>
      </p:sp>
      <p:pic>
        <p:nvPicPr>
          <p:cNvPr id="5" name="Picture 5" descr="C:\Users\User\Desktop\1862544-91e79da5741df372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556792"/>
            <a:ext cx="1326189" cy="19647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59635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63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63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63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3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Содержимое 2"/>
          <p:cNvSpPr>
            <a:spLocks noGrp="1"/>
          </p:cNvSpPr>
          <p:nvPr>
            <p:ph idx="4294967295"/>
          </p:nvPr>
        </p:nvSpPr>
        <p:spPr>
          <a:xfrm>
            <a:off x="465138" y="476250"/>
            <a:ext cx="8213725" cy="11525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3600" dirty="0" smtClean="0">
                <a:solidFill>
                  <a:srgbClr val="990033"/>
                </a:solidFill>
                <a:cs typeface="Arial" charset="0"/>
              </a:rPr>
              <a:t>В каком столбике слова не требуют проверки? Почему?</a:t>
            </a: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539750" y="2349500"/>
            <a:ext cx="2232025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ru-RU" sz="3600" b="1" dirty="0">
              <a:solidFill>
                <a:schemeClr val="accent2"/>
              </a:solidFill>
            </a:endParaRPr>
          </a:p>
          <a:p>
            <a:pPr algn="ctr" eaLnBrk="1" hangingPunct="1"/>
            <a:r>
              <a:rPr lang="ru-RU" sz="3600" b="1" dirty="0">
                <a:solidFill>
                  <a:schemeClr val="accent2"/>
                </a:solidFill>
              </a:rPr>
              <a:t>звёзды</a:t>
            </a:r>
          </a:p>
          <a:p>
            <a:pPr algn="ctr" eaLnBrk="1" hangingPunct="1"/>
            <a:r>
              <a:rPr lang="ru-RU" sz="3600" b="1" dirty="0">
                <a:solidFill>
                  <a:schemeClr val="accent2"/>
                </a:solidFill>
              </a:rPr>
              <a:t>свиньи</a:t>
            </a:r>
          </a:p>
          <a:p>
            <a:pPr algn="ctr" eaLnBrk="1" hangingPunct="1"/>
            <a:r>
              <a:rPr lang="ru-RU" sz="3600" b="1" dirty="0">
                <a:solidFill>
                  <a:schemeClr val="accent2"/>
                </a:solidFill>
              </a:rPr>
              <a:t>мяч</a:t>
            </a:r>
          </a:p>
          <a:p>
            <a:pPr algn="ctr" eaLnBrk="1" hangingPunct="1"/>
            <a:r>
              <a:rPr lang="ru-RU" sz="3600" b="1" dirty="0">
                <a:solidFill>
                  <a:schemeClr val="accent2"/>
                </a:solidFill>
              </a:rPr>
              <a:t>журавль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3492500" y="2420938"/>
            <a:ext cx="2159000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ru-RU" sz="3600" b="1" dirty="0">
              <a:solidFill>
                <a:schemeClr val="accent2"/>
              </a:solidFill>
            </a:endParaRPr>
          </a:p>
          <a:p>
            <a:pPr algn="ctr" eaLnBrk="1" hangingPunct="1"/>
            <a:r>
              <a:rPr lang="ru-RU" sz="3600" b="1" dirty="0">
                <a:solidFill>
                  <a:schemeClr val="accent2"/>
                </a:solidFill>
              </a:rPr>
              <a:t>звезда</a:t>
            </a:r>
          </a:p>
          <a:p>
            <a:pPr algn="ctr" eaLnBrk="1" hangingPunct="1"/>
            <a:r>
              <a:rPr lang="ru-RU" sz="3600" b="1" dirty="0">
                <a:solidFill>
                  <a:schemeClr val="accent2"/>
                </a:solidFill>
              </a:rPr>
              <a:t>свинья</a:t>
            </a:r>
          </a:p>
          <a:p>
            <a:pPr algn="ctr" eaLnBrk="1" hangingPunct="1"/>
            <a:r>
              <a:rPr lang="ru-RU" sz="3600" b="1" dirty="0">
                <a:solidFill>
                  <a:schemeClr val="accent2"/>
                </a:solidFill>
              </a:rPr>
              <a:t>мячи</a:t>
            </a:r>
          </a:p>
          <a:p>
            <a:pPr algn="ctr" eaLnBrk="1" hangingPunct="1"/>
            <a:r>
              <a:rPr lang="ru-RU" sz="3600" b="1" dirty="0">
                <a:solidFill>
                  <a:schemeClr val="accent2"/>
                </a:solidFill>
              </a:rPr>
              <a:t>журавли</a:t>
            </a:r>
          </a:p>
        </p:txBody>
      </p:sp>
      <p:pic>
        <p:nvPicPr>
          <p:cNvPr id="14341" name="Picture 8" descr="мальчик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924944"/>
            <a:ext cx="2764313" cy="3528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C:\Users\User\Desktop\1862544-91e79da5741df372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124744"/>
            <a:ext cx="1022369" cy="15146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62093782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5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animClr clrSpc="rgb" dir="cw">
                                      <p:cBhvr>
                                        <p:cTn id="14" dur="5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5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animClr clrSpc="rgb" dir="cw">
                                      <p:cBhvr>
                                        <p:cTn id="21" dur="5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500" fill="hold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animClr clrSpc="rgb" dir="cw">
                                      <p:cBhvr>
                                        <p:cTn id="28" dur="500" fill="hold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Содержимое 2"/>
          <p:cNvSpPr>
            <a:spLocks noGrp="1"/>
          </p:cNvSpPr>
          <p:nvPr>
            <p:ph idx="4294967295"/>
          </p:nvPr>
        </p:nvSpPr>
        <p:spPr>
          <a:xfrm>
            <a:off x="569913" y="476250"/>
            <a:ext cx="8002587" cy="140017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3600" dirty="0" smtClean="0">
                <a:solidFill>
                  <a:srgbClr val="990033"/>
                </a:solidFill>
                <a:cs typeface="Arial" charset="0"/>
              </a:rPr>
              <a:t>Буквы каких звуков проверяются ударением?</a:t>
            </a:r>
          </a:p>
        </p:txBody>
      </p:sp>
      <p:sp>
        <p:nvSpPr>
          <p:cNvPr id="15363" name="Скругленный прямоугольник 3">
            <a:hlinkClick r:id="" action="ppaction://macro?name=DA"/>
          </p:cNvPr>
          <p:cNvSpPr>
            <a:spLocks noChangeArrowheads="1"/>
          </p:cNvSpPr>
          <p:nvPr/>
        </p:nvSpPr>
        <p:spPr bwMode="auto">
          <a:xfrm>
            <a:off x="3346450" y="5013325"/>
            <a:ext cx="2449513" cy="15748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>
                  <a:alpha val="50998"/>
                </a:schemeClr>
              </a:gs>
              <a:gs pos="100000">
                <a:srgbClr val="FF9933">
                  <a:alpha val="78998"/>
                </a:srgbClr>
              </a:gs>
            </a:gsLst>
            <a:lin ang="5400000" scaled="1"/>
          </a:gra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ru-RU" sz="2400" b="1" dirty="0">
              <a:solidFill>
                <a:schemeClr val="accent2"/>
              </a:solidFill>
            </a:endParaRPr>
          </a:p>
          <a:p>
            <a:pPr algn="ctr"/>
            <a:r>
              <a:rPr lang="ru-RU" sz="2400" b="1" dirty="0">
                <a:solidFill>
                  <a:schemeClr val="accent2"/>
                </a:solidFill>
              </a:rPr>
              <a:t>буквы гласных звуков</a:t>
            </a:r>
          </a:p>
        </p:txBody>
      </p:sp>
      <p:sp>
        <p:nvSpPr>
          <p:cNvPr id="15364" name="Скругленный прямоугольник 4">
            <a:hlinkClick r:id="" action="ppaction://macro?name=NET"/>
          </p:cNvPr>
          <p:cNvSpPr>
            <a:spLocks noChangeArrowheads="1"/>
          </p:cNvSpPr>
          <p:nvPr/>
        </p:nvSpPr>
        <p:spPr bwMode="auto">
          <a:xfrm>
            <a:off x="468313" y="4076700"/>
            <a:ext cx="2449512" cy="15843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>
                  <a:alpha val="50998"/>
                </a:schemeClr>
              </a:gs>
              <a:gs pos="100000">
                <a:srgbClr val="FF9933">
                  <a:alpha val="78998"/>
                </a:srgbClr>
              </a:gs>
            </a:gsLst>
            <a:lin ang="5400000" scaled="1"/>
          </a:gra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ru-RU" sz="2400" b="1" dirty="0">
              <a:solidFill>
                <a:schemeClr val="accent2"/>
              </a:solidFill>
              <a:cs typeface="Arial" charset="0"/>
            </a:endParaRPr>
          </a:p>
          <a:p>
            <a:pPr algn="ctr"/>
            <a:r>
              <a:rPr lang="ru-RU" sz="2400" b="1" dirty="0">
                <a:solidFill>
                  <a:schemeClr val="accent2"/>
                </a:solidFill>
                <a:cs typeface="Arial" charset="0"/>
              </a:rPr>
              <a:t>буквы согласных звуков</a:t>
            </a:r>
          </a:p>
        </p:txBody>
      </p:sp>
      <p:sp>
        <p:nvSpPr>
          <p:cNvPr id="15365" name="Скругленный прямоугольник 5">
            <a:hlinkClick r:id="" action="ppaction://macro?name=NET"/>
          </p:cNvPr>
          <p:cNvSpPr>
            <a:spLocks noChangeArrowheads="1"/>
          </p:cNvSpPr>
          <p:nvPr/>
        </p:nvSpPr>
        <p:spPr bwMode="auto">
          <a:xfrm>
            <a:off x="6156325" y="3933825"/>
            <a:ext cx="2736850" cy="16573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>
                  <a:alpha val="50998"/>
                </a:schemeClr>
              </a:gs>
              <a:gs pos="100000">
                <a:srgbClr val="FF9933">
                  <a:alpha val="78000"/>
                </a:srgbClr>
              </a:gs>
            </a:gsLst>
            <a:lin ang="5400000" scaled="1"/>
          </a:gra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ru-RU" sz="2400" b="1" dirty="0">
              <a:solidFill>
                <a:schemeClr val="accent2"/>
              </a:solidFill>
              <a:cs typeface="Arial" charset="0"/>
            </a:endParaRPr>
          </a:p>
          <a:p>
            <a:pPr algn="ctr"/>
            <a:r>
              <a:rPr lang="ru-RU" sz="2400" b="1" dirty="0">
                <a:solidFill>
                  <a:schemeClr val="accent2"/>
                </a:solidFill>
                <a:cs typeface="Arial" charset="0"/>
              </a:rPr>
              <a:t>буквы глухих согласных звуков</a:t>
            </a:r>
          </a:p>
        </p:txBody>
      </p:sp>
      <p:pic>
        <p:nvPicPr>
          <p:cNvPr id="15366" name="Picture 6" descr="202086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4313" y="1773238"/>
            <a:ext cx="3633787" cy="205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54791725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animClr clrSpc="rgb" dir="cw">
                                      <p:cBhvr>
                                        <p:cTn id="14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Содержимое 2"/>
          <p:cNvSpPr>
            <a:spLocks noGrp="1"/>
          </p:cNvSpPr>
          <p:nvPr>
            <p:ph idx="4294967295"/>
          </p:nvPr>
        </p:nvSpPr>
        <p:spPr>
          <a:xfrm>
            <a:off x="457200" y="476250"/>
            <a:ext cx="8229600" cy="13684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3600" dirty="0" smtClean="0">
                <a:solidFill>
                  <a:srgbClr val="990033"/>
                </a:solidFill>
                <a:cs typeface="Arial" charset="0"/>
              </a:rPr>
              <a:t>В каком столбике слова требуют проверки?</a:t>
            </a: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611188" y="2492375"/>
            <a:ext cx="2016125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3600" dirty="0" smtClean="0">
                <a:solidFill>
                  <a:schemeClr val="accent2"/>
                </a:solidFill>
              </a:rPr>
              <a:t>дождь</a:t>
            </a:r>
            <a:endParaRPr lang="ru-RU" sz="3600" dirty="0">
              <a:solidFill>
                <a:schemeClr val="accent2"/>
              </a:solidFill>
            </a:endParaRPr>
          </a:p>
          <a:p>
            <a:pPr algn="ctr" eaLnBrk="1" hangingPunct="1"/>
            <a:r>
              <a:rPr lang="ru-RU" sz="3600" dirty="0">
                <a:solidFill>
                  <a:schemeClr val="accent2"/>
                </a:solidFill>
              </a:rPr>
              <a:t>хлеб</a:t>
            </a:r>
          </a:p>
          <a:p>
            <a:pPr algn="ctr" eaLnBrk="1" hangingPunct="1"/>
            <a:r>
              <a:rPr lang="ru-RU" sz="3600" dirty="0" smtClean="0">
                <a:solidFill>
                  <a:schemeClr val="accent2"/>
                </a:solidFill>
              </a:rPr>
              <a:t>пилы</a:t>
            </a:r>
            <a:endParaRPr lang="ru-RU" sz="3600" dirty="0">
              <a:solidFill>
                <a:schemeClr val="accent2"/>
              </a:solidFill>
            </a:endParaRPr>
          </a:p>
          <a:p>
            <a:pPr algn="ctr" eaLnBrk="1" hangingPunct="1"/>
            <a:r>
              <a:rPr lang="ru-RU" sz="3600" dirty="0">
                <a:solidFill>
                  <a:schemeClr val="accent2"/>
                </a:solidFill>
              </a:rPr>
              <a:t>поле</a:t>
            </a: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3779912" y="2564903"/>
            <a:ext cx="2520279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3600" dirty="0" smtClean="0">
                <a:solidFill>
                  <a:schemeClr val="accent2"/>
                </a:solidFill>
              </a:rPr>
              <a:t>дожди</a:t>
            </a:r>
            <a:endParaRPr lang="ru-RU" sz="3600" dirty="0">
              <a:solidFill>
                <a:schemeClr val="accent2"/>
              </a:solidFill>
            </a:endParaRPr>
          </a:p>
          <a:p>
            <a:pPr algn="ctr" eaLnBrk="1" hangingPunct="1"/>
            <a:r>
              <a:rPr lang="ru-RU" sz="3600" dirty="0">
                <a:solidFill>
                  <a:schemeClr val="accent2"/>
                </a:solidFill>
              </a:rPr>
              <a:t>хлеба</a:t>
            </a:r>
          </a:p>
          <a:p>
            <a:pPr algn="ctr" eaLnBrk="1" hangingPunct="1"/>
            <a:r>
              <a:rPr lang="ru-RU" sz="3600" dirty="0" smtClean="0">
                <a:solidFill>
                  <a:schemeClr val="accent2"/>
                </a:solidFill>
              </a:rPr>
              <a:t>пила</a:t>
            </a:r>
            <a:endParaRPr lang="ru-RU" sz="3600" dirty="0">
              <a:solidFill>
                <a:schemeClr val="accent2"/>
              </a:solidFill>
            </a:endParaRPr>
          </a:p>
          <a:p>
            <a:pPr algn="ctr" eaLnBrk="1" hangingPunct="1"/>
            <a:r>
              <a:rPr lang="ru-RU" sz="3600" dirty="0">
                <a:solidFill>
                  <a:schemeClr val="accent2"/>
                </a:solidFill>
              </a:rPr>
              <a:t>поля</a:t>
            </a:r>
          </a:p>
        </p:txBody>
      </p:sp>
      <p:pic>
        <p:nvPicPr>
          <p:cNvPr id="16389" name="Picture 8" descr="ученица думает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412776"/>
            <a:ext cx="1771849" cy="2751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C:\Users\User\Desktop\1862544-91e79da5741df372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293096"/>
            <a:ext cx="1731310" cy="25649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8765370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5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animClr clrSpc="rgb" dir="cw">
                                      <p:cBhvr>
                                        <p:cTn id="14" dur="5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5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animClr clrSpc="rgb" dir="cw">
                                      <p:cBhvr>
                                        <p:cTn id="21" dur="5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500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animClr clrSpc="rgb" dir="cw">
                                      <p:cBhvr>
                                        <p:cTn id="28" dur="500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Содержимое 2"/>
          <p:cNvSpPr>
            <a:spLocks noGrp="1"/>
          </p:cNvSpPr>
          <p:nvPr>
            <p:ph idx="4294967295"/>
          </p:nvPr>
        </p:nvSpPr>
        <p:spPr>
          <a:xfrm>
            <a:off x="457200" y="549275"/>
            <a:ext cx="8218488" cy="1223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3600" dirty="0" smtClean="0">
                <a:solidFill>
                  <a:srgbClr val="990033"/>
                </a:solidFill>
                <a:cs typeface="Arial" charset="0"/>
              </a:rPr>
              <a:t>Буквы каких звуков </a:t>
            </a:r>
            <a:r>
              <a:rPr lang="ru-RU" sz="3600" b="1" dirty="0" smtClean="0">
                <a:solidFill>
                  <a:srgbClr val="990033"/>
                </a:solidFill>
                <a:cs typeface="Arial" charset="0"/>
              </a:rPr>
              <a:t>не</a:t>
            </a:r>
            <a:r>
              <a:rPr lang="ru-RU" sz="3600" dirty="0" smtClean="0">
                <a:solidFill>
                  <a:srgbClr val="990033"/>
                </a:solidFill>
                <a:cs typeface="Arial" charset="0"/>
              </a:rPr>
              <a:t> следует проверять ударением?</a:t>
            </a:r>
          </a:p>
        </p:txBody>
      </p:sp>
      <p:sp>
        <p:nvSpPr>
          <p:cNvPr id="17411" name="Скругленный прямоугольник 3">
            <a:hlinkClick r:id="" action="ppaction://macro?name=DA"/>
          </p:cNvPr>
          <p:cNvSpPr>
            <a:spLocks noChangeArrowheads="1"/>
          </p:cNvSpPr>
          <p:nvPr/>
        </p:nvSpPr>
        <p:spPr bwMode="auto">
          <a:xfrm>
            <a:off x="6227763" y="4076700"/>
            <a:ext cx="2592387" cy="25209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4F81BD">
                  <a:alpha val="50000"/>
                </a:srgbClr>
              </a:gs>
              <a:gs pos="100000">
                <a:srgbClr val="FF9933">
                  <a:alpha val="79999"/>
                </a:srgbClr>
              </a:gs>
            </a:gsLst>
            <a:lin ang="5400000" scaled="1"/>
          </a:gra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ru-RU" sz="2800" b="1" dirty="0">
              <a:solidFill>
                <a:schemeClr val="accent2"/>
              </a:solidFill>
              <a:cs typeface="Arial" charset="0"/>
            </a:endParaRPr>
          </a:p>
          <a:p>
            <a:pPr algn="ctr"/>
            <a:r>
              <a:rPr lang="ru-RU" sz="2800" b="1" dirty="0">
                <a:solidFill>
                  <a:schemeClr val="accent2"/>
                </a:solidFill>
                <a:cs typeface="Arial" charset="0"/>
              </a:rPr>
              <a:t>буквы согласных звуков</a:t>
            </a:r>
          </a:p>
        </p:txBody>
      </p:sp>
      <p:sp>
        <p:nvSpPr>
          <p:cNvPr id="17412" name="Скругленный прямоугольник 4">
            <a:hlinkClick r:id="" action="ppaction://macro?name=NET"/>
          </p:cNvPr>
          <p:cNvSpPr>
            <a:spLocks noChangeArrowheads="1"/>
          </p:cNvSpPr>
          <p:nvPr/>
        </p:nvSpPr>
        <p:spPr bwMode="auto">
          <a:xfrm>
            <a:off x="611188" y="4076700"/>
            <a:ext cx="2520950" cy="25209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>
                  <a:alpha val="50000"/>
                </a:schemeClr>
              </a:gs>
              <a:gs pos="100000">
                <a:srgbClr val="FF9933">
                  <a:alpha val="79999"/>
                </a:srgbClr>
              </a:gs>
            </a:gsLst>
            <a:lin ang="5400000" scaled="1"/>
          </a:gra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ru-RU" sz="2800" b="1" dirty="0">
              <a:solidFill>
                <a:schemeClr val="accent2"/>
              </a:solidFill>
              <a:cs typeface="Arial" charset="0"/>
            </a:endParaRPr>
          </a:p>
          <a:p>
            <a:pPr algn="ctr"/>
            <a:r>
              <a:rPr lang="ru-RU" sz="2800" b="1" dirty="0">
                <a:solidFill>
                  <a:schemeClr val="accent2"/>
                </a:solidFill>
                <a:cs typeface="Arial" charset="0"/>
              </a:rPr>
              <a:t>буквы гласных звуков</a:t>
            </a:r>
          </a:p>
        </p:txBody>
      </p:sp>
      <p:pic>
        <p:nvPicPr>
          <p:cNvPr id="6" name="Picture 5" descr="C:\Users\User\Desktop\1862544-91e79da5741df372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844824"/>
            <a:ext cx="2006665" cy="29728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39214295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1" descr="I:\sun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227851" cy="242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2" name="Picture 2" descr="https://ds05.infourok.ru/uploads/ex/0909/000d2868-56730ff2/img30.jpg"/>
          <p:cNvPicPr>
            <a:picLocks noChangeAspect="1" noChangeArrowheads="1"/>
          </p:cNvPicPr>
          <p:nvPr/>
        </p:nvPicPr>
        <p:blipFill>
          <a:blip r:embed="rId4" cstate="print"/>
          <a:srcRect l="16431" t="-526"/>
          <a:stretch>
            <a:fillRect/>
          </a:stretch>
        </p:blipFill>
        <p:spPr bwMode="auto">
          <a:xfrm>
            <a:off x="3347864" y="1628800"/>
            <a:ext cx="5796136" cy="5229200"/>
          </a:xfrm>
          <a:prstGeom prst="rect">
            <a:avLst/>
          </a:prstGeom>
          <a:noFill/>
        </p:spPr>
      </p:pic>
      <p:pic>
        <p:nvPicPr>
          <p:cNvPr id="4" name="Picture 5" descr="C:\Users\User\Desktop\1862544-91e79da5741df372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212976"/>
            <a:ext cx="2006665" cy="29728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5"/>
          <p:cNvSpPr>
            <a:spLocks noChangeArrowheads="1"/>
          </p:cNvSpPr>
          <p:nvPr/>
        </p:nvSpPr>
        <p:spPr bwMode="auto">
          <a:xfrm>
            <a:off x="0" y="0"/>
            <a:ext cx="9144000" cy="6021388"/>
          </a:xfrm>
          <a:prstGeom prst="wave">
            <a:avLst>
              <a:gd name="adj1" fmla="val 13005"/>
              <a:gd name="adj2" fmla="val 0"/>
            </a:avLst>
          </a:prstGeom>
          <a:solidFill>
            <a:srgbClr val="3399FF"/>
          </a:solidFill>
          <a:ln w="571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 dirty="0"/>
              <a:t>У   книг  своя  жизнь.  Они  тоже  с  гадами </a:t>
            </a:r>
            <a:endParaRPr lang="ru-RU" altLang="ru-RU" sz="2800" b="1" dirty="0" smtClean="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 dirty="0" smtClean="0"/>
              <a:t>могут  </a:t>
            </a:r>
            <a:r>
              <a:rPr lang="ru-RU" altLang="ru-RU" sz="2800" b="1" dirty="0" err="1" smtClean="0"/>
              <a:t>балеть,если</a:t>
            </a:r>
            <a:r>
              <a:rPr lang="ru-RU" altLang="ru-RU" sz="2800" b="1" dirty="0" smtClean="0"/>
              <a:t>  </a:t>
            </a:r>
            <a:r>
              <a:rPr lang="ru-RU" altLang="ru-RU" sz="2800" b="1" dirty="0"/>
              <a:t>их  не  </a:t>
            </a:r>
            <a:r>
              <a:rPr lang="ru-RU" altLang="ru-RU" sz="2800" b="1" dirty="0" err="1"/>
              <a:t>содиржать</a:t>
            </a:r>
            <a:r>
              <a:rPr lang="ru-RU" altLang="ru-RU" sz="2800" b="1" dirty="0"/>
              <a:t> 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 dirty="0" smtClean="0"/>
              <a:t>в  </a:t>
            </a:r>
            <a:r>
              <a:rPr lang="ru-RU" altLang="ru-RU" sz="2800" b="1" dirty="0" err="1"/>
              <a:t>честоте</a:t>
            </a:r>
            <a:r>
              <a:rPr lang="ru-RU" altLang="ru-RU" sz="2800" b="1" dirty="0"/>
              <a:t>,  </a:t>
            </a:r>
            <a:r>
              <a:rPr lang="ru-RU" altLang="ru-RU" sz="2800" b="1" dirty="0" err="1"/>
              <a:t>типле</a:t>
            </a:r>
            <a:r>
              <a:rPr lang="ru-RU" altLang="ru-RU" sz="2800" b="1" dirty="0"/>
              <a:t> и  порядке.</a:t>
            </a:r>
            <a:r>
              <a:rPr lang="ru-RU" altLang="ru-RU" sz="2800" dirty="0"/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dirty="0"/>
              <a:t> </a:t>
            </a:r>
          </a:p>
          <a:p>
            <a:pPr algn="ctr" eaLnBrk="1" hangingPunct="1">
              <a:spcBef>
                <a:spcPct val="0"/>
              </a:spcBef>
              <a:buNone/>
            </a:pPr>
            <a:r>
              <a:rPr lang="ru-RU" altLang="ru-RU" sz="2800" b="1" dirty="0" smtClean="0"/>
              <a:t>Жучки, плесень и грязь  губят  книги.</a:t>
            </a:r>
            <a:r>
              <a:rPr lang="ru-RU" sz="2800" kern="10" dirty="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Arial"/>
                <a:cs typeface="Arial"/>
              </a:rPr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800" b="1" dirty="0"/>
          </a:p>
        </p:txBody>
      </p:sp>
      <p:sp>
        <p:nvSpPr>
          <p:cNvPr id="17417" name="WordArt 9"/>
          <p:cNvSpPr>
            <a:spLocks noChangeArrowheads="1" noChangeShapeType="1" noTextEdit="1"/>
          </p:cNvSpPr>
          <p:nvPr/>
        </p:nvSpPr>
        <p:spPr bwMode="auto">
          <a:xfrm>
            <a:off x="7092281" y="1772815"/>
            <a:ext cx="288032" cy="38297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Arial"/>
                <a:cs typeface="Arial"/>
              </a:rPr>
              <a:t>о</a:t>
            </a:r>
          </a:p>
        </p:txBody>
      </p:sp>
      <p:sp>
        <p:nvSpPr>
          <p:cNvPr id="17420" name="WordArt 12"/>
          <p:cNvSpPr>
            <a:spLocks noChangeArrowheads="1" noChangeShapeType="1" noTextEdit="1"/>
          </p:cNvSpPr>
          <p:nvPr/>
        </p:nvSpPr>
        <p:spPr bwMode="auto">
          <a:xfrm>
            <a:off x="2411760" y="2132856"/>
            <a:ext cx="360040" cy="4779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FF3300"/>
                </a:solidFill>
                <a:round/>
                <a:headEnd/>
                <a:tailEnd/>
              </a:ln>
              <a:solidFill>
                <a:srgbClr val="FF3300"/>
              </a:solidFill>
              <a:latin typeface="Arial"/>
              <a:cs typeface="Arial"/>
            </a:endParaRPr>
          </a:p>
        </p:txBody>
      </p:sp>
      <p:sp>
        <p:nvSpPr>
          <p:cNvPr id="17421" name="WordArt 13"/>
          <p:cNvSpPr>
            <a:spLocks noChangeArrowheads="1" noChangeShapeType="1" noTextEdit="1"/>
          </p:cNvSpPr>
          <p:nvPr/>
        </p:nvSpPr>
        <p:spPr bwMode="auto">
          <a:xfrm>
            <a:off x="4211960" y="2708921"/>
            <a:ext cx="216024" cy="43204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Arial"/>
                <a:cs typeface="Arial"/>
              </a:rPr>
              <a:t>е</a:t>
            </a:r>
          </a:p>
        </p:txBody>
      </p:sp>
      <p:sp>
        <p:nvSpPr>
          <p:cNvPr id="17422" name="WordArt 14"/>
          <p:cNvSpPr>
            <a:spLocks noChangeArrowheads="1" noChangeShapeType="1" noTextEdit="1"/>
          </p:cNvSpPr>
          <p:nvPr/>
        </p:nvSpPr>
        <p:spPr bwMode="auto">
          <a:xfrm>
            <a:off x="6516004" y="2204863"/>
            <a:ext cx="288244" cy="43204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Arial"/>
                <a:cs typeface="Arial"/>
              </a:rPr>
              <a:t>е</a:t>
            </a:r>
          </a:p>
        </p:txBody>
      </p:sp>
      <p:sp>
        <p:nvSpPr>
          <p:cNvPr id="17423" name="WordArt 15"/>
          <p:cNvSpPr>
            <a:spLocks noChangeArrowheads="1" noChangeShapeType="1" noTextEdit="1"/>
          </p:cNvSpPr>
          <p:nvPr/>
        </p:nvSpPr>
        <p:spPr bwMode="auto">
          <a:xfrm>
            <a:off x="2555776" y="2636913"/>
            <a:ext cx="288032" cy="43204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Arial"/>
                <a:cs typeface="Arial"/>
              </a:rPr>
              <a:t>и</a:t>
            </a:r>
          </a:p>
        </p:txBody>
      </p:sp>
      <p:sp>
        <p:nvSpPr>
          <p:cNvPr id="17424" name="WordArt 16"/>
          <p:cNvSpPr>
            <a:spLocks noChangeArrowheads="1" noChangeShapeType="1" noTextEdit="1"/>
          </p:cNvSpPr>
          <p:nvPr/>
        </p:nvSpPr>
        <p:spPr bwMode="auto">
          <a:xfrm>
            <a:off x="8101013" y="2852738"/>
            <a:ext cx="144462" cy="3381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>
              <a:ln w="9525">
                <a:solidFill>
                  <a:srgbClr val="FF3300"/>
                </a:solidFill>
                <a:round/>
                <a:headEnd/>
                <a:tailEnd/>
              </a:ln>
              <a:solidFill>
                <a:srgbClr val="FF3300"/>
              </a:solidFill>
              <a:latin typeface="Arial"/>
              <a:cs typeface="Arial"/>
            </a:endParaRPr>
          </a:p>
        </p:txBody>
      </p:sp>
      <p:sp>
        <p:nvSpPr>
          <p:cNvPr id="17425" name="WordArt 17"/>
          <p:cNvSpPr>
            <a:spLocks noChangeArrowheads="1" noChangeShapeType="1" noTextEdit="1"/>
          </p:cNvSpPr>
          <p:nvPr/>
        </p:nvSpPr>
        <p:spPr bwMode="auto">
          <a:xfrm>
            <a:off x="5003800" y="3429000"/>
            <a:ext cx="142875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>
              <a:ln w="9525">
                <a:solidFill>
                  <a:srgbClr val="FF3300"/>
                </a:solidFill>
                <a:round/>
                <a:headEnd/>
                <a:tailEnd/>
              </a:ln>
              <a:solidFill>
                <a:srgbClr val="FF3300"/>
              </a:solidFill>
              <a:latin typeface="Arial"/>
              <a:cs typeface="Arial"/>
            </a:endParaRPr>
          </a:p>
        </p:txBody>
      </p:sp>
      <p:pic>
        <p:nvPicPr>
          <p:cNvPr id="15371" name="Picture 21" descr="06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9275"/>
            <a:ext cx="1441450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 descr="C:\Users\User\Desktop\1862544-91e79da5741df372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214" y="4601294"/>
            <a:ext cx="1536889" cy="22768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WordArt 12"/>
          <p:cNvSpPr>
            <a:spLocks noChangeArrowheads="1" noChangeShapeType="1" noTextEdit="1"/>
          </p:cNvSpPr>
          <p:nvPr/>
        </p:nvSpPr>
        <p:spPr bwMode="auto">
          <a:xfrm>
            <a:off x="7244680" y="2069233"/>
            <a:ext cx="360040" cy="4779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FF3300"/>
                </a:solidFill>
                <a:round/>
                <a:headEnd/>
                <a:tailEnd/>
              </a:ln>
              <a:solidFill>
                <a:srgbClr val="FF3300"/>
              </a:solidFill>
              <a:latin typeface="Arial"/>
              <a:cs typeface="Arial"/>
            </a:endParaRPr>
          </a:p>
        </p:txBody>
      </p:sp>
      <p:sp>
        <p:nvSpPr>
          <p:cNvPr id="14" name="WordArt 9"/>
          <p:cNvSpPr>
            <a:spLocks noChangeArrowheads="1" noChangeShapeType="1" noTextEdit="1"/>
          </p:cNvSpPr>
          <p:nvPr/>
        </p:nvSpPr>
        <p:spPr bwMode="auto">
          <a:xfrm>
            <a:off x="2483769" y="2132856"/>
            <a:ext cx="288031" cy="50405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Arial"/>
                <a:cs typeface="Arial"/>
              </a:rPr>
              <a:t>о</a:t>
            </a:r>
          </a:p>
        </p:txBody>
      </p:sp>
    </p:spTree>
  </p:cSld>
  <p:clrMapOvr>
    <a:masterClrMapping/>
  </p:clrMapOvr>
  <p:transition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7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7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7" grpId="0" animBg="1"/>
      <p:bldP spid="17421" grpId="0" animBg="1"/>
      <p:bldP spid="17422" grpId="0" animBg="1"/>
      <p:bldP spid="17423" grpId="0" animBg="1"/>
      <p:bldP spid="17424" grpId="0" animBg="1"/>
      <p:bldP spid="17425" grpId="0" animBg="1"/>
      <p:bldP spid="13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39952" y="3717032"/>
            <a:ext cx="3632448" cy="1921768"/>
          </a:xfrm>
        </p:spPr>
        <p:txBody>
          <a:bodyPr/>
          <a:lstStyle/>
          <a:p>
            <a:r>
              <a:rPr lang="ru-RU" dirty="0" smtClean="0"/>
              <a:t>С.34 </a:t>
            </a:r>
          </a:p>
          <a:p>
            <a:r>
              <a:rPr lang="ru-RU" dirty="0" smtClean="0"/>
              <a:t>№2 и 4</a:t>
            </a:r>
            <a:endParaRPr lang="ru-RU" dirty="0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 l="36246" t="17344" r="37743" b="20641"/>
          <a:stretch>
            <a:fillRect/>
          </a:stretch>
        </p:blipFill>
        <p:spPr bwMode="auto">
          <a:xfrm>
            <a:off x="323528" y="476672"/>
            <a:ext cx="3384376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C:\Users\User\Desktop\1862544-91e79da5741df372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4365104"/>
            <a:ext cx="1536889" cy="22768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2" descr="Image369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4536504" cy="5655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56176" y="1700808"/>
            <a:ext cx="29878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Если хочешь много знать,</a:t>
            </a:r>
          </a:p>
          <a:p>
            <a:r>
              <a:rPr lang="ru-RU" dirty="0" smtClean="0"/>
              <a:t>Многого добиться,</a:t>
            </a:r>
          </a:p>
          <a:p>
            <a:r>
              <a:rPr lang="ru-RU" dirty="0" smtClean="0"/>
              <a:t>Значит, грамотно писать</a:t>
            </a:r>
          </a:p>
          <a:p>
            <a:r>
              <a:rPr lang="ru-RU" dirty="0" smtClean="0"/>
              <a:t>Должен научиться!</a:t>
            </a:r>
            <a:endParaRPr lang="ru-RU" dirty="0"/>
          </a:p>
        </p:txBody>
      </p:sp>
    </p:spTree>
  </p:cSld>
  <p:clrMapOvr>
    <a:masterClrMapping/>
  </p:clrMapOvr>
  <p:transition>
    <p:wheel spokes="8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2" cstate="print"/>
          <a:srcRect l="28416" t="30313" r="25096" b="15547"/>
          <a:stretch>
            <a:fillRect/>
          </a:stretch>
        </p:blipFill>
        <p:spPr bwMode="auto">
          <a:xfrm>
            <a:off x="539551" y="692696"/>
            <a:ext cx="6818503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C:\Users\User\Desktop\1862544-91e79da5741df372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7111" y="4221088"/>
            <a:ext cx="1536889" cy="22768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2051720" y="2852936"/>
            <a:ext cx="108012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187624" y="3573016"/>
            <a:ext cx="144016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4283968" y="3933056"/>
            <a:ext cx="86409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5580112" y="4725144"/>
            <a:ext cx="1224136" cy="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1259632" y="5013176"/>
            <a:ext cx="792088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 cstate="print"/>
          <a:srcRect l="24624" t="36047" r="20033" b="26547"/>
          <a:stretch>
            <a:fillRect/>
          </a:stretch>
        </p:blipFill>
        <p:spPr bwMode="auto">
          <a:xfrm>
            <a:off x="323527" y="1196752"/>
            <a:ext cx="8527263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C:\Users\User\Desktop\1862544-91e79da5741df372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4077072"/>
            <a:ext cx="1536889" cy="22768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260649"/>
            <a:ext cx="4968552" cy="720079"/>
          </a:xfrm>
        </p:spPr>
        <p:txBody>
          <a:bodyPr/>
          <a:lstStyle/>
          <a:p>
            <a:r>
              <a:rPr lang="ru-RU" sz="3600" dirty="0" smtClean="0">
                <a:solidFill>
                  <a:srgbClr val="002060"/>
                </a:solidFill>
              </a:rPr>
              <a:t>Самостоятельная работа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5157192"/>
            <a:ext cx="5832648" cy="1700808"/>
          </a:xfrm>
        </p:spPr>
        <p:txBody>
          <a:bodyPr/>
          <a:lstStyle/>
          <a:p>
            <a:r>
              <a:rPr lang="ru-RU" sz="2800" dirty="0" smtClean="0">
                <a:solidFill>
                  <a:schemeClr val="accent5">
                    <a:lumMod val="25000"/>
                  </a:schemeClr>
                </a:solidFill>
              </a:rPr>
              <a:t>Ударение</a:t>
            </a:r>
          </a:p>
          <a:p>
            <a:r>
              <a:rPr lang="ru-RU" sz="2800" dirty="0" smtClean="0">
                <a:solidFill>
                  <a:schemeClr val="accent5">
                    <a:lumMod val="25000"/>
                  </a:schemeClr>
                </a:solidFill>
              </a:rPr>
              <a:t>Проверочное слово</a:t>
            </a:r>
          </a:p>
        </p:txBody>
      </p:sp>
      <p:pic>
        <p:nvPicPr>
          <p:cNvPr id="43012" name="Picture 4" descr="https://img-fotki.yandex.ru/get/6423/108950446.113/0_cd1e5_f7220ca7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836712"/>
            <a:ext cx="7272808" cy="4181458"/>
          </a:xfrm>
          <a:prstGeom prst="rect">
            <a:avLst/>
          </a:prstGeom>
          <a:noFill/>
        </p:spPr>
      </p:pic>
      <p:pic>
        <p:nvPicPr>
          <p:cNvPr id="6" name="Picture 5" descr="C:\Users\User\Desktop\1862544-91e79da5741df372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804218"/>
            <a:ext cx="2736304" cy="405378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Рисунок 2" descr="Image369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2519318" cy="3140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descr="https://ds04.infourok.ru/uploads/ex/12a4/0010a0eb-356d6ca7/2/img41.jpg"/>
          <p:cNvPicPr>
            <a:picLocks noChangeAspect="1" noChangeArrowheads="1"/>
          </p:cNvPicPr>
          <p:nvPr/>
        </p:nvPicPr>
        <p:blipFill>
          <a:blip r:embed="rId4" cstate="print"/>
          <a:srcRect t="3801" r="16526" b="15350"/>
          <a:stretch>
            <a:fillRect/>
          </a:stretch>
        </p:blipFill>
        <p:spPr bwMode="auto">
          <a:xfrm>
            <a:off x="2915816" y="1052736"/>
            <a:ext cx="5947674" cy="4320480"/>
          </a:xfrm>
          <a:prstGeom prst="rect">
            <a:avLst/>
          </a:prstGeom>
          <a:noFill/>
        </p:spPr>
      </p:pic>
      <p:pic>
        <p:nvPicPr>
          <p:cNvPr id="4" name="Picture 5" descr="C:\Users\User\Desktop\1862544-91e79da5741df372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077072"/>
            <a:ext cx="1439678" cy="21328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heel spokes="2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WordArt 4"/>
          <p:cNvSpPr>
            <a:spLocks noChangeArrowheads="1" noChangeShapeType="1" noTextEdit="1"/>
          </p:cNvSpPr>
          <p:nvPr/>
        </p:nvSpPr>
        <p:spPr bwMode="auto">
          <a:xfrm>
            <a:off x="755650" y="476250"/>
            <a:ext cx="7200900" cy="131445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спасибо  за  работу !!!</a:t>
            </a:r>
            <a:endParaRPr lang="ru-RU" sz="3600" kern="10" spc="-360" dirty="0">
              <a:ln w="12700">
                <a:solidFill>
                  <a:schemeClr val="tx1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Impact"/>
            </a:endParaRPr>
          </a:p>
        </p:txBody>
      </p:sp>
      <p:sp>
        <p:nvSpPr>
          <p:cNvPr id="24581" name="WordArt 5"/>
          <p:cNvSpPr>
            <a:spLocks noChangeArrowheads="1" noChangeShapeType="1" noTextEdit="1"/>
          </p:cNvSpPr>
          <p:nvPr/>
        </p:nvSpPr>
        <p:spPr bwMode="auto">
          <a:xfrm>
            <a:off x="684213" y="3171825"/>
            <a:ext cx="7848600" cy="1120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dirty="0">
              <a:ln w="28575">
                <a:solidFill>
                  <a:schemeClr val="tx1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6000">
                    <a:srgbClr val="E81766"/>
                  </a:gs>
                  <a:gs pos="13499">
                    <a:srgbClr val="EE3F17"/>
                  </a:gs>
                  <a:gs pos="24001">
                    <a:srgbClr val="FFFF00"/>
                  </a:gs>
                  <a:gs pos="32500">
                    <a:srgbClr val="1A8D48"/>
                  </a:gs>
                  <a:gs pos="39500">
                    <a:srgbClr val="0819FB"/>
                  </a:gs>
                  <a:gs pos="50000">
                    <a:srgbClr val="A603AB"/>
                  </a:gs>
                  <a:gs pos="60501">
                    <a:srgbClr val="0819FB"/>
                  </a:gs>
                  <a:gs pos="67500">
                    <a:srgbClr val="1A8D48"/>
                  </a:gs>
                  <a:gs pos="75999">
                    <a:srgbClr val="FFFF00"/>
                  </a:gs>
                  <a:gs pos="86501">
                    <a:srgbClr val="EE3F17"/>
                  </a:gs>
                  <a:gs pos="94000">
                    <a:srgbClr val="E81766"/>
                  </a:gs>
                  <a:gs pos="100000">
                    <a:srgbClr val="A603AB"/>
                  </a:gs>
                </a:gsLst>
                <a:lin ang="1890000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22533" name="Picture 11" descr="b1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492896"/>
            <a:ext cx="172720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C:\Users\User\Desktop\1862544-91e79da5741df372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492895"/>
            <a:ext cx="2447790" cy="362635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sndAc>
      <p:stSnd loop="1"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WordArt 6"/>
          <p:cNvSpPr>
            <a:spLocks noChangeArrowheads="1" noChangeShapeType="1" noTextEdit="1"/>
          </p:cNvSpPr>
          <p:nvPr/>
        </p:nvSpPr>
        <p:spPr bwMode="auto">
          <a:xfrm rot="-541801">
            <a:off x="250825" y="1052513"/>
            <a:ext cx="6777038" cy="2955925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 dirty="0" smtClean="0">
                <a:ln w="571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С  т  р   а   н   а</a:t>
            </a:r>
          </a:p>
          <a:p>
            <a:pPr algn="ctr"/>
            <a:r>
              <a:rPr lang="ru-RU" sz="3600" kern="10" spc="-360" dirty="0" smtClean="0">
                <a:ln w="571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FF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Р у с </a:t>
            </a:r>
            <a:r>
              <a:rPr lang="ru-RU" sz="3600" kern="10" spc="-360" dirty="0" err="1" smtClean="0">
                <a:ln w="571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FF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с</a:t>
            </a:r>
            <a:r>
              <a:rPr lang="ru-RU" sz="3600" kern="10" spc="-360" dirty="0" smtClean="0">
                <a:ln w="571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FF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 к о я з ы ч  ь е</a:t>
            </a:r>
            <a:endParaRPr lang="ru-RU" sz="3600" kern="10" spc="-360" dirty="0">
              <a:ln w="57150">
                <a:solidFill>
                  <a:schemeClr val="tx1"/>
                </a:solidFill>
                <a:round/>
                <a:headEnd/>
                <a:tailEnd/>
              </a:ln>
              <a:solidFill>
                <a:srgbClr val="00FF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Impact"/>
            </a:endParaRPr>
          </a:p>
        </p:txBody>
      </p:sp>
      <p:pic>
        <p:nvPicPr>
          <p:cNvPr id="2055" name="Picture 7" descr="03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1619672" cy="110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65" name="WordArt 17"/>
          <p:cNvSpPr>
            <a:spLocks noChangeArrowheads="1" noChangeShapeType="1" noTextEdit="1"/>
          </p:cNvSpPr>
          <p:nvPr/>
        </p:nvSpPr>
        <p:spPr bwMode="auto">
          <a:xfrm>
            <a:off x="323528" y="5085184"/>
            <a:ext cx="4493845" cy="122413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381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в гости </a:t>
            </a:r>
          </a:p>
          <a:p>
            <a:pPr algn="ctr"/>
            <a:r>
              <a:rPr lang="ru-RU" sz="3600" kern="10" dirty="0">
                <a:ln w="381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к  дедушке </a:t>
            </a:r>
            <a:r>
              <a:rPr lang="ru-RU" sz="3600" kern="10" dirty="0" smtClean="0">
                <a:ln w="381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Корнею</a:t>
            </a:r>
            <a:endParaRPr lang="ru-RU" sz="3600" kern="10" dirty="0">
              <a:ln w="38100">
                <a:solidFill>
                  <a:srgbClr val="0000FF"/>
                </a:solidFill>
                <a:round/>
                <a:headEnd/>
                <a:tailEnd/>
              </a:ln>
              <a:solidFill>
                <a:srgbClr val="00FF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pic>
        <p:nvPicPr>
          <p:cNvPr id="4102" name="Picture 18" descr="LANDS09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3933825"/>
            <a:ext cx="3635375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C:\Users\User\Desktop\1862544-91e79da5741df372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7" y="3573016"/>
            <a:ext cx="1461970" cy="216588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newsflash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cmd type="evt" cmd="onstopaudio">
                                      <p:cBhvr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ldTgt/>
                                        </p:tgtEl>
                                      </p:cBhvr>
                                    </p:cmd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50" decel="100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4" grpId="0"/>
      <p:bldP spid="206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260649"/>
            <a:ext cx="6522387" cy="1675080"/>
          </a:xfrm>
        </p:spPr>
        <p:txBody>
          <a:bodyPr/>
          <a:lstStyle/>
          <a:p>
            <a:r>
              <a:rPr lang="ru-RU" b="1" dirty="0">
                <a:solidFill>
                  <a:srgbClr val="0000FF"/>
                </a:solidFill>
              </a:rPr>
              <a:t>Словарная работа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8" descr="10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916832"/>
            <a:ext cx="3240360" cy="4630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6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1899" y="4653136"/>
            <a:ext cx="2303462" cy="191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9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244944"/>
            <a:ext cx="1853155" cy="1973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C:\Users\User\Desktop\1862544-91e79da5741df372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1" y="332655"/>
            <a:ext cx="2164150" cy="320614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569564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548681"/>
            <a:ext cx="8134672" cy="2592288"/>
          </a:xfrm>
        </p:spPr>
        <p:txBody>
          <a:bodyPr/>
          <a:lstStyle/>
          <a:p>
            <a:r>
              <a:rPr lang="ru-RU" sz="5400" dirty="0" smtClean="0"/>
              <a:t>Митя  самокате  катается </a:t>
            </a:r>
            <a:r>
              <a:rPr lang="ru-RU" sz="5400" dirty="0"/>
              <a:t>на </a:t>
            </a:r>
            <a:r>
              <a:rPr lang="ru-RU" sz="5400" dirty="0" smtClean="0"/>
              <a:t>сегодня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3501008"/>
            <a:ext cx="8136904" cy="2376264"/>
          </a:xfrm>
        </p:spPr>
        <p:txBody>
          <a:bodyPr/>
          <a:lstStyle/>
          <a:p>
            <a:pPr algn="l"/>
            <a:r>
              <a:rPr lang="ru-RU" sz="4800" b="1" dirty="0"/>
              <a:t>Сегодня Митя </a:t>
            </a:r>
            <a:r>
              <a:rPr lang="ru-RU" sz="4800" b="1" dirty="0" smtClean="0"/>
              <a:t> катается на самокате.</a:t>
            </a:r>
            <a:endParaRPr lang="ru-RU" sz="4800" b="1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3131840" y="4221088"/>
            <a:ext cx="144016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4860032" y="4221088"/>
            <a:ext cx="288032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4860032" y="4365104"/>
            <a:ext cx="2808312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480076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="" xmlns:a14="http://schemas.microsoft.com/office/drawing/2010/main" Requires="a14">
          <p:sp>
            <p:nvSpPr>
              <p:cNvPr id="2" name="Заголовок 1"/>
              <p:cNvSpPr>
                <a:spLocks noGrp="1"/>
              </p:cNvSpPr>
              <p:nvPr>
                <p:ph type="ctrTitle"/>
              </p:nvPr>
            </p:nvSpPr>
            <p:spPr>
              <a:xfrm>
                <a:off x="539552" y="980729"/>
                <a:ext cx="7416824" cy="1584175"/>
              </a:xfrm>
            </p:spPr>
            <p:txBody>
              <a:bodyPr/>
              <a:lstStyle/>
              <a:p>
                <a:r>
                  <a:rPr lang="ru-RU" sz="8000" b="1" dirty="0" smtClean="0"/>
                  <a:t>самокат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8000" b="1" i="1" smtClean="0">
                            <a:latin typeface="Cambria Math"/>
                          </a:rPr>
                        </m:ctrlPr>
                      </m:sSupPr>
                      <m:e/>
                      <m:sup>
                        <m:r>
                          <a:rPr lang="en-US" sz="8000" b="1" i="1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8000" b="1" i="1">
                        <a:latin typeface="Cambria Math"/>
                      </a:rPr>
                      <m:t> </m:t>
                    </m:r>
                  </m:oMath>
                </a14:m>
                <a:endParaRPr lang="ru-RU" sz="8000" b="1" dirty="0"/>
              </a:p>
            </p:txBody>
          </p:sp>
        </mc:Choice>
        <mc:Fallback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ctrTitle"/>
              </p:nvPr>
            </p:nvSpPr>
            <p:spPr>
              <a:xfrm>
                <a:off x="539552" y="980729"/>
                <a:ext cx="7416824" cy="1584175"/>
              </a:xfrm>
              <a:blipFill rotWithShape="1">
                <a:blip r:embed="rId2" cstate="print"/>
                <a:stretch>
                  <a:fillRect t="-1154" b="-3384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3717032"/>
            <a:ext cx="4284476" cy="2592288"/>
          </a:xfrm>
        </p:spPr>
        <p:txBody>
          <a:bodyPr/>
          <a:lstStyle/>
          <a:p>
            <a:r>
              <a:rPr lang="ru-RU" sz="7200" b="1" i="1" dirty="0" smtClean="0">
                <a:solidFill>
                  <a:srgbClr val="990099"/>
                </a:solidFill>
              </a:rPr>
              <a:t>О   Е</a:t>
            </a:r>
          </a:p>
          <a:p>
            <a:r>
              <a:rPr lang="ru-RU" sz="4800" b="1" i="1" dirty="0" smtClean="0">
                <a:solidFill>
                  <a:srgbClr val="990099"/>
                </a:solidFill>
              </a:rPr>
              <a:t>интерфикс</a:t>
            </a:r>
            <a:endParaRPr lang="ru-RU" sz="4800" b="1" i="1" dirty="0">
              <a:solidFill>
                <a:srgbClr val="990099"/>
              </a:solidFill>
            </a:endParaRPr>
          </a:p>
        </p:txBody>
      </p:sp>
      <p:pic>
        <p:nvPicPr>
          <p:cNvPr id="3076" name="Picture 4" descr="https://ghtoys.ru/userfls/shop/large/12/113622_samokat-glider-deluxe-krasny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0192" y="2564904"/>
            <a:ext cx="3672408" cy="36724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Арка 6"/>
          <p:cNvSpPr/>
          <p:nvPr/>
        </p:nvSpPr>
        <p:spPr>
          <a:xfrm>
            <a:off x="1187624" y="1124744"/>
            <a:ext cx="2016224" cy="936104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Арка 7"/>
          <p:cNvSpPr/>
          <p:nvPr/>
        </p:nvSpPr>
        <p:spPr>
          <a:xfrm>
            <a:off x="3707904" y="1268760"/>
            <a:ext cx="1800200" cy="648072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Половина рамки 8"/>
          <p:cNvSpPr/>
          <p:nvPr/>
        </p:nvSpPr>
        <p:spPr>
          <a:xfrm rot="2479260">
            <a:off x="3234277" y="1113269"/>
            <a:ext cx="477954" cy="491002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21289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5" descr="Почтовая бумага"/>
          <p:cNvSpPr>
            <a:spLocks noChangeArrowheads="1"/>
          </p:cNvSpPr>
          <p:nvPr/>
        </p:nvSpPr>
        <p:spPr bwMode="auto">
          <a:xfrm>
            <a:off x="1547813" y="908050"/>
            <a:ext cx="3097212" cy="5329238"/>
          </a:xfrm>
          <a:prstGeom prst="rect">
            <a:avLst/>
          </a:prstGeom>
          <a:blipFill dpi="0" rotWithShape="1">
            <a:blip r:embed="rId3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5123" name="Rectangle 6" descr="Почтовая бумага"/>
          <p:cNvSpPr>
            <a:spLocks noChangeArrowheads="1"/>
          </p:cNvSpPr>
          <p:nvPr/>
        </p:nvSpPr>
        <p:spPr bwMode="auto">
          <a:xfrm>
            <a:off x="4643438" y="908050"/>
            <a:ext cx="3024187" cy="5329238"/>
          </a:xfrm>
          <a:prstGeom prst="rect">
            <a:avLst/>
          </a:prstGeom>
          <a:blipFill dpi="0" rotWithShape="1">
            <a:blip r:embed="rId3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5124" name="Rectangle 7" descr="Папирус"/>
          <p:cNvSpPr>
            <a:spLocks noChangeArrowheads="1"/>
          </p:cNvSpPr>
          <p:nvPr/>
        </p:nvSpPr>
        <p:spPr bwMode="auto">
          <a:xfrm>
            <a:off x="7596188" y="3213100"/>
            <a:ext cx="1547812" cy="3024188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5125" name="Rectangle 8" descr="Папирус"/>
          <p:cNvSpPr>
            <a:spLocks noChangeArrowheads="1"/>
          </p:cNvSpPr>
          <p:nvPr/>
        </p:nvSpPr>
        <p:spPr bwMode="auto">
          <a:xfrm>
            <a:off x="0" y="3357563"/>
            <a:ext cx="1547813" cy="2879725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5126" name="AutoShape 9" descr="Бумажный пакет"/>
          <p:cNvSpPr>
            <a:spLocks noChangeArrowheads="1"/>
          </p:cNvSpPr>
          <p:nvPr/>
        </p:nvSpPr>
        <p:spPr bwMode="auto">
          <a:xfrm>
            <a:off x="1258888" y="0"/>
            <a:ext cx="6769100" cy="836613"/>
          </a:xfrm>
          <a:prstGeom prst="triangle">
            <a:avLst>
              <a:gd name="adj" fmla="val 50000"/>
            </a:avLst>
          </a:prstGeom>
          <a:blipFill dpi="0" rotWithShape="1">
            <a:blip r:embed="rId5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5127" name="AutoShape 10"/>
          <p:cNvSpPr>
            <a:spLocks noChangeArrowheads="1"/>
          </p:cNvSpPr>
          <p:nvPr/>
        </p:nvSpPr>
        <p:spPr bwMode="auto">
          <a:xfrm>
            <a:off x="4284663" y="3284538"/>
            <a:ext cx="792162" cy="719137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71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399"/>
                  <a:pt x="16199" y="7817"/>
                  <a:pt x="16200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lnTo>
                  <a:pt x="5400" y="10800"/>
                </a:lnTo>
                <a:close/>
              </a:path>
            </a:pathLst>
          </a:custGeom>
          <a:gradFill rotWithShape="1">
            <a:gsLst>
              <a:gs pos="0">
                <a:srgbClr val="663012"/>
              </a:gs>
              <a:gs pos="14999">
                <a:srgbClr val="A65528"/>
              </a:gs>
              <a:gs pos="35001">
                <a:srgbClr val="D49E6C"/>
              </a:gs>
              <a:gs pos="50000">
                <a:srgbClr val="D6B19C"/>
              </a:gs>
              <a:gs pos="64999">
                <a:srgbClr val="D49E6C"/>
              </a:gs>
              <a:gs pos="85001">
                <a:srgbClr val="A65528"/>
              </a:gs>
              <a:gs pos="100000">
                <a:srgbClr val="663012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28" name="AutoShape 11"/>
          <p:cNvSpPr>
            <a:spLocks noChangeArrowheads="1"/>
          </p:cNvSpPr>
          <p:nvPr/>
        </p:nvSpPr>
        <p:spPr bwMode="auto">
          <a:xfrm rot="5400000">
            <a:off x="4321175" y="3608388"/>
            <a:ext cx="719138" cy="792162"/>
          </a:xfrm>
          <a:prstGeom prst="flowChartDelay">
            <a:avLst/>
          </a:prstGeom>
          <a:gradFill rotWithShape="1">
            <a:gsLst>
              <a:gs pos="0">
                <a:srgbClr val="D6B19C"/>
              </a:gs>
              <a:gs pos="14999">
                <a:srgbClr val="D49E6C"/>
              </a:gs>
              <a:gs pos="35001">
                <a:srgbClr val="A65528"/>
              </a:gs>
              <a:gs pos="50000">
                <a:srgbClr val="663012"/>
              </a:gs>
              <a:gs pos="64999">
                <a:srgbClr val="A65528"/>
              </a:gs>
              <a:gs pos="85001">
                <a:srgbClr val="D49E6C"/>
              </a:gs>
              <a:gs pos="100000">
                <a:srgbClr val="D6B19C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5129" name="AutoShape 12"/>
          <p:cNvSpPr>
            <a:spLocks noChangeArrowheads="1"/>
          </p:cNvSpPr>
          <p:nvPr/>
        </p:nvSpPr>
        <p:spPr bwMode="auto">
          <a:xfrm rot="10663819">
            <a:off x="1826975" y="1938946"/>
            <a:ext cx="1302612" cy="3221866"/>
          </a:xfrm>
          <a:prstGeom prst="wave">
            <a:avLst>
              <a:gd name="adj1" fmla="val 13005"/>
              <a:gd name="adj2" fmla="val 0"/>
            </a:avLst>
          </a:prstGeom>
          <a:solidFill>
            <a:srgbClr val="CC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5130" name="AutoShape 13"/>
          <p:cNvSpPr>
            <a:spLocks noChangeArrowheads="1"/>
          </p:cNvSpPr>
          <p:nvPr/>
        </p:nvSpPr>
        <p:spPr bwMode="auto">
          <a:xfrm rot="10800000">
            <a:off x="5940425" y="2205038"/>
            <a:ext cx="1150938" cy="3095625"/>
          </a:xfrm>
          <a:prstGeom prst="wave">
            <a:avLst>
              <a:gd name="adj1" fmla="val 13005"/>
              <a:gd name="adj2" fmla="val 0"/>
            </a:avLst>
          </a:prstGeom>
          <a:solidFill>
            <a:srgbClr val="CC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5131" name="AutoShape 17"/>
          <p:cNvSpPr>
            <a:spLocks noChangeArrowheads="1"/>
          </p:cNvSpPr>
          <p:nvPr/>
        </p:nvSpPr>
        <p:spPr bwMode="auto">
          <a:xfrm>
            <a:off x="1042988" y="2924175"/>
            <a:ext cx="431800" cy="433388"/>
          </a:xfrm>
          <a:prstGeom prst="triangle">
            <a:avLst>
              <a:gd name="adj" fmla="val 50000"/>
            </a:avLst>
          </a:prstGeom>
          <a:solidFill>
            <a:srgbClr val="CC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5132" name="AutoShape 18"/>
          <p:cNvSpPr>
            <a:spLocks noChangeArrowheads="1"/>
          </p:cNvSpPr>
          <p:nvPr/>
        </p:nvSpPr>
        <p:spPr bwMode="auto">
          <a:xfrm>
            <a:off x="7596188" y="2781300"/>
            <a:ext cx="431800" cy="433388"/>
          </a:xfrm>
          <a:prstGeom prst="triangle">
            <a:avLst>
              <a:gd name="adj" fmla="val 50000"/>
            </a:avLst>
          </a:prstGeom>
          <a:solidFill>
            <a:srgbClr val="CC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5133" name="AutoShape 19"/>
          <p:cNvSpPr>
            <a:spLocks noChangeArrowheads="1"/>
          </p:cNvSpPr>
          <p:nvPr/>
        </p:nvSpPr>
        <p:spPr bwMode="auto">
          <a:xfrm>
            <a:off x="8027988" y="2781300"/>
            <a:ext cx="431800" cy="433388"/>
          </a:xfrm>
          <a:prstGeom prst="triangle">
            <a:avLst>
              <a:gd name="adj" fmla="val 50000"/>
            </a:avLst>
          </a:prstGeom>
          <a:solidFill>
            <a:srgbClr val="CC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5134" name="AutoShape 20"/>
          <p:cNvSpPr>
            <a:spLocks noChangeArrowheads="1"/>
          </p:cNvSpPr>
          <p:nvPr/>
        </p:nvSpPr>
        <p:spPr bwMode="auto">
          <a:xfrm>
            <a:off x="8388350" y="2781300"/>
            <a:ext cx="431800" cy="433388"/>
          </a:xfrm>
          <a:prstGeom prst="triangle">
            <a:avLst>
              <a:gd name="adj" fmla="val 50000"/>
            </a:avLst>
          </a:prstGeom>
          <a:solidFill>
            <a:srgbClr val="CC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5135" name="AutoShape 21"/>
          <p:cNvSpPr>
            <a:spLocks noChangeArrowheads="1"/>
          </p:cNvSpPr>
          <p:nvPr/>
        </p:nvSpPr>
        <p:spPr bwMode="auto">
          <a:xfrm>
            <a:off x="8712200" y="2781300"/>
            <a:ext cx="431800" cy="433388"/>
          </a:xfrm>
          <a:prstGeom prst="triangle">
            <a:avLst>
              <a:gd name="adj" fmla="val 50000"/>
            </a:avLst>
          </a:prstGeom>
          <a:solidFill>
            <a:srgbClr val="CC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5136" name="AutoShape 22"/>
          <p:cNvSpPr>
            <a:spLocks noChangeArrowheads="1"/>
          </p:cNvSpPr>
          <p:nvPr/>
        </p:nvSpPr>
        <p:spPr bwMode="auto">
          <a:xfrm>
            <a:off x="323850" y="2924175"/>
            <a:ext cx="431800" cy="433388"/>
          </a:xfrm>
          <a:prstGeom prst="triangle">
            <a:avLst>
              <a:gd name="adj" fmla="val 50000"/>
            </a:avLst>
          </a:prstGeom>
          <a:solidFill>
            <a:srgbClr val="CC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5137" name="AutoShape 24"/>
          <p:cNvSpPr>
            <a:spLocks noChangeArrowheads="1"/>
          </p:cNvSpPr>
          <p:nvPr/>
        </p:nvSpPr>
        <p:spPr bwMode="auto">
          <a:xfrm>
            <a:off x="0" y="2924175"/>
            <a:ext cx="431800" cy="433388"/>
          </a:xfrm>
          <a:prstGeom prst="triangle">
            <a:avLst>
              <a:gd name="adj" fmla="val 50000"/>
            </a:avLst>
          </a:prstGeom>
          <a:solidFill>
            <a:srgbClr val="CC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5138" name="AutoShape 27"/>
          <p:cNvSpPr>
            <a:spLocks noChangeArrowheads="1"/>
          </p:cNvSpPr>
          <p:nvPr/>
        </p:nvSpPr>
        <p:spPr bwMode="auto">
          <a:xfrm>
            <a:off x="755650" y="2852738"/>
            <a:ext cx="287338" cy="504825"/>
          </a:xfrm>
          <a:prstGeom prst="triangle">
            <a:avLst>
              <a:gd name="adj" fmla="val 64319"/>
            </a:avLst>
          </a:prstGeom>
          <a:solidFill>
            <a:srgbClr val="CC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5139" name="Rectangle 28"/>
          <p:cNvSpPr>
            <a:spLocks noChangeArrowheads="1"/>
          </p:cNvSpPr>
          <p:nvPr/>
        </p:nvSpPr>
        <p:spPr bwMode="auto">
          <a:xfrm>
            <a:off x="0" y="6308725"/>
            <a:ext cx="9144000" cy="549275"/>
          </a:xfrm>
          <a:prstGeom prst="rect">
            <a:avLst/>
          </a:prstGeom>
          <a:solidFill>
            <a:srgbClr val="66FF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3102" name="WordArt 30"/>
          <p:cNvSpPr>
            <a:spLocks noChangeArrowheads="1" noChangeShapeType="1" noTextEdit="1"/>
          </p:cNvSpPr>
          <p:nvPr/>
        </p:nvSpPr>
        <p:spPr bwMode="auto">
          <a:xfrm>
            <a:off x="2771775" y="1268413"/>
            <a:ext cx="720105" cy="9366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 dirty="0">
                <a:ln w="38100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а</a:t>
            </a:r>
          </a:p>
        </p:txBody>
      </p:sp>
      <p:sp>
        <p:nvSpPr>
          <p:cNvPr id="3103" name="WordArt 31"/>
          <p:cNvSpPr>
            <a:spLocks noChangeArrowheads="1" noChangeShapeType="1" noTextEdit="1"/>
          </p:cNvSpPr>
          <p:nvPr/>
        </p:nvSpPr>
        <p:spPr bwMode="auto">
          <a:xfrm>
            <a:off x="6226175" y="1125538"/>
            <a:ext cx="835025" cy="84046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381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00FF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о</a:t>
            </a:r>
          </a:p>
        </p:txBody>
      </p:sp>
      <p:sp>
        <p:nvSpPr>
          <p:cNvPr id="3104" name="WordArt 32"/>
          <p:cNvSpPr>
            <a:spLocks noChangeArrowheads="1" noChangeShapeType="1" noTextEdit="1"/>
          </p:cNvSpPr>
          <p:nvPr/>
        </p:nvSpPr>
        <p:spPr bwMode="auto">
          <a:xfrm>
            <a:off x="5940425" y="5157788"/>
            <a:ext cx="28575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>
              <a:ln w="38100">
                <a:solidFill>
                  <a:schemeClr val="tx1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3107" name="WordArt 35"/>
          <p:cNvSpPr>
            <a:spLocks noChangeArrowheads="1" noChangeShapeType="1" noTextEdit="1"/>
          </p:cNvSpPr>
          <p:nvPr/>
        </p:nvSpPr>
        <p:spPr bwMode="auto">
          <a:xfrm>
            <a:off x="2123728" y="3213100"/>
            <a:ext cx="719485" cy="7159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381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е</a:t>
            </a:r>
          </a:p>
        </p:txBody>
      </p:sp>
      <p:sp>
        <p:nvSpPr>
          <p:cNvPr id="3108" name="WordArt 36"/>
          <p:cNvSpPr>
            <a:spLocks noChangeArrowheads="1" noChangeShapeType="1" noTextEdit="1"/>
          </p:cNvSpPr>
          <p:nvPr/>
        </p:nvSpPr>
        <p:spPr bwMode="auto">
          <a:xfrm>
            <a:off x="6083300" y="3214688"/>
            <a:ext cx="849312" cy="78978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я</a:t>
            </a:r>
          </a:p>
        </p:txBody>
      </p:sp>
      <p:sp>
        <p:nvSpPr>
          <p:cNvPr id="3109" name="WordArt 37"/>
          <p:cNvSpPr>
            <a:spLocks noChangeArrowheads="1" noChangeShapeType="1" noTextEdit="1"/>
          </p:cNvSpPr>
          <p:nvPr/>
        </p:nvSpPr>
        <p:spPr bwMode="auto">
          <a:xfrm>
            <a:off x="4860032" y="1196975"/>
            <a:ext cx="648593" cy="7690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3810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и</a:t>
            </a:r>
          </a:p>
        </p:txBody>
      </p:sp>
      <p:pic>
        <p:nvPicPr>
          <p:cNvPr id="5146" name="Picture 39" descr="B_Fly02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5334000"/>
            <a:ext cx="15240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C:\Users\User\Desktop\1862544-91e79da5741df372.g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3367" y="3561683"/>
            <a:ext cx="2006665" cy="29728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sndAc>
      <p:stSnd>
        <p:snd r:embed="rId2" name="drumroll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8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02" grpId="0" animBg="1"/>
      <p:bldP spid="3103" grpId="0" animBg="1"/>
      <p:bldP spid="3104" grpId="0" animBg="1"/>
      <p:bldP spid="3107" grpId="0" animBg="1"/>
      <p:bldP spid="3108" grpId="0" animBg="1"/>
      <p:bldP spid="310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229600" cy="1143000"/>
          </a:xfrm>
        </p:spPr>
        <p:txBody>
          <a:bodyPr/>
          <a:lstStyle/>
          <a:p>
            <a:pPr eaLnBrk="1" hangingPunct="1"/>
            <a:endParaRPr lang="ru-RU" altLang="ru-RU" dirty="0" smtClean="0">
              <a:solidFill>
                <a:schemeClr val="accent1">
                  <a:lumMod val="25000"/>
                </a:schemeClr>
              </a:solidFill>
            </a:endParaRPr>
          </a:p>
        </p:txBody>
      </p:sp>
      <p:sp>
        <p:nvSpPr>
          <p:cNvPr id="8195" name="Содержимое 3"/>
          <p:cNvSpPr>
            <a:spLocks noGrp="1"/>
          </p:cNvSpPr>
          <p:nvPr>
            <p:ph idx="4294967295"/>
          </p:nvPr>
        </p:nvSpPr>
        <p:spPr>
          <a:xfrm>
            <a:off x="0" y="1357313"/>
            <a:ext cx="9144000" cy="4525962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altLang="ru-RU" sz="6600" dirty="0" smtClean="0">
                <a:solidFill>
                  <a:srgbClr val="0070C0"/>
                </a:solidFill>
              </a:rPr>
              <a:t>«Безударные </a:t>
            </a:r>
          </a:p>
          <a:p>
            <a:pPr algn="ctr" eaLnBrk="1" hangingPunct="1">
              <a:buFontTx/>
              <a:buNone/>
            </a:pPr>
            <a:r>
              <a:rPr lang="ru-RU" altLang="ru-RU" sz="6600" dirty="0" smtClean="0">
                <a:solidFill>
                  <a:srgbClr val="0070C0"/>
                </a:solidFill>
              </a:rPr>
              <a:t>гласные в корне слова»</a:t>
            </a:r>
          </a:p>
          <a:p>
            <a:pPr eaLnBrk="1" hangingPunct="1">
              <a:buFontTx/>
              <a:buNone/>
            </a:pPr>
            <a:endParaRPr lang="ru-RU" altLang="ru-RU" dirty="0" smtClean="0"/>
          </a:p>
        </p:txBody>
      </p:sp>
      <p:pic>
        <p:nvPicPr>
          <p:cNvPr id="5" name="Picture 5" descr="C:\Users\User\Desktop\1862544-91e79da5741df372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3626967"/>
            <a:ext cx="2006665" cy="29728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476672"/>
            <a:ext cx="8206680" cy="5832648"/>
          </a:xfrm>
        </p:spPr>
        <p:txBody>
          <a:bodyPr/>
          <a:lstStyle/>
          <a:p>
            <a:pPr algn="l"/>
            <a:r>
              <a:rPr lang="ru-RU" sz="3600" dirty="0">
                <a:solidFill>
                  <a:srgbClr val="000066"/>
                </a:solidFill>
              </a:rPr>
              <a:t>Безударный гласный звук,</a:t>
            </a:r>
            <a:br>
              <a:rPr lang="ru-RU" sz="3600" dirty="0">
                <a:solidFill>
                  <a:srgbClr val="000066"/>
                </a:solidFill>
              </a:rPr>
            </a:br>
            <a:r>
              <a:rPr lang="ru-RU" sz="3600" dirty="0">
                <a:solidFill>
                  <a:srgbClr val="000066"/>
                </a:solidFill>
              </a:rPr>
              <a:t>Разберешься с ним не вдруг:</a:t>
            </a:r>
            <a:br>
              <a:rPr lang="ru-RU" sz="3600" dirty="0">
                <a:solidFill>
                  <a:srgbClr val="000066"/>
                </a:solidFill>
              </a:rPr>
            </a:br>
            <a:r>
              <a:rPr lang="ru-RU" sz="3600" b="1" i="1" dirty="0">
                <a:solidFill>
                  <a:srgbClr val="000066"/>
                </a:solidFill>
              </a:rPr>
              <a:t>Гора, моря, трава, дела-</a:t>
            </a:r>
            <a:br>
              <a:rPr lang="ru-RU" sz="3600" b="1" i="1" dirty="0">
                <a:solidFill>
                  <a:srgbClr val="000066"/>
                </a:solidFill>
              </a:rPr>
            </a:br>
            <a:r>
              <a:rPr lang="ru-RU" sz="3600" dirty="0">
                <a:solidFill>
                  <a:srgbClr val="000066"/>
                </a:solidFill>
              </a:rPr>
              <a:t>Как правильно писать слова?</a:t>
            </a:r>
            <a:br>
              <a:rPr lang="ru-RU" sz="3600" dirty="0">
                <a:solidFill>
                  <a:srgbClr val="000066"/>
                </a:solidFill>
              </a:rPr>
            </a:br>
            <a:r>
              <a:rPr lang="ru-RU" sz="3600" dirty="0">
                <a:solidFill>
                  <a:srgbClr val="000066"/>
                </a:solidFill>
              </a:rPr>
              <a:t>- Чтобы не было сомнения,</a:t>
            </a:r>
            <a:br>
              <a:rPr lang="ru-RU" sz="3600" dirty="0">
                <a:solidFill>
                  <a:srgbClr val="000066"/>
                </a:solidFill>
              </a:rPr>
            </a:br>
            <a:r>
              <a:rPr lang="ru-RU" sz="3600" dirty="0">
                <a:solidFill>
                  <a:srgbClr val="000066"/>
                </a:solidFill>
              </a:rPr>
              <a:t>Ставьте звук под ударение:</a:t>
            </a:r>
            <a:br>
              <a:rPr lang="ru-RU" sz="3600" dirty="0">
                <a:solidFill>
                  <a:srgbClr val="000066"/>
                </a:solidFill>
              </a:rPr>
            </a:br>
            <a:r>
              <a:rPr lang="ru-RU" sz="3600" b="1" i="1" dirty="0" err="1">
                <a:solidFill>
                  <a:srgbClr val="000066"/>
                </a:solidFill>
              </a:rPr>
              <a:t>Го́ры</a:t>
            </a:r>
            <a:r>
              <a:rPr lang="ru-RU" sz="3600" b="1" i="1" dirty="0">
                <a:solidFill>
                  <a:srgbClr val="000066"/>
                </a:solidFill>
              </a:rPr>
              <a:t>, </a:t>
            </a:r>
            <a:r>
              <a:rPr lang="ru-RU" sz="3600" b="1" i="1" dirty="0" err="1">
                <a:solidFill>
                  <a:srgbClr val="000066"/>
                </a:solidFill>
              </a:rPr>
              <a:t>тра́вы</a:t>
            </a:r>
            <a:r>
              <a:rPr lang="ru-RU" sz="3600" b="1" i="1" dirty="0">
                <a:solidFill>
                  <a:srgbClr val="000066"/>
                </a:solidFill>
              </a:rPr>
              <a:t>, </a:t>
            </a:r>
            <a:r>
              <a:rPr lang="ru-RU" sz="3600" b="1" i="1" dirty="0" err="1">
                <a:solidFill>
                  <a:srgbClr val="000066"/>
                </a:solidFill>
              </a:rPr>
              <a:t>мо́ре</a:t>
            </a:r>
            <a:r>
              <a:rPr lang="ru-RU" sz="3600" b="1" i="1" dirty="0">
                <a:solidFill>
                  <a:srgbClr val="000066"/>
                </a:solidFill>
              </a:rPr>
              <a:t>, </a:t>
            </a:r>
            <a:r>
              <a:rPr lang="ru-RU" sz="3600" b="1" i="1" dirty="0" err="1">
                <a:solidFill>
                  <a:srgbClr val="000066"/>
                </a:solidFill>
              </a:rPr>
              <a:t>де́ло</a:t>
            </a:r>
            <a:r>
              <a:rPr lang="ru-RU" sz="3600" dirty="0">
                <a:solidFill>
                  <a:srgbClr val="000066"/>
                </a:solidFill>
              </a:rPr>
              <a:t>,</a:t>
            </a:r>
            <a:br>
              <a:rPr lang="ru-RU" sz="3600" dirty="0">
                <a:solidFill>
                  <a:srgbClr val="000066"/>
                </a:solidFill>
              </a:rPr>
            </a:br>
            <a:r>
              <a:rPr lang="ru-RU" sz="3600" dirty="0">
                <a:solidFill>
                  <a:srgbClr val="000066"/>
                </a:solidFill>
              </a:rPr>
              <a:t>А теперь пишите смело!</a:t>
            </a:r>
            <a:br>
              <a:rPr lang="ru-RU" sz="3600" dirty="0">
                <a:solidFill>
                  <a:srgbClr val="000066"/>
                </a:solidFill>
              </a:rPr>
            </a:b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6165304"/>
            <a:ext cx="7016824" cy="36004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6" descr="задумчивость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769991"/>
            <a:ext cx="2523129" cy="3088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866342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1558</TotalTime>
  <Words>279</Words>
  <Application>Microsoft Office PowerPoint</Application>
  <PresentationFormat>Экран (4:3)</PresentationFormat>
  <Paragraphs>99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Оформление по умолчанию</vt:lpstr>
      <vt:lpstr>Урок русского языка</vt:lpstr>
      <vt:lpstr>Слайд 2</vt:lpstr>
      <vt:lpstr>Слайд 3</vt:lpstr>
      <vt:lpstr>Словарная работа</vt:lpstr>
      <vt:lpstr>Митя  самокате  катается на сегодня</vt:lpstr>
      <vt:lpstr> </vt:lpstr>
      <vt:lpstr>Слайд 7</vt:lpstr>
      <vt:lpstr>Слайд 8</vt:lpstr>
      <vt:lpstr>Безударный гласный звук, Разберешься с ним не вдруг: Гора, моря, трава, дела- Как правильно писать слова? - Чтобы не было сомнения, Ставьте звук под ударение: Го́ры, тра́вы, мо́ре, де́ло, А теперь пишите смело! </vt:lpstr>
      <vt:lpstr>Алгоритм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Самостоятельная работа</vt:lpstr>
      <vt:lpstr>Слайд 23</vt:lpstr>
      <vt:lpstr>Слайд 24</vt:lpstr>
    </vt:vector>
  </TitlesOfParts>
  <Company>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NAME</dc:creator>
  <cp:lastModifiedBy>User</cp:lastModifiedBy>
  <cp:revision>91</cp:revision>
  <dcterms:created xsi:type="dcterms:W3CDTF">2008-02-25T15:10:28Z</dcterms:created>
  <dcterms:modified xsi:type="dcterms:W3CDTF">2022-05-02T05:31:33Z</dcterms:modified>
</cp:coreProperties>
</file>