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59" r:id="rId5"/>
    <p:sldId id="276" r:id="rId6"/>
    <p:sldId id="289" r:id="rId7"/>
    <p:sldId id="275" r:id="rId8"/>
    <p:sldId id="262" r:id="rId9"/>
    <p:sldId id="271" r:id="rId10"/>
    <p:sldId id="279" r:id="rId11"/>
    <p:sldId id="280" r:id="rId12"/>
    <p:sldId id="290" r:id="rId13"/>
    <p:sldId id="291" r:id="rId14"/>
    <p:sldId id="293" r:id="rId15"/>
    <p:sldId id="298" r:id="rId16"/>
    <p:sldId id="292" r:id="rId17"/>
    <p:sldId id="281" r:id="rId18"/>
    <p:sldId id="282" r:id="rId19"/>
    <p:sldId id="286" r:id="rId20"/>
    <p:sldId id="287" r:id="rId21"/>
    <p:sldId id="288" r:id="rId22"/>
    <p:sldId id="299" r:id="rId23"/>
    <p:sldId id="284" r:id="rId24"/>
    <p:sldId id="295" r:id="rId25"/>
    <p:sldId id="296" r:id="rId26"/>
    <p:sldId id="297" r:id="rId27"/>
    <p:sldId id="29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66" d="100"/>
          <a:sy n="66" d="100"/>
        </p:scale>
        <p:origin x="-948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629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2.wav"/><Relationship Id="rId5" Type="http://schemas.openxmlformats.org/officeDocument/2006/relationships/image" Target="../media/image9.png"/><Relationship Id="rId4" Type="http://schemas.microsoft.com/office/2007/relationships/media" Target="../media/media12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7.wav"/><Relationship Id="rId5" Type="http://schemas.openxmlformats.org/officeDocument/2006/relationships/image" Target="../media/image9.png"/><Relationship Id="rId4" Type="http://schemas.microsoft.com/office/2007/relationships/media" Target="../media/media7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0.wav"/><Relationship Id="rId5" Type="http://schemas.openxmlformats.org/officeDocument/2006/relationships/image" Target="../media/image9.png"/><Relationship Id="rId4" Type="http://schemas.microsoft.com/office/2007/relationships/media" Target="../media/media10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33948"/>
            <a:ext cx="7772400" cy="1062803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Тема: Спряжение глагола.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84784"/>
            <a:ext cx="3079037" cy="4209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1321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496944" cy="63408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Определить спряжение можно: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36408"/>
            <a:ext cx="7776864" cy="546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580112" y="2132856"/>
            <a:ext cx="2256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2 способ 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902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07524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Ко </a:t>
            </a:r>
            <a:r>
              <a:rPr lang="en-US" b="1" dirty="0" smtClean="0">
                <a:solidFill>
                  <a:srgbClr val="002060"/>
                </a:solidFill>
              </a:rPr>
              <a:t>II</a:t>
            </a:r>
            <a:r>
              <a:rPr lang="ru-RU" b="1" dirty="0" smtClean="0">
                <a:solidFill>
                  <a:srgbClr val="002060"/>
                </a:solidFill>
              </a:rPr>
              <a:t> спряжению относятся все глаголы на ИТЬ </a:t>
            </a:r>
            <a:r>
              <a:rPr lang="ru-RU" b="1" dirty="0" smtClean="0">
                <a:solidFill>
                  <a:srgbClr val="C00000"/>
                </a:solidFill>
              </a:rPr>
              <a:t>(кроме брить, стелить).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395536" y="1424172"/>
            <a:ext cx="7467600" cy="487375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+mj-lt"/>
              </a:rPr>
              <a:t>К </a:t>
            </a:r>
            <a:r>
              <a:rPr lang="en-US" b="1" dirty="0" smtClean="0">
                <a:solidFill>
                  <a:srgbClr val="002060"/>
                </a:solidFill>
                <a:latin typeface="+mj-lt"/>
              </a:rPr>
              <a:t>I</a:t>
            </a:r>
            <a:r>
              <a:rPr lang="ru-RU" b="1" dirty="0" smtClean="0">
                <a:solidFill>
                  <a:srgbClr val="002060"/>
                </a:solidFill>
                <a:latin typeface="+mj-lt"/>
              </a:rPr>
              <a:t> СПРЯЖЕНИЮ ОТНОСЯТСЯ ВСЕ ОСТАЛЬНЫЕ ГЛАГОЛЫ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+mj-lt"/>
              </a:rPr>
              <a:t>(КРОМЕ </a:t>
            </a:r>
            <a:r>
              <a:rPr lang="ru-RU" sz="2800" b="1" dirty="0" smtClean="0">
                <a:solidFill>
                  <a:srgbClr val="C00000"/>
                </a:solidFill>
                <a:latin typeface="+mj-lt"/>
              </a:rPr>
              <a:t>4</a:t>
            </a:r>
            <a:r>
              <a:rPr lang="ru-RU" b="1" dirty="0" smtClean="0">
                <a:solidFill>
                  <a:srgbClr val="C00000"/>
                </a:solidFill>
                <a:latin typeface="+mj-lt"/>
              </a:rPr>
              <a:t> - НА АТЬ И </a:t>
            </a:r>
            <a:r>
              <a:rPr lang="ru-RU" sz="2800" b="1" dirty="0" smtClean="0">
                <a:solidFill>
                  <a:srgbClr val="C00000"/>
                </a:solidFill>
                <a:latin typeface="+mj-lt"/>
              </a:rPr>
              <a:t>7</a:t>
            </a:r>
            <a:r>
              <a:rPr lang="ru-RU" b="1" dirty="0" smtClean="0">
                <a:solidFill>
                  <a:srgbClr val="C00000"/>
                </a:solidFill>
                <a:latin typeface="+mj-lt"/>
              </a:rPr>
              <a:t> - НА ЕТЬ).</a:t>
            </a:r>
            <a:endParaRPr lang="ru-RU" b="1" dirty="0">
              <a:solidFill>
                <a:srgbClr val="C00000"/>
              </a:solidFill>
              <a:latin typeface="+mj-lt"/>
            </a:endParaRPr>
          </a:p>
          <a:p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7" y="2924944"/>
            <a:ext cx="5904656" cy="3806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665396" y="56780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6241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2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12160" y="1196752"/>
            <a:ext cx="2808312" cy="1800200"/>
          </a:xfrm>
        </p:spPr>
        <p:txBody>
          <a:bodyPr/>
          <a:lstStyle/>
          <a:p>
            <a:r>
              <a:rPr lang="ru-RU" sz="6000" dirty="0" smtClean="0">
                <a:solidFill>
                  <a:srgbClr val="C00000"/>
                </a:solidFill>
              </a:rPr>
              <a:t>И = </a:t>
            </a:r>
            <a:r>
              <a:rPr lang="en-US" sz="6000" dirty="0" smtClean="0">
                <a:solidFill>
                  <a:srgbClr val="C00000"/>
                </a:solidFill>
              </a:rPr>
              <a:t>II </a:t>
            </a:r>
            <a:r>
              <a:rPr lang="ru-RU" dirty="0" smtClean="0"/>
              <a:t>спряжение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00192" y="3573016"/>
            <a:ext cx="2592288" cy="280190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В алфавите идёт вперёд буква </a:t>
            </a:r>
            <a:r>
              <a:rPr lang="ru-RU" sz="3200" dirty="0" smtClean="0">
                <a:solidFill>
                  <a:srgbClr val="C00000"/>
                </a:solidFill>
              </a:rPr>
              <a:t>Ю</a:t>
            </a:r>
            <a:r>
              <a:rPr lang="ru-RU" sz="2800" dirty="0" smtClean="0">
                <a:solidFill>
                  <a:srgbClr val="002060"/>
                </a:solidFill>
              </a:rPr>
              <a:t> ,  затем     </a:t>
            </a:r>
            <a:r>
              <a:rPr lang="ru-RU" sz="3600" dirty="0" smtClean="0">
                <a:solidFill>
                  <a:srgbClr val="C00000"/>
                </a:solidFill>
              </a:rPr>
              <a:t>Я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32099" t="15750" r="33035" b="15345"/>
          <a:stretch>
            <a:fillRect/>
          </a:stretch>
        </p:blipFill>
        <p:spPr bwMode="auto">
          <a:xfrm>
            <a:off x="683568" y="188640"/>
            <a:ext cx="5184576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slide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064896" cy="60404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630616" cy="792088"/>
          </a:xfrm>
        </p:spPr>
        <p:txBody>
          <a:bodyPr>
            <a:normAutofit fontScale="90000"/>
          </a:bodyPr>
          <a:lstStyle/>
          <a:p>
            <a:r>
              <a:rPr lang="ru-RU" sz="4800" dirty="0" smtClean="0"/>
              <a:t>ФИЗКУЛЬМИНУТКА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196752"/>
            <a:ext cx="7702624" cy="1512168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I </a:t>
            </a:r>
            <a:r>
              <a:rPr lang="ru-RU" dirty="0" smtClean="0">
                <a:solidFill>
                  <a:srgbClr val="002060"/>
                </a:solidFill>
              </a:rPr>
              <a:t>спряжение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– ШАГ ВПЕРЁД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 спряжение </a:t>
            </a:r>
            <a:r>
              <a:rPr lang="ru-RU" dirty="0" smtClean="0">
                <a:solidFill>
                  <a:srgbClr val="002060"/>
                </a:solidFill>
              </a:rPr>
              <a:t>- шаг назад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С </a:t>
            </a:r>
            <a:r>
              <a:rPr lang="ru-RU" sz="2400" dirty="0" smtClean="0">
                <a:solidFill>
                  <a:srgbClr val="C00000"/>
                </a:solidFill>
              </a:rPr>
              <a:t>какой </a:t>
            </a:r>
            <a:r>
              <a:rPr lang="ru-RU" sz="2400" dirty="0" smtClean="0">
                <a:solidFill>
                  <a:srgbClr val="C00000"/>
                </a:solidFill>
              </a:rPr>
              <a:t>изученной темой по</a:t>
            </a:r>
            <a:r>
              <a:rPr lang="ru-RU" sz="2400" dirty="0" smtClean="0">
                <a:solidFill>
                  <a:srgbClr val="C00000"/>
                </a:solidFill>
              </a:rPr>
              <a:t> ИЗО были   </a:t>
            </a:r>
            <a:r>
              <a:rPr lang="ru-RU" sz="2400" dirty="0" smtClean="0">
                <a:solidFill>
                  <a:srgbClr val="C00000"/>
                </a:solidFill>
              </a:rPr>
              <a:t>связаны </a:t>
            </a:r>
            <a:r>
              <a:rPr lang="ru-RU" sz="2400" dirty="0" smtClean="0">
                <a:solidFill>
                  <a:srgbClr val="C00000"/>
                </a:solidFill>
              </a:rPr>
              <a:t>глаголы? 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Кто автор этого произведения?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https://gngirl.ru/wp-content/uploads/2020/04/6-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996952"/>
            <a:ext cx="4790942" cy="3370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slide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064896" cy="60404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myslide.ru/documents_4/226e7e3fee49ed71da9d84e0a52156aa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7467600" cy="77809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ПОТРЕНИРУЕМСЯ: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980728"/>
            <a:ext cx="7467600" cy="5205192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НОС</a:t>
            </a:r>
            <a:r>
              <a:rPr lang="ru-RU" sz="3200" b="1" dirty="0" smtClean="0">
                <a:solidFill>
                  <a:srgbClr val="C00000"/>
                </a:solidFill>
              </a:rPr>
              <a:t>И</a:t>
            </a:r>
            <a:r>
              <a:rPr lang="ru-RU" sz="3200" b="1" dirty="0" smtClean="0">
                <a:solidFill>
                  <a:srgbClr val="002060"/>
                </a:solidFill>
              </a:rPr>
              <a:t>ШЬ или НОС</a:t>
            </a:r>
            <a:r>
              <a:rPr lang="ru-RU" sz="3200" b="1" dirty="0" smtClean="0">
                <a:solidFill>
                  <a:srgbClr val="C00000"/>
                </a:solidFill>
              </a:rPr>
              <a:t>Е</a:t>
            </a:r>
            <a:r>
              <a:rPr lang="ru-RU" sz="3200" b="1" dirty="0" smtClean="0">
                <a:solidFill>
                  <a:srgbClr val="002060"/>
                </a:solidFill>
              </a:rPr>
              <a:t>ШЬ</a:t>
            </a:r>
          </a:p>
          <a:p>
            <a:pPr marL="0" indent="0" algn="ctr"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1.Задаю вопрос к глаголу: ЧТО ДЕЛАЕШЬ?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2.Ставлю глагол в неопределённую форму: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ЧТО ДЕЛАТЬ? НОС</a:t>
            </a:r>
            <a:r>
              <a:rPr lang="ru-RU" b="1" dirty="0" smtClean="0">
                <a:solidFill>
                  <a:srgbClr val="C00000"/>
                </a:solidFill>
              </a:rPr>
              <a:t>ИТЬ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3.Глагол оканчивается на </a:t>
            </a:r>
            <a:r>
              <a:rPr lang="ru-RU" b="1" dirty="0" smtClean="0">
                <a:solidFill>
                  <a:srgbClr val="C00000"/>
                </a:solidFill>
              </a:rPr>
              <a:t>ИТЬ</a:t>
            </a:r>
            <a:r>
              <a:rPr lang="ru-RU" b="1" dirty="0" smtClean="0">
                <a:solidFill>
                  <a:srgbClr val="002060"/>
                </a:solidFill>
              </a:rPr>
              <a:t>, значит относится ко </a:t>
            </a:r>
            <a:r>
              <a:rPr lang="en-US" b="1" dirty="0" smtClean="0">
                <a:solidFill>
                  <a:srgbClr val="002060"/>
                </a:solidFill>
              </a:rPr>
              <a:t>II</a:t>
            </a:r>
            <a:r>
              <a:rPr lang="ru-RU" b="1" dirty="0" smtClean="0">
                <a:solidFill>
                  <a:srgbClr val="002060"/>
                </a:solidFill>
              </a:rPr>
              <a:t> спряжению, в окончании нужно писать гласный </a:t>
            </a:r>
            <a:r>
              <a:rPr lang="ru-RU" b="1" dirty="0" smtClean="0">
                <a:solidFill>
                  <a:srgbClr val="C00000"/>
                </a:solidFill>
              </a:rPr>
              <a:t>И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НОС</a:t>
            </a:r>
            <a:r>
              <a:rPr lang="ru-RU" sz="3200" b="1" u="sng" dirty="0" smtClean="0">
                <a:solidFill>
                  <a:srgbClr val="C00000"/>
                </a:solidFill>
              </a:rPr>
              <a:t>И</a:t>
            </a:r>
            <a:r>
              <a:rPr lang="ru-RU" sz="3200" b="1" dirty="0" smtClean="0">
                <a:solidFill>
                  <a:srgbClr val="C00000"/>
                </a:solidFill>
              </a:rPr>
              <a:t>ШЬ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455208"/>
            <a:ext cx="2875012" cy="2275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5766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7467600" cy="850106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ПОТРЕНИРУЕМСЯ: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124744"/>
            <a:ext cx="7467600" cy="4873752"/>
          </a:xfrm>
        </p:spPr>
        <p:txBody>
          <a:bodyPr/>
          <a:lstStyle/>
          <a:p>
            <a:pPr marL="0" lvl="0" indent="0" algn="ctr">
              <a:buClr>
                <a:srgbClr val="FE8637"/>
              </a:buClr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ПИШ</a:t>
            </a:r>
            <a:r>
              <a:rPr lang="ru-RU" sz="3200" b="1" dirty="0" smtClean="0">
                <a:solidFill>
                  <a:srgbClr val="C00000"/>
                </a:solidFill>
              </a:rPr>
              <a:t>И</a:t>
            </a:r>
            <a:r>
              <a:rPr lang="ru-RU" sz="3200" b="1" dirty="0" smtClean="0">
                <a:solidFill>
                  <a:srgbClr val="002060"/>
                </a:solidFill>
              </a:rPr>
              <a:t>ШЬ </a:t>
            </a:r>
            <a:r>
              <a:rPr lang="ru-RU" sz="3200" b="1" dirty="0">
                <a:solidFill>
                  <a:srgbClr val="002060"/>
                </a:solidFill>
              </a:rPr>
              <a:t>или </a:t>
            </a:r>
            <a:r>
              <a:rPr lang="ru-RU" sz="3200" b="1" dirty="0" smtClean="0">
                <a:solidFill>
                  <a:srgbClr val="002060"/>
                </a:solidFill>
              </a:rPr>
              <a:t>ПИШ</a:t>
            </a:r>
            <a:r>
              <a:rPr lang="ru-RU" sz="3200" b="1" dirty="0" smtClean="0">
                <a:solidFill>
                  <a:srgbClr val="C00000"/>
                </a:solidFill>
              </a:rPr>
              <a:t>Е</a:t>
            </a:r>
            <a:r>
              <a:rPr lang="ru-RU" sz="3200" b="1" dirty="0" smtClean="0">
                <a:solidFill>
                  <a:srgbClr val="002060"/>
                </a:solidFill>
              </a:rPr>
              <a:t>ШЬ</a:t>
            </a:r>
          </a:p>
          <a:p>
            <a:pPr marL="0" lvl="0" indent="0" algn="ctr">
              <a:buClr>
                <a:srgbClr val="FE8637"/>
              </a:buClr>
              <a:buNone/>
            </a:pPr>
            <a:endParaRPr lang="ru-RU" sz="3200" b="1" dirty="0">
              <a:solidFill>
                <a:srgbClr val="002060"/>
              </a:solidFill>
            </a:endParaRPr>
          </a:p>
          <a:p>
            <a:pPr marL="0" lvl="0" indent="0">
              <a:buClr>
                <a:srgbClr val="FE8637"/>
              </a:buClr>
              <a:buNone/>
            </a:pPr>
            <a:r>
              <a:rPr lang="ru-RU" b="1" dirty="0">
                <a:solidFill>
                  <a:srgbClr val="002060"/>
                </a:solidFill>
              </a:rPr>
              <a:t>1.Задаю вопрос к глаголу: ЧТО ДЕЛАЕШЬ?</a:t>
            </a:r>
          </a:p>
          <a:p>
            <a:pPr marL="0" lvl="0" indent="0">
              <a:buClr>
                <a:srgbClr val="FE8637"/>
              </a:buClr>
              <a:buNone/>
            </a:pPr>
            <a:r>
              <a:rPr lang="ru-RU" b="1" dirty="0">
                <a:solidFill>
                  <a:srgbClr val="002060"/>
                </a:solidFill>
              </a:rPr>
              <a:t>2.Ставлю глагол в неопределённую форму:</a:t>
            </a:r>
          </a:p>
          <a:p>
            <a:pPr marL="0" lvl="0" indent="0">
              <a:buClr>
                <a:srgbClr val="FE8637"/>
              </a:buClr>
              <a:buNone/>
            </a:pPr>
            <a:r>
              <a:rPr lang="ru-RU" b="1" dirty="0">
                <a:solidFill>
                  <a:srgbClr val="002060"/>
                </a:solidFill>
              </a:rPr>
              <a:t>ЧТО ДЕЛАТЬ? </a:t>
            </a:r>
            <a:r>
              <a:rPr lang="ru-RU" b="1" dirty="0" smtClean="0">
                <a:solidFill>
                  <a:srgbClr val="002060"/>
                </a:solidFill>
              </a:rPr>
              <a:t>ПИС</a:t>
            </a:r>
            <a:r>
              <a:rPr lang="ru-RU" b="1" dirty="0" smtClean="0">
                <a:solidFill>
                  <a:srgbClr val="C00000"/>
                </a:solidFill>
              </a:rPr>
              <a:t>АТЬ</a:t>
            </a:r>
            <a:endParaRPr lang="ru-RU" b="1" dirty="0">
              <a:solidFill>
                <a:srgbClr val="C00000"/>
              </a:solidFill>
            </a:endParaRPr>
          </a:p>
          <a:p>
            <a:pPr marL="0" lvl="0" indent="0">
              <a:buClr>
                <a:srgbClr val="FE8637"/>
              </a:buClr>
              <a:buNone/>
            </a:pPr>
            <a:r>
              <a:rPr lang="ru-RU" b="1" dirty="0">
                <a:solidFill>
                  <a:srgbClr val="002060"/>
                </a:solidFill>
              </a:rPr>
              <a:t>3.Глагол оканчивается на </a:t>
            </a:r>
            <a:r>
              <a:rPr lang="ru-RU" b="1" dirty="0" smtClean="0">
                <a:solidFill>
                  <a:srgbClr val="C00000"/>
                </a:solidFill>
              </a:rPr>
              <a:t>АТЬ</a:t>
            </a:r>
            <a:r>
              <a:rPr lang="ru-RU" b="1" dirty="0" smtClean="0">
                <a:solidFill>
                  <a:srgbClr val="002060"/>
                </a:solidFill>
              </a:rPr>
              <a:t>, </a:t>
            </a:r>
            <a:r>
              <a:rPr lang="ru-RU" b="1" dirty="0">
                <a:solidFill>
                  <a:srgbClr val="002060"/>
                </a:solidFill>
              </a:rPr>
              <a:t>значит относится </a:t>
            </a:r>
            <a:r>
              <a:rPr lang="ru-RU" b="1" dirty="0" smtClean="0">
                <a:solidFill>
                  <a:srgbClr val="002060"/>
                </a:solidFill>
              </a:rPr>
              <a:t>к </a:t>
            </a:r>
            <a:r>
              <a:rPr lang="en-US" b="1" dirty="0" smtClean="0">
                <a:solidFill>
                  <a:srgbClr val="002060"/>
                </a:solidFill>
              </a:rPr>
              <a:t>I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спряжению, в окончании нужно писать гласный </a:t>
            </a:r>
            <a:r>
              <a:rPr lang="ru-RU" b="1" dirty="0" smtClean="0">
                <a:solidFill>
                  <a:srgbClr val="C00000"/>
                </a:solidFill>
              </a:rPr>
              <a:t>Е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endParaRPr lang="ru-RU" b="1" dirty="0">
              <a:solidFill>
                <a:srgbClr val="002060"/>
              </a:solidFill>
            </a:endParaRPr>
          </a:p>
          <a:p>
            <a:pPr marL="0" lvl="0" indent="0" algn="ctr">
              <a:buClr>
                <a:srgbClr val="FE8637"/>
              </a:buClr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ПИШ</a:t>
            </a:r>
            <a:r>
              <a:rPr lang="ru-RU" sz="3200" b="1" u="sng" dirty="0" smtClean="0">
                <a:solidFill>
                  <a:srgbClr val="C00000"/>
                </a:solidFill>
              </a:rPr>
              <a:t>Е</a:t>
            </a:r>
            <a:r>
              <a:rPr lang="ru-RU" sz="3200" b="1" dirty="0" smtClean="0">
                <a:solidFill>
                  <a:srgbClr val="C00000"/>
                </a:solidFill>
              </a:rPr>
              <a:t>ШЬ</a:t>
            </a:r>
            <a:endParaRPr lang="ru-RU" sz="3200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526612"/>
            <a:ext cx="2520620" cy="221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2964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7467600" cy="994122"/>
          </a:xfrm>
        </p:spPr>
        <p:txBody>
          <a:bodyPr/>
          <a:lstStyle/>
          <a:p>
            <a:r>
              <a:rPr lang="ru-RU" sz="3600" b="1" dirty="0">
                <a:solidFill>
                  <a:srgbClr val="C00000"/>
                </a:solidFill>
              </a:rPr>
              <a:t>ПОТРЕНИРУЕМСЯ: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628800"/>
            <a:ext cx="8568952" cy="4873752"/>
          </a:xfrm>
        </p:spPr>
        <p:txBody>
          <a:bodyPr/>
          <a:lstStyle/>
          <a:p>
            <a:pPr marL="0" lvl="0" indent="0">
              <a:buClr>
                <a:srgbClr val="FE8637"/>
              </a:buCl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Глагол СЫШ</a:t>
            </a:r>
            <a:r>
              <a:rPr lang="ru-RU" b="1" dirty="0" smtClean="0">
                <a:solidFill>
                  <a:srgbClr val="FF0000"/>
                </a:solidFill>
              </a:rPr>
              <a:t>АТЬ</a:t>
            </a:r>
            <a:r>
              <a:rPr lang="ru-RU" b="1" dirty="0" smtClean="0">
                <a:solidFill>
                  <a:srgbClr val="002060"/>
                </a:solidFill>
              </a:rPr>
              <a:t> на АТЬ, ЗНАЧИТ </a:t>
            </a:r>
            <a:r>
              <a:rPr lang="en-US" b="1" dirty="0" smtClean="0">
                <a:solidFill>
                  <a:srgbClr val="002060"/>
                </a:solidFill>
              </a:rPr>
              <a:t>I </a:t>
            </a:r>
            <a:r>
              <a:rPr lang="ru-RU" b="1" dirty="0" smtClean="0">
                <a:solidFill>
                  <a:srgbClr val="002060"/>
                </a:solidFill>
              </a:rPr>
              <a:t>спряжение, но это глагол-исключение, поэтому относится </a:t>
            </a:r>
          </a:p>
          <a:p>
            <a:pPr marL="0" lvl="0" indent="0">
              <a:buClr>
                <a:srgbClr val="FE8637"/>
              </a:buCl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ко </a:t>
            </a:r>
            <a:r>
              <a:rPr lang="en-US" b="1" dirty="0" smtClean="0">
                <a:solidFill>
                  <a:srgbClr val="002060"/>
                </a:solidFill>
              </a:rPr>
              <a:t>II</a:t>
            </a:r>
            <a:r>
              <a:rPr lang="ru-RU" b="1" dirty="0" smtClean="0">
                <a:solidFill>
                  <a:srgbClr val="002060"/>
                </a:solidFill>
              </a:rPr>
              <a:t> спряжению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</a:t>
            </a:r>
            <a:r>
              <a:rPr lang="ru-RU" b="1" dirty="0" smtClean="0">
                <a:solidFill>
                  <a:srgbClr val="FF0000"/>
                </a:solidFill>
              </a:rPr>
              <a:t>СЛЫШ</a:t>
            </a:r>
            <a:r>
              <a:rPr lang="ru-RU" b="1" u="sng" dirty="0" smtClean="0">
                <a:solidFill>
                  <a:srgbClr val="FF0000"/>
                </a:solidFill>
              </a:rPr>
              <a:t>И</a:t>
            </a:r>
            <a:r>
              <a:rPr lang="ru-RU" b="1" dirty="0" smtClean="0">
                <a:solidFill>
                  <a:srgbClr val="FF0000"/>
                </a:solidFill>
              </a:rPr>
              <a:t>ШЬ</a:t>
            </a:r>
            <a:endParaRPr lang="ru-RU" sz="3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lv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Глагол СТЕЛ</a:t>
            </a:r>
            <a:r>
              <a:rPr lang="ru-RU" b="1" dirty="0" smtClean="0">
                <a:solidFill>
                  <a:srgbClr val="FF0000"/>
                </a:solidFill>
              </a:rPr>
              <a:t>ИТЬ</a:t>
            </a:r>
            <a:r>
              <a:rPr lang="ru-RU" b="1" dirty="0" smtClean="0">
                <a:solidFill>
                  <a:srgbClr val="002060"/>
                </a:solidFill>
              </a:rPr>
              <a:t> на ИТЬ, ЗНАЧИТ </a:t>
            </a:r>
            <a:r>
              <a:rPr lang="en-US" b="1" dirty="0" smtClean="0">
                <a:solidFill>
                  <a:srgbClr val="002060"/>
                </a:solidFill>
              </a:rPr>
              <a:t>I</a:t>
            </a:r>
            <a:r>
              <a:rPr lang="en-US" b="1" dirty="0">
                <a:solidFill>
                  <a:srgbClr val="002060"/>
                </a:solidFill>
              </a:rPr>
              <a:t>I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спряжение, но это глагол-исключение, поэтому относится </a:t>
            </a:r>
          </a:p>
          <a:p>
            <a:pPr marL="0" lv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ко </a:t>
            </a:r>
            <a:r>
              <a:rPr lang="en-US" b="1" dirty="0" smtClean="0">
                <a:solidFill>
                  <a:srgbClr val="002060"/>
                </a:solidFill>
              </a:rPr>
              <a:t>I</a:t>
            </a:r>
            <a:r>
              <a:rPr lang="ru-RU" b="1" dirty="0" smtClean="0">
                <a:solidFill>
                  <a:srgbClr val="002060"/>
                </a:solidFill>
              </a:rPr>
              <a:t> спряжению    </a:t>
            </a:r>
            <a:r>
              <a:rPr lang="ru-RU" b="1" dirty="0" smtClean="0">
                <a:solidFill>
                  <a:srgbClr val="FF0000"/>
                </a:solidFill>
              </a:rPr>
              <a:t>СТЕЛ</a:t>
            </a:r>
            <a:r>
              <a:rPr lang="ru-RU" b="1" u="sng" dirty="0" smtClean="0">
                <a:solidFill>
                  <a:srgbClr val="FF0000"/>
                </a:solidFill>
              </a:rPr>
              <a:t>Е</a:t>
            </a:r>
            <a:r>
              <a:rPr lang="ru-RU" b="1" dirty="0" smtClean="0">
                <a:solidFill>
                  <a:srgbClr val="FF0000"/>
                </a:solidFill>
              </a:rPr>
              <a:t>ШЬ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324149"/>
            <a:ext cx="2061851" cy="2470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0464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Вспомни: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56367"/>
            <a:ext cx="7632848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23988"/>
            <a:ext cx="2160240" cy="21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23988"/>
            <a:ext cx="2376264" cy="2196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778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Запиши глаголы, определи их спряжение: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err="1">
                <a:solidFill>
                  <a:srgbClr val="002060"/>
                </a:solidFill>
              </a:rPr>
              <a:t>л</a:t>
            </a:r>
            <a:r>
              <a:rPr lang="ru-RU" sz="3600" b="1" dirty="0" err="1" smtClean="0">
                <a:solidFill>
                  <a:srgbClr val="002060"/>
                </a:solidFill>
              </a:rPr>
              <a:t>еч</a:t>
            </a:r>
            <a:r>
              <a:rPr lang="ru-RU" sz="3600" b="1" dirty="0" smtClean="0">
                <a:solidFill>
                  <a:srgbClr val="002060"/>
                </a:solidFill>
              </a:rPr>
              <a:t>…</a:t>
            </a:r>
            <a:r>
              <a:rPr lang="ru-RU" sz="3600" b="1" dirty="0" err="1" smtClean="0">
                <a:solidFill>
                  <a:srgbClr val="002060"/>
                </a:solidFill>
              </a:rPr>
              <a:t>шь</a:t>
            </a:r>
            <a:endParaRPr lang="ru-RU" sz="36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600" b="1" dirty="0" err="1">
                <a:solidFill>
                  <a:srgbClr val="002060"/>
                </a:solidFill>
              </a:rPr>
              <a:t>ч</a:t>
            </a:r>
            <a:r>
              <a:rPr lang="ru-RU" sz="3600" b="1" dirty="0" err="1" smtClean="0">
                <a:solidFill>
                  <a:srgbClr val="002060"/>
                </a:solidFill>
              </a:rPr>
              <a:t>ита</a:t>
            </a:r>
            <a:r>
              <a:rPr lang="ru-RU" sz="3600" b="1" dirty="0" smtClean="0">
                <a:solidFill>
                  <a:srgbClr val="002060"/>
                </a:solidFill>
              </a:rPr>
              <a:t>…</a:t>
            </a:r>
            <a:r>
              <a:rPr lang="ru-RU" sz="3600" b="1" dirty="0" err="1" smtClean="0">
                <a:solidFill>
                  <a:srgbClr val="002060"/>
                </a:solidFill>
              </a:rPr>
              <a:t>шь</a:t>
            </a:r>
            <a:endParaRPr lang="ru-RU" sz="36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600" b="1" dirty="0" err="1" smtClean="0">
                <a:solidFill>
                  <a:srgbClr val="002060"/>
                </a:solidFill>
              </a:rPr>
              <a:t>прос</a:t>
            </a:r>
            <a:r>
              <a:rPr lang="ru-RU" sz="3600" b="1" dirty="0" smtClean="0">
                <a:solidFill>
                  <a:srgbClr val="002060"/>
                </a:solidFill>
              </a:rPr>
              <a:t>…</a:t>
            </a:r>
            <a:r>
              <a:rPr lang="ru-RU" sz="3600" b="1" dirty="0" err="1" smtClean="0">
                <a:solidFill>
                  <a:srgbClr val="002060"/>
                </a:solidFill>
              </a:rPr>
              <a:t>шь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717021"/>
            <a:ext cx="2412795" cy="3224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196752"/>
            <a:ext cx="2739008" cy="3027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8287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Проверь себя: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340768"/>
            <a:ext cx="8208912" cy="5133184"/>
          </a:xfrm>
        </p:spPr>
        <p:txBody>
          <a:bodyPr/>
          <a:lstStyle/>
          <a:p>
            <a:pPr marL="0" indent="0">
              <a:buNone/>
            </a:pPr>
            <a:r>
              <a:rPr lang="ru-RU" b="1" dirty="0" err="1">
                <a:solidFill>
                  <a:srgbClr val="002060"/>
                </a:solidFill>
              </a:rPr>
              <a:t>л</a:t>
            </a:r>
            <a:r>
              <a:rPr lang="ru-RU" b="1" dirty="0" err="1" smtClean="0">
                <a:solidFill>
                  <a:srgbClr val="002060"/>
                </a:solidFill>
              </a:rPr>
              <a:t>ечИшь</a:t>
            </a:r>
            <a:r>
              <a:rPr lang="ru-RU" b="1" dirty="0" smtClean="0">
                <a:solidFill>
                  <a:srgbClr val="002060"/>
                </a:solidFill>
              </a:rPr>
              <a:t>   (что делать?) лечить – на </a:t>
            </a:r>
            <a:r>
              <a:rPr lang="ru-RU" b="1" dirty="0" err="1" smtClean="0">
                <a:solidFill>
                  <a:srgbClr val="002060"/>
                </a:solidFill>
              </a:rPr>
              <a:t>ить</a:t>
            </a:r>
            <a:r>
              <a:rPr lang="ru-RU" b="1" dirty="0" smtClean="0">
                <a:solidFill>
                  <a:srgbClr val="002060"/>
                </a:solidFill>
              </a:rPr>
              <a:t> =</a:t>
            </a:r>
            <a:r>
              <a:rPr lang="en-US" b="1" dirty="0" smtClean="0">
                <a:solidFill>
                  <a:srgbClr val="002060"/>
                </a:solidFill>
              </a:rPr>
              <a:t> II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спр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endParaRPr lang="ru-RU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b="1" dirty="0" err="1">
                <a:solidFill>
                  <a:srgbClr val="002060"/>
                </a:solidFill>
              </a:rPr>
              <a:t>ч</a:t>
            </a:r>
            <a:r>
              <a:rPr lang="ru-RU" b="1" dirty="0" err="1" smtClean="0">
                <a:solidFill>
                  <a:srgbClr val="002060"/>
                </a:solidFill>
              </a:rPr>
              <a:t>итаЕшь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(что делать?) </a:t>
            </a:r>
            <a:r>
              <a:rPr lang="ru-RU" b="1" dirty="0" smtClean="0">
                <a:solidFill>
                  <a:srgbClr val="002060"/>
                </a:solidFill>
              </a:rPr>
              <a:t>читать </a:t>
            </a:r>
            <a:r>
              <a:rPr lang="ru-RU" b="1" dirty="0">
                <a:solidFill>
                  <a:srgbClr val="002060"/>
                </a:solidFill>
              </a:rPr>
              <a:t>– на </a:t>
            </a:r>
            <a:r>
              <a:rPr lang="ru-RU" b="1" dirty="0" err="1" smtClean="0">
                <a:solidFill>
                  <a:srgbClr val="002060"/>
                </a:solidFill>
              </a:rPr>
              <a:t>ать</a:t>
            </a:r>
            <a:r>
              <a:rPr lang="ru-RU" b="1" dirty="0" smtClean="0">
                <a:solidFill>
                  <a:srgbClr val="002060"/>
                </a:solidFill>
              </a:rPr>
              <a:t>  =</a:t>
            </a:r>
            <a:r>
              <a:rPr lang="en-US" b="1" dirty="0" smtClean="0">
                <a:solidFill>
                  <a:srgbClr val="002060"/>
                </a:solidFill>
              </a:rPr>
              <a:t> I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спр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endParaRPr lang="ru-RU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b="1" dirty="0" err="1">
                <a:solidFill>
                  <a:srgbClr val="002060"/>
                </a:solidFill>
              </a:rPr>
              <a:t>п</a:t>
            </a:r>
            <a:r>
              <a:rPr lang="ru-RU" b="1" dirty="0" err="1" smtClean="0">
                <a:solidFill>
                  <a:srgbClr val="002060"/>
                </a:solidFill>
              </a:rPr>
              <a:t>росИшь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(что делать?) </a:t>
            </a:r>
            <a:r>
              <a:rPr lang="ru-RU" b="1" dirty="0" smtClean="0">
                <a:solidFill>
                  <a:srgbClr val="002060"/>
                </a:solidFill>
              </a:rPr>
              <a:t>просить </a:t>
            </a:r>
            <a:r>
              <a:rPr lang="ru-RU" b="1" dirty="0">
                <a:solidFill>
                  <a:srgbClr val="002060"/>
                </a:solidFill>
              </a:rPr>
              <a:t>– на </a:t>
            </a:r>
            <a:r>
              <a:rPr lang="ru-RU" b="1" dirty="0" err="1">
                <a:solidFill>
                  <a:srgbClr val="002060"/>
                </a:solidFill>
              </a:rPr>
              <a:t>ить</a:t>
            </a:r>
            <a:r>
              <a:rPr lang="ru-RU" b="1" dirty="0">
                <a:solidFill>
                  <a:srgbClr val="002060"/>
                </a:solidFill>
              </a:rPr>
              <a:t> =</a:t>
            </a:r>
            <a:r>
              <a:rPr lang="en-US" b="1" dirty="0">
                <a:solidFill>
                  <a:srgbClr val="002060"/>
                </a:solidFill>
              </a:rPr>
              <a:t> II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спр</a:t>
            </a:r>
            <a:r>
              <a:rPr lang="ru-RU" b="1" dirty="0">
                <a:solidFill>
                  <a:srgbClr val="002060"/>
                </a:solidFill>
              </a:rPr>
              <a:t>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898157"/>
            <a:ext cx="4953383" cy="3742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3515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95936" y="1196752"/>
            <a:ext cx="4464496" cy="2232248"/>
          </a:xfrm>
        </p:spPr>
        <p:txBody>
          <a:bodyPr>
            <a:noAutofit/>
          </a:bodyPr>
          <a:lstStyle/>
          <a:p>
            <a:r>
              <a:rPr lang="ru-RU" sz="4000" dirty="0" smtClean="0"/>
              <a:t>С.82 упр.168 </a:t>
            </a:r>
            <a:br>
              <a:rPr lang="ru-RU" sz="4000" dirty="0" smtClean="0"/>
            </a:br>
            <a:r>
              <a:rPr lang="ru-RU" sz="2800" dirty="0" smtClean="0"/>
              <a:t>ОПРЕДЕЛИ спряжение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6021288"/>
            <a:ext cx="5974432" cy="353634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76672"/>
            <a:ext cx="2160240" cy="2953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User\Desktop\slide_04.jpg"/>
          <p:cNvPicPr>
            <a:picLocks noChangeAspect="1" noChangeArrowheads="1"/>
          </p:cNvPicPr>
          <p:nvPr/>
        </p:nvPicPr>
        <p:blipFill>
          <a:blip r:embed="rId3" cstate="print"/>
          <a:srcRect l="4851" t="20600" r="1701" b="15001"/>
          <a:stretch>
            <a:fillRect/>
          </a:stretch>
        </p:blipFill>
        <p:spPr bwMode="auto">
          <a:xfrm>
            <a:off x="3203848" y="3789040"/>
            <a:ext cx="4597554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6613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ВЫВОД: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268760"/>
            <a:ext cx="8064896" cy="4873752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1.Определить спряжение можно по личному окончанию, если оно ударное.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70C0"/>
                </a:solidFill>
              </a:rPr>
              <a:t>2.По инфинитиву(Н.ф.)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ПОМНИ ПРО 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СЛОВА-ИСКЛЮЧЕНИЯ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058407"/>
            <a:ext cx="2809495" cy="364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4274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C:\Users\User\Desktop\ИНФИНИТИ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316416" cy="6237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332656"/>
            <a:ext cx="4248472" cy="3240360"/>
          </a:xfrm>
        </p:spPr>
        <p:txBody>
          <a:bodyPr>
            <a:normAutofit fontScale="90000"/>
          </a:bodyPr>
          <a:lstStyle/>
          <a:p>
            <a:pPr marL="0" indent="0"/>
            <a:r>
              <a:rPr lang="ru-RU" sz="2200" dirty="0" smtClean="0">
                <a:solidFill>
                  <a:srgbClr val="FF0000"/>
                </a:solidFill>
              </a:rPr>
              <a:t>УЗНАТЬ</a:t>
            </a:r>
            <a:r>
              <a:rPr lang="ru-RU" sz="2200" dirty="0" smtClean="0">
                <a:solidFill>
                  <a:srgbClr val="002060"/>
                </a:solidFill>
              </a:rPr>
              <a:t> что такое </a:t>
            </a:r>
            <a:r>
              <a:rPr lang="ru-RU" sz="2200" u="sng" dirty="0" smtClean="0">
                <a:solidFill>
                  <a:srgbClr val="002060"/>
                </a:solidFill>
              </a:rPr>
              <a:t>спряжение</a:t>
            </a:r>
            <a:r>
              <a:rPr lang="ru-RU" sz="2200" dirty="0" smtClean="0">
                <a:solidFill>
                  <a:srgbClr val="002060"/>
                </a:solidFill>
              </a:rPr>
              <a:t>  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>НАУЧИТЬСЯ</a:t>
            </a:r>
            <a:r>
              <a:rPr lang="ru-RU" sz="2200" dirty="0" smtClean="0">
                <a:solidFill>
                  <a:srgbClr val="002060"/>
                </a:solidFill>
              </a:rPr>
              <a:t> различать и определять глаголы </a:t>
            </a:r>
            <a:r>
              <a:rPr lang="en-US" sz="2200" dirty="0" smtClean="0">
                <a:solidFill>
                  <a:srgbClr val="002060"/>
                </a:solidFill>
              </a:rPr>
              <a:t>I </a:t>
            </a:r>
            <a:r>
              <a:rPr lang="ru-RU" sz="2200" dirty="0" smtClean="0">
                <a:solidFill>
                  <a:srgbClr val="002060"/>
                </a:solidFill>
              </a:rPr>
              <a:t>и</a:t>
            </a:r>
            <a:r>
              <a:rPr lang="en-US" sz="2200" dirty="0" smtClean="0">
                <a:solidFill>
                  <a:srgbClr val="002060"/>
                </a:solidFill>
              </a:rPr>
              <a:t> II</a:t>
            </a:r>
            <a:r>
              <a:rPr lang="ru-RU" sz="2200" dirty="0" smtClean="0">
                <a:solidFill>
                  <a:srgbClr val="002060"/>
                </a:solidFill>
              </a:rPr>
              <a:t> спряжения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>НАУЧИТЬСЯ</a:t>
            </a:r>
            <a:r>
              <a:rPr lang="ru-RU" sz="2200" dirty="0" smtClean="0">
                <a:solidFill>
                  <a:srgbClr val="002060"/>
                </a:solidFill>
              </a:rPr>
              <a:t> спрягать их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>УМЕТЬ</a:t>
            </a:r>
            <a:r>
              <a:rPr lang="ru-RU" sz="2200" dirty="0" smtClean="0">
                <a:solidFill>
                  <a:srgbClr val="002060"/>
                </a:solidFill>
              </a:rPr>
              <a:t> правильно писать безударные личные окончания глаголов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3717032"/>
            <a:ext cx="5902424" cy="2657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9938" name="Picture 2" descr="https://ds05.infourok.ru/uploads/ex/00ad/0012020c-e2b2e6ed/img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888940"/>
            <a:ext cx="5292080" cy="39690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87824" y="2708920"/>
            <a:ext cx="4608512" cy="2309642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0070C0"/>
                </a:solidFill>
              </a:rPr>
              <a:t>Спасибо за урок!</a:t>
            </a:r>
            <a:endParaRPr lang="ru-RU" sz="6000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764704"/>
            <a:ext cx="6262464" cy="3024336"/>
          </a:xfrm>
        </p:spPr>
        <p:txBody>
          <a:bodyPr>
            <a:normAutofit/>
          </a:bodyPr>
          <a:lstStyle/>
          <a:p>
            <a:r>
              <a:rPr lang="ru-RU" dirty="0" smtClean="0"/>
              <a:t>Глаголы к физкультминутке</a:t>
            </a:r>
            <a:br>
              <a:rPr lang="ru-RU" dirty="0" smtClean="0"/>
            </a:br>
            <a:r>
              <a:rPr lang="ru-RU" dirty="0" smtClean="0"/>
              <a:t>по</a:t>
            </a:r>
            <a:r>
              <a:rPr lang="ru-RU" dirty="0" smtClean="0"/>
              <a:t> изученной теме урока ИЗО «Материнство»</a:t>
            </a:r>
            <a:br>
              <a:rPr lang="ru-RU" dirty="0" smtClean="0"/>
            </a:br>
            <a:r>
              <a:rPr lang="ru-RU" dirty="0" smtClean="0"/>
              <a:t>(картина  «</a:t>
            </a:r>
            <a:r>
              <a:rPr lang="ru-RU" dirty="0" err="1" smtClean="0"/>
              <a:t>Секстинская</a:t>
            </a:r>
            <a:r>
              <a:rPr lang="ru-RU" dirty="0" smtClean="0"/>
              <a:t> мадонна» Рафаэля)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4005064"/>
            <a:ext cx="6118448" cy="236985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Любит, жалеет, обнимает, целует, предчувствует, не разлучить, охраняет, помнит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7776864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529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Задачи   урока: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036312"/>
            <a:ext cx="7467600" cy="487375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УЗНАТЬ</a:t>
            </a:r>
            <a:r>
              <a:rPr lang="ru-RU" b="1" dirty="0" smtClean="0">
                <a:solidFill>
                  <a:srgbClr val="002060"/>
                </a:solidFill>
              </a:rPr>
              <a:t> что такое </a:t>
            </a:r>
            <a:r>
              <a:rPr lang="ru-RU" b="1" u="sng" dirty="0">
                <a:solidFill>
                  <a:srgbClr val="002060"/>
                </a:solidFill>
              </a:rPr>
              <a:t>спряжение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НАУЧИТЬСЯ</a:t>
            </a:r>
            <a:r>
              <a:rPr lang="ru-RU" b="1" dirty="0" smtClean="0">
                <a:solidFill>
                  <a:srgbClr val="002060"/>
                </a:solidFill>
              </a:rPr>
              <a:t> различать и определять глаголы </a:t>
            </a:r>
            <a:r>
              <a:rPr lang="en-US" b="1" dirty="0" smtClean="0">
                <a:solidFill>
                  <a:srgbClr val="002060"/>
                </a:solidFill>
              </a:rPr>
              <a:t>I </a:t>
            </a:r>
            <a:r>
              <a:rPr lang="ru-RU" b="1" dirty="0" smtClean="0">
                <a:solidFill>
                  <a:srgbClr val="002060"/>
                </a:solidFill>
              </a:rPr>
              <a:t>и</a:t>
            </a:r>
            <a:r>
              <a:rPr lang="en-US" b="1" dirty="0" smtClean="0">
                <a:solidFill>
                  <a:srgbClr val="002060"/>
                </a:solidFill>
              </a:rPr>
              <a:t> II</a:t>
            </a:r>
            <a:r>
              <a:rPr lang="ru-RU" b="1" dirty="0" smtClean="0">
                <a:solidFill>
                  <a:srgbClr val="002060"/>
                </a:solidFill>
              </a:rPr>
              <a:t> спряжения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НАУЧИТЬСЯ</a:t>
            </a:r>
            <a:r>
              <a:rPr lang="ru-RU" b="1" dirty="0" smtClean="0">
                <a:solidFill>
                  <a:srgbClr val="002060"/>
                </a:solidFill>
              </a:rPr>
              <a:t> спрягать их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УМЕТЬ</a:t>
            </a:r>
            <a:r>
              <a:rPr lang="ru-RU" b="1" dirty="0" smtClean="0">
                <a:solidFill>
                  <a:srgbClr val="002060"/>
                </a:solidFill>
              </a:rPr>
              <a:t> правильно писать безударные личные окончания глаголов</a:t>
            </a:r>
            <a:endParaRPr lang="ru-RU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645024"/>
            <a:ext cx="3720696" cy="2588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9058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7704855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907704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1215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4943" t="14765" r="33034" b="16329"/>
          <a:stretch>
            <a:fillRect/>
          </a:stretch>
        </p:blipFill>
        <p:spPr bwMode="auto">
          <a:xfrm>
            <a:off x="467543" y="404664"/>
            <a:ext cx="7832413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запомни: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7704856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6529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24936" cy="229026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определять спряжение глагола </a:t>
            </a:r>
            <a:r>
              <a:rPr lang="ru-RU" sz="3200" b="1" dirty="0">
                <a:solidFill>
                  <a:srgbClr val="C00000"/>
                </a:solidFill>
              </a:rPr>
              <a:t>необходимо для того, чтобы </a:t>
            </a:r>
            <a:r>
              <a:rPr lang="ru-RU" sz="3200" b="1" dirty="0">
                <a:solidFill>
                  <a:srgbClr val="002060"/>
                </a:solidFill>
              </a:rPr>
              <a:t>правильно написать его безударное личное окончание.</a:t>
            </a:r>
            <a:r>
              <a:rPr lang="ru-RU" sz="3600" b="1" dirty="0">
                <a:solidFill>
                  <a:srgbClr val="002060"/>
                </a:solidFill>
              </a:rPr>
              <a:t/>
            </a:r>
            <a:br>
              <a:rPr lang="ru-RU" sz="3600" b="1" dirty="0">
                <a:solidFill>
                  <a:srgbClr val="002060"/>
                </a:solidFill>
              </a:rPr>
            </a:b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2276872"/>
            <a:ext cx="8075240" cy="3649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Например:</a:t>
            </a:r>
            <a:r>
              <a:rPr lang="ru-RU" dirty="0" smtClean="0"/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носИшь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или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носЕшь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B050"/>
                </a:solidFill>
              </a:rPr>
              <a:t>                            </a:t>
            </a:r>
            <a:r>
              <a:rPr lang="ru-RU" sz="2800" b="1" dirty="0" err="1" smtClean="0">
                <a:solidFill>
                  <a:srgbClr val="FF0000"/>
                </a:solidFill>
              </a:rPr>
              <a:t>едИт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или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едЕт</a:t>
            </a:r>
            <a:endParaRPr lang="ru-RU" sz="2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136583"/>
            <a:ext cx="3816424" cy="2544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86136" y="54734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7825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7601272" cy="994122"/>
          </a:xfrm>
        </p:spPr>
        <p:txBody>
          <a:bodyPr>
            <a:normAutofit/>
          </a:bodyPr>
          <a:lstStyle/>
          <a:p>
            <a:pPr marL="0" indent="0" algn="ctr"/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363817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4437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823</TotalTime>
  <Words>361</Words>
  <Application>Microsoft Office PowerPoint</Application>
  <PresentationFormat>Экран (4:3)</PresentationFormat>
  <Paragraphs>64</Paragraphs>
  <Slides>27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Эркер</vt:lpstr>
      <vt:lpstr>Тема: Спряжение глагола.</vt:lpstr>
      <vt:lpstr>Вспомни:</vt:lpstr>
      <vt:lpstr>Слайд 3</vt:lpstr>
      <vt:lpstr>Задачи   урока:</vt:lpstr>
      <vt:lpstr>Слайд 5</vt:lpstr>
      <vt:lpstr>Слайд 6</vt:lpstr>
      <vt:lpstr>запомни:</vt:lpstr>
      <vt:lpstr>определять спряжение глагола необходимо для того, чтобы правильно написать его безударное личное окончание. </vt:lpstr>
      <vt:lpstr>Слайд 9</vt:lpstr>
      <vt:lpstr>Определить спряжение можно:</vt:lpstr>
      <vt:lpstr>Ко II спряжению относятся все глаголы на ИТЬ (кроме брить, стелить).</vt:lpstr>
      <vt:lpstr>И = II спряжение</vt:lpstr>
      <vt:lpstr>Слайд 13</vt:lpstr>
      <vt:lpstr>ФИЗКУЛЬМИНУТКА</vt:lpstr>
      <vt:lpstr>Слайд 15</vt:lpstr>
      <vt:lpstr>Слайд 16</vt:lpstr>
      <vt:lpstr>ПОТРЕНИРУЕМСЯ:</vt:lpstr>
      <vt:lpstr>ПОТРЕНИРУЕМСЯ:</vt:lpstr>
      <vt:lpstr>ПОТРЕНИРУЕМСЯ:</vt:lpstr>
      <vt:lpstr>Запиши глаголы, определи их спряжение:</vt:lpstr>
      <vt:lpstr>Проверь себя:</vt:lpstr>
      <vt:lpstr>С.82 упр.168  ОПРЕДЕЛИ спряжение</vt:lpstr>
      <vt:lpstr>ВЫВОД: </vt:lpstr>
      <vt:lpstr>Слайд 24</vt:lpstr>
      <vt:lpstr>УЗНАТЬ что такое спряжение   НАУЧИТЬСЯ различать и определять глаголы I и II спряжения НАУЧИТЬСЯ спрягать их УМЕТЬ правильно писать безударные личные окончания глаголов </vt:lpstr>
      <vt:lpstr>Спасибо за урок!</vt:lpstr>
      <vt:lpstr>Глаголы к физкультминутке по изученной теме урока ИЗО «Материнство» (картина  «Секстинская мадонна» Рафаэля)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Спряжение глагола Что это такое?</dc:title>
  <dc:creator>Настя</dc:creator>
  <cp:lastModifiedBy>User</cp:lastModifiedBy>
  <cp:revision>68</cp:revision>
  <dcterms:created xsi:type="dcterms:W3CDTF">2020-04-13T05:38:58Z</dcterms:created>
  <dcterms:modified xsi:type="dcterms:W3CDTF">2022-05-02T06:06:29Z</dcterms:modified>
</cp:coreProperties>
</file>