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72" r:id="rId3"/>
    <p:sldId id="257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67" r:id="rId15"/>
    <p:sldId id="268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1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5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9FBFB1-3136-483A-9DBE-2699F72D9CFA}" type="datetimeFigureOut">
              <a:rPr lang="ru-RU" smtClean="0"/>
              <a:t>ср 27.04.22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FE48E9-CFA6-473C-9A5B-F63F230B27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787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88898-CB77-4D68-B612-8D3F2ED7CEF8}" type="datetimeFigureOut">
              <a:rPr lang="ru-RU" smtClean="0"/>
              <a:t>ср 27.04.22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2231-F30B-451C-AC1F-217D20AF8D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62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88898-CB77-4D68-B612-8D3F2ED7CEF8}" type="datetimeFigureOut">
              <a:rPr lang="ru-RU" smtClean="0"/>
              <a:t>ср 27.04.22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2231-F30B-451C-AC1F-217D20AF8D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350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88898-CB77-4D68-B612-8D3F2ED7CEF8}" type="datetimeFigureOut">
              <a:rPr lang="ru-RU" smtClean="0"/>
              <a:t>ср 27.04.22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2231-F30B-451C-AC1F-217D20AF8D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04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88898-CB77-4D68-B612-8D3F2ED7CEF8}" type="datetimeFigureOut">
              <a:rPr lang="ru-RU" smtClean="0"/>
              <a:t>ср 27.04.22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2231-F30B-451C-AC1F-217D20AF8D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54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88898-CB77-4D68-B612-8D3F2ED7CEF8}" type="datetimeFigureOut">
              <a:rPr lang="ru-RU" smtClean="0"/>
              <a:t>ср 27.04.22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2231-F30B-451C-AC1F-217D20AF8D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505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88898-CB77-4D68-B612-8D3F2ED7CEF8}" type="datetimeFigureOut">
              <a:rPr lang="ru-RU" smtClean="0"/>
              <a:t>ср 27.04.22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2231-F30B-451C-AC1F-217D20AF8D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573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88898-CB77-4D68-B612-8D3F2ED7CEF8}" type="datetimeFigureOut">
              <a:rPr lang="ru-RU" smtClean="0"/>
              <a:t>ср 27.04.22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2231-F30B-451C-AC1F-217D20AF8D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366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88898-CB77-4D68-B612-8D3F2ED7CEF8}" type="datetimeFigureOut">
              <a:rPr lang="ru-RU" smtClean="0"/>
              <a:t>ср 27.04.22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2231-F30B-451C-AC1F-217D20AF8D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257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88898-CB77-4D68-B612-8D3F2ED7CEF8}" type="datetimeFigureOut">
              <a:rPr lang="ru-RU" smtClean="0"/>
              <a:t>ср 27.04.22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2231-F30B-451C-AC1F-217D20AF8D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91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88898-CB77-4D68-B612-8D3F2ED7CEF8}" type="datetimeFigureOut">
              <a:rPr lang="ru-RU" smtClean="0"/>
              <a:t>ср 27.04.22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2231-F30B-451C-AC1F-217D20AF8D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206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88898-CB77-4D68-B612-8D3F2ED7CEF8}" type="datetimeFigureOut">
              <a:rPr lang="ru-RU" smtClean="0"/>
              <a:t>ср 27.04.22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2231-F30B-451C-AC1F-217D20AF8D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534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88898-CB77-4D68-B612-8D3F2ED7CEF8}" type="datetimeFigureOut">
              <a:rPr lang="ru-RU" smtClean="0"/>
              <a:t>ср 27.04.22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B2231-F30B-451C-AC1F-217D20AF8D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32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vk.com/away.php?to=https://ar.culture.ru/ru/subject/tuchu&amp;cc_key=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2.jpeg"/><Relationship Id="rId7" Type="http://schemas.openxmlformats.org/officeDocument/2006/relationships/image" Target="../media/image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png"/><Relationship Id="rId5" Type="http://schemas.openxmlformats.org/officeDocument/2006/relationships/image" Target="../media/image5.jpg"/><Relationship Id="rId10" Type="http://schemas.openxmlformats.org/officeDocument/2006/relationships/image" Target="../media/image10.jp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e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g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90" y="138544"/>
            <a:ext cx="1549821" cy="15716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9235" y="138545"/>
            <a:ext cx="1911929" cy="15716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74512" y="817418"/>
            <a:ext cx="8799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МБОУ «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Красноборская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средняя общеобразовательная школа»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4690" y="2105891"/>
            <a:ext cx="11956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600" dirty="0" smtClean="0">
                <a:solidFill>
                  <a:srgbClr val="0070C0"/>
                </a:solidFill>
              </a:rPr>
              <a:t>Школьный фестиваль мастер-классов среди педагогических работников , посвященный 160-летию </a:t>
            </a:r>
            <a:r>
              <a:rPr lang="ru-RU" sz="1600" dirty="0" err="1" smtClean="0">
                <a:solidFill>
                  <a:srgbClr val="0070C0"/>
                </a:solidFill>
              </a:rPr>
              <a:t>Красноборской</a:t>
            </a:r>
            <a:r>
              <a:rPr lang="ru-RU" sz="1600" dirty="0" smtClean="0">
                <a:solidFill>
                  <a:srgbClr val="0070C0"/>
                </a:solidFill>
              </a:rPr>
              <a:t> школы.        </a:t>
            </a:r>
            <a:endParaRPr lang="ru-RU" sz="1600" dirty="0">
              <a:solidFill>
                <a:srgbClr val="0070C0"/>
              </a:solidFill>
            </a:endParaRPr>
          </a:p>
          <a:p>
            <a:endParaRPr lang="ru-RU" sz="1600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4690" y="3501433"/>
            <a:ext cx="12067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          Презентация к мастер-классу «Технология изготовления изделий из бересты. Черпак для воды»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495309" y="5389418"/>
            <a:ext cx="48073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Подготовила: Рочева Л.Л., учитель начальных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лассов, ИЗО ,педагог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доп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образования.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93127" y="6414655"/>
            <a:ext cx="2646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>
                <a:solidFill>
                  <a:schemeClr val="accent6">
                    <a:lumMod val="50000"/>
                  </a:schemeClr>
                </a:solidFill>
              </a:rPr>
              <a:t>с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.Краснобор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, 2022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93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650180" y="997524"/>
            <a:ext cx="4710545" cy="49322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28254" y="997523"/>
            <a:ext cx="5176985" cy="49322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6983" y="6082145"/>
            <a:ext cx="12615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Из него вырезается круг с помощью циркуля или ножа с радиусом 6 см. Очищается от мха и грязи, а можно и расслоить.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81281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25236" y="758259"/>
            <a:ext cx="4890654" cy="47558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10396" y="758257"/>
            <a:ext cx="4585858" cy="475585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3236" y="5777345"/>
            <a:ext cx="124013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Затем складывается форма в виде воронки лицевой частью во внутрь. Сгибы желательно выполнить в направлении </a:t>
            </a:r>
          </a:p>
          <a:p>
            <a:r>
              <a:rPr lang="ru-RU" dirty="0"/>
              <a:t>п</a:t>
            </a:r>
            <a:r>
              <a:rPr lang="ru-RU" dirty="0" smtClean="0"/>
              <a:t>оперек чечевичек. Из черемухи или ивы вырезают прутик длиной примерно 30 см с сучком на одном конце.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50118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23453" y="498764"/>
            <a:ext cx="5472545" cy="57912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10286" y="741651"/>
            <a:ext cx="5791198" cy="53054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86691" y="6456218"/>
            <a:ext cx="47064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При необходимости прутик очищают от коры.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51101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79787" y="832140"/>
            <a:ext cx="5597239" cy="49027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72171" y="1164649"/>
            <a:ext cx="5597237" cy="42377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1673" y="6082149"/>
            <a:ext cx="11772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 конце прута делают надрез и берестяную воронку в местах наложения складок вставляют в расщелину прута. </a:t>
            </a:r>
          </a:p>
          <a:p>
            <a:r>
              <a:rPr lang="ru-RU" dirty="0" smtClean="0"/>
              <a:t>Черпак для воды готов к использованию.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7760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2727" y="1510145"/>
            <a:ext cx="1149927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</a:rPr>
              <a:t>1. </a:t>
            </a:r>
            <a:r>
              <a:rPr lang="ru-RU" sz="2000" dirty="0" err="1">
                <a:solidFill>
                  <a:srgbClr val="000000"/>
                </a:solidFill>
              </a:rPr>
              <a:t>Клейман</a:t>
            </a:r>
            <a:r>
              <a:rPr lang="ru-RU" sz="2000" dirty="0">
                <a:solidFill>
                  <a:srgbClr val="000000"/>
                </a:solidFill>
              </a:rPr>
              <a:t> Т.В. Детям о культуре </a:t>
            </a:r>
            <a:r>
              <a:rPr lang="ru-RU" sz="2000" dirty="0" err="1">
                <a:solidFill>
                  <a:srgbClr val="000000"/>
                </a:solidFill>
              </a:rPr>
              <a:t>коми</a:t>
            </a:r>
            <a:r>
              <a:rPr lang="ru-RU" sz="2000" dirty="0">
                <a:solidFill>
                  <a:srgbClr val="000000"/>
                </a:solidFill>
              </a:rPr>
              <a:t> народа (в 3 частях). – Сыктывкар: 1995.</a:t>
            </a:r>
          </a:p>
          <a:p>
            <a:r>
              <a:rPr lang="ru-RU" sz="2000" dirty="0">
                <a:solidFill>
                  <a:srgbClr val="000000"/>
                </a:solidFill>
              </a:rPr>
              <a:t>2. Жеребцов И.Л., </a:t>
            </a:r>
            <a:r>
              <a:rPr lang="ru-RU" sz="2000" dirty="0" err="1">
                <a:solidFill>
                  <a:srgbClr val="000000"/>
                </a:solidFill>
              </a:rPr>
              <a:t>Столповский</a:t>
            </a:r>
            <a:r>
              <a:rPr lang="ru-RU" sz="2000" dirty="0">
                <a:solidFill>
                  <a:srgbClr val="000000"/>
                </a:solidFill>
              </a:rPr>
              <a:t> П.М. Рассказы для детей об истории Коми края. – Сыктывкар: 2008.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</a:rPr>
              <a:t>3. Грибова Л.С. Декоративно-прикладное искусство народа </a:t>
            </a:r>
            <a:r>
              <a:rPr lang="ru-RU" sz="2000" dirty="0" err="1">
                <a:solidFill>
                  <a:srgbClr val="000000"/>
                </a:solidFill>
              </a:rPr>
              <a:t>коми</a:t>
            </a:r>
            <a:r>
              <a:rPr lang="ru-RU" sz="2000" dirty="0">
                <a:solidFill>
                  <a:srgbClr val="000000"/>
                </a:solidFill>
              </a:rPr>
              <a:t>. – Сыктывкар: 1980.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</a:rPr>
              <a:t>4. Коми народные загадки. – Сыктывкар: 1975</a:t>
            </a:r>
            <a:r>
              <a:rPr lang="ru-RU" sz="2000" dirty="0" smtClean="0">
                <a:solidFill>
                  <a:srgbClr val="000000"/>
                </a:solidFill>
              </a:rPr>
              <a:t>.</a:t>
            </a:r>
          </a:p>
          <a:p>
            <a:pPr algn="just"/>
            <a:r>
              <a:rPr lang="ru-RU" sz="2000" dirty="0" smtClean="0">
                <a:solidFill>
                  <a:srgbClr val="000000"/>
                </a:solidFill>
              </a:rPr>
              <a:t>5.Н.Н.Новикова, </a:t>
            </a:r>
            <a:r>
              <a:rPr lang="ru-RU" sz="2000" dirty="0" err="1" smtClean="0">
                <a:solidFill>
                  <a:srgbClr val="000000"/>
                </a:solidFill>
              </a:rPr>
              <a:t>Е.А.Бугаева</a:t>
            </a:r>
            <a:r>
              <a:rPr lang="ru-RU" sz="2000" dirty="0">
                <a:solidFill>
                  <a:srgbClr val="000000"/>
                </a:solidFill>
              </a:rPr>
              <a:t> </a:t>
            </a:r>
            <a:r>
              <a:rPr lang="ru-RU" sz="2000" dirty="0" smtClean="0">
                <a:solidFill>
                  <a:srgbClr val="000000"/>
                </a:solidFill>
              </a:rPr>
              <a:t>,Национально-региональный компонент Республики Коми на уроках 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</a:rPr>
              <a:t>т</a:t>
            </a:r>
            <a:r>
              <a:rPr lang="ru-RU" sz="2000" dirty="0" smtClean="0">
                <a:solidFill>
                  <a:srgbClr val="000000"/>
                </a:solidFill>
              </a:rPr>
              <a:t>ехнологии в начальных классах.-Сыктывкар:2006</a:t>
            </a:r>
            <a:endParaRPr lang="ru-RU" sz="2000" dirty="0">
              <a:solidFill>
                <a:srgbClr val="000000"/>
              </a:solidFill>
            </a:endParaRPr>
          </a:p>
          <a:p>
            <a:pPr algn="just"/>
            <a:r>
              <a:rPr lang="ru-RU" sz="2000" dirty="0">
                <a:solidFill>
                  <a:srgbClr val="000000"/>
                </a:solidFill>
              </a:rPr>
              <a:t>6</a:t>
            </a:r>
            <a:r>
              <a:rPr lang="ru-RU" sz="2000" dirty="0" smtClean="0">
                <a:solidFill>
                  <a:srgbClr val="000000"/>
                </a:solidFill>
              </a:rPr>
              <a:t>. </a:t>
            </a:r>
            <a:r>
              <a:rPr lang="ru-RU" sz="2000" dirty="0">
                <a:solidFill>
                  <a:srgbClr val="000000"/>
                </a:solidFill>
              </a:rPr>
              <a:t>Традиционная культура народа </a:t>
            </a:r>
            <a:r>
              <a:rPr lang="ru-RU" sz="2000" dirty="0" err="1">
                <a:solidFill>
                  <a:srgbClr val="000000"/>
                </a:solidFill>
              </a:rPr>
              <a:t>коми</a:t>
            </a:r>
            <a:r>
              <a:rPr lang="ru-RU" sz="2000" dirty="0">
                <a:solidFill>
                  <a:srgbClr val="000000"/>
                </a:solidFill>
              </a:rPr>
              <a:t>. Сыктывкар,1994</a:t>
            </a:r>
            <a:r>
              <a:rPr lang="ru-RU" sz="2000" dirty="0" smtClean="0">
                <a:solidFill>
                  <a:srgbClr val="000000"/>
                </a:solidFill>
              </a:rPr>
              <a:t>.</a:t>
            </a:r>
          </a:p>
          <a:p>
            <a:pPr algn="just"/>
            <a:endParaRPr lang="ru-RU" sz="2000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74809" y="766161"/>
            <a:ext cx="28424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C00000"/>
                </a:solidFill>
              </a:rPr>
              <a:t>Литература.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156364" y="3244334"/>
            <a:ext cx="30793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rgbClr val="182F3A"/>
                </a:solidFill>
                <a:latin typeface="Times New Roman" panose="02020603050405020304" pitchFamily="18" charset="0"/>
              </a:rPr>
              <a:t> 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997527" y="3613666"/>
            <a:ext cx="69926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u="sng" dirty="0">
                <a:solidFill>
                  <a:prstClr val="black"/>
                </a:solidFill>
                <a:latin typeface="-apple-system"/>
                <a:hlinkClick r:id="rId2"/>
              </a:rPr>
              <a:t>https://ar.culture.ru/ru/subject/tuchu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90" y="138544"/>
            <a:ext cx="1549821" cy="13716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5709" y="138545"/>
            <a:ext cx="1385455" cy="1371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95745" y="4267200"/>
            <a:ext cx="5968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Фотографии к презентации представлены автором работы.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52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7455" y="1911927"/>
            <a:ext cx="65197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   Спасибо за внимание 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2219" y="3117273"/>
            <a:ext cx="102877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Здоровья, благополучия , удачи  и творческих успехов.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00415" y="3713412"/>
            <a:ext cx="2352388" cy="23296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53" y="138545"/>
            <a:ext cx="1731820" cy="17733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2365" y="138545"/>
            <a:ext cx="1828800" cy="177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14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3565" y="845128"/>
            <a:ext cx="10834254" cy="5895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1000"/>
              </a:spcAft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Возрастная группа: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педагоги школ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000"/>
              </a:spcAft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Форма совместной деятельности: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мастер – класс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условий для развития профессиональных компетенций участников мастер-класса посредством использования технологии создания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изделия из бересты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работе с детьми младшего школьного возраста.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Поделится  опытом работы  по применению инновационной технологии создания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изделия из бересты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детьми младшего школьного возраста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Сформировать у участников мастер - класса  компетенции для использования данного опыта в  </a:t>
            </a:r>
            <a:r>
              <a:rPr lang="ru-RU" sz="24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воспитательно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– образовательном процессе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Создать  условия для самореализации и стимулирования роста творческого потенциала педагогов в процессе проведения мастер-класса</a:t>
            </a:r>
            <a:endParaRPr lang="ru-RU" sz="2400" dirty="0">
              <a:solidFill>
                <a:schemeClr val="accent6">
                  <a:lumMod val="50000"/>
                </a:schemeClr>
              </a:solidFill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91" y="138543"/>
            <a:ext cx="1066800" cy="8451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9235" y="138545"/>
            <a:ext cx="1911929" cy="157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05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90" y="138544"/>
            <a:ext cx="1549821" cy="157164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9235" y="138545"/>
            <a:ext cx="1911929" cy="15716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690" y="540308"/>
            <a:ext cx="1839410" cy="21565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909" y="584272"/>
            <a:ext cx="3075392" cy="23065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8480" y="1708649"/>
            <a:ext cx="3384192" cy="28217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913572"/>
            <a:ext cx="2978727" cy="33209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67684" y="3354627"/>
            <a:ext cx="2666451" cy="248201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37037" y="3856635"/>
            <a:ext cx="2918068" cy="204894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39200" y="4682836"/>
            <a:ext cx="2923308" cy="165730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190690" y="138544"/>
            <a:ext cx="7743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Работа по сохранению </a:t>
            </a:r>
            <a:r>
              <a:rPr lang="ru-RU" b="1" dirty="0" err="1" smtClean="0">
                <a:solidFill>
                  <a:srgbClr val="FF0000"/>
                </a:solidFill>
              </a:rPr>
              <a:t>коми</a:t>
            </a:r>
            <a:r>
              <a:rPr lang="ru-RU" b="1" dirty="0" smtClean="0">
                <a:solidFill>
                  <a:srgbClr val="FF0000"/>
                </a:solidFill>
              </a:rPr>
              <a:t> языка, культуры и традиции </a:t>
            </a:r>
            <a:r>
              <a:rPr lang="ru-RU" b="1" dirty="0" err="1" smtClean="0">
                <a:solidFill>
                  <a:srgbClr val="FF0000"/>
                </a:solidFill>
              </a:rPr>
              <a:t>коми</a:t>
            </a:r>
            <a:r>
              <a:rPr lang="ru-RU" b="1" dirty="0" smtClean="0">
                <a:solidFill>
                  <a:srgbClr val="FF0000"/>
                </a:solidFill>
              </a:rPr>
              <a:t> народа.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4690" y="6340139"/>
            <a:ext cx="10906689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97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09" y="443345"/>
            <a:ext cx="3962400" cy="49599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84618" y="581891"/>
            <a:ext cx="4846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Технология изготовления изделий из бересты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447309" y="1316181"/>
            <a:ext cx="774469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Изделия из цельного куска бересты несколько примитивны. Они просты</a:t>
            </a:r>
          </a:p>
          <a:p>
            <a:r>
              <a:rPr lang="ru-RU" dirty="0" smtClean="0"/>
              <a:t>по форме и не столь сложны в изготовлении. Техника работы с </a:t>
            </a:r>
            <a:r>
              <a:rPr lang="ru-RU" dirty="0" err="1" smtClean="0"/>
              <a:t>цельнопла</a:t>
            </a:r>
            <a:r>
              <a:rPr lang="ru-RU" dirty="0" smtClean="0"/>
              <a:t>-</a:t>
            </a:r>
          </a:p>
          <a:p>
            <a:r>
              <a:rPr lang="ru-RU" dirty="0" err="1"/>
              <a:t>с</a:t>
            </a:r>
            <a:r>
              <a:rPr lang="ru-RU" dirty="0" err="1" smtClean="0"/>
              <a:t>товой</a:t>
            </a:r>
            <a:r>
              <a:rPr lang="ru-RU" dirty="0" smtClean="0"/>
              <a:t> берестой у разных народов Севера известна </a:t>
            </a:r>
            <a:r>
              <a:rPr lang="ru-RU" dirty="0" err="1" smtClean="0"/>
              <a:t>давно,но</a:t>
            </a:r>
            <a:r>
              <a:rPr lang="ru-RU" dirty="0" smtClean="0"/>
              <a:t> не все дошло</a:t>
            </a:r>
          </a:p>
          <a:p>
            <a:r>
              <a:rPr lang="ru-RU" dirty="0"/>
              <a:t>д</a:t>
            </a:r>
            <a:r>
              <a:rPr lang="ru-RU" dirty="0" smtClean="0"/>
              <a:t>о наших дней. Из куска бересты изготовляли стельки для обуви, черпаки,</a:t>
            </a:r>
          </a:p>
          <a:p>
            <a:r>
              <a:rPr lang="ru-RU" dirty="0" smtClean="0"/>
              <a:t>Ковшики различные, </a:t>
            </a:r>
            <a:r>
              <a:rPr lang="ru-RU" dirty="0" err="1" smtClean="0"/>
              <a:t>чуманы</a:t>
            </a:r>
            <a:r>
              <a:rPr lang="ru-RU" dirty="0" smtClean="0"/>
              <a:t> и </a:t>
            </a:r>
            <a:r>
              <a:rPr lang="ru-RU" dirty="0" err="1" smtClean="0"/>
              <a:t>наберушки</a:t>
            </a:r>
            <a:r>
              <a:rPr lang="ru-RU" dirty="0" smtClean="0"/>
              <a:t>, </a:t>
            </a:r>
            <a:r>
              <a:rPr lang="ru-RU" dirty="0" err="1" smtClean="0"/>
              <a:t>шердыны</a:t>
            </a:r>
            <a:r>
              <a:rPr lang="ru-RU" dirty="0" smtClean="0"/>
              <a:t> различного типа,</a:t>
            </a:r>
          </a:p>
          <a:p>
            <a:r>
              <a:rPr lang="ru-RU" dirty="0"/>
              <a:t>о</a:t>
            </a:r>
            <a:r>
              <a:rPr lang="ru-RU" dirty="0" smtClean="0"/>
              <a:t>хотники и рыбаки покрывали берестой шалаши, делали из нее легкие</a:t>
            </a:r>
          </a:p>
          <a:p>
            <a:r>
              <a:rPr lang="ru-RU" dirty="0"/>
              <a:t>л</a:t>
            </a:r>
            <a:r>
              <a:rPr lang="ru-RU" dirty="0" smtClean="0"/>
              <a:t>одки, строили чумы. </a:t>
            </a:r>
          </a:p>
          <a:p>
            <a:r>
              <a:rPr lang="ru-RU" dirty="0" smtClean="0"/>
              <a:t>Для выполнения изделий желательно пользоваться свежей </a:t>
            </a:r>
            <a:r>
              <a:rPr lang="ru-RU" dirty="0" err="1" smtClean="0"/>
              <a:t>берестой,только</a:t>
            </a:r>
            <a:endParaRPr lang="ru-RU" dirty="0" smtClean="0"/>
          </a:p>
          <a:p>
            <a:r>
              <a:rPr lang="ru-RU" dirty="0"/>
              <a:t>ч</a:t>
            </a:r>
            <a:r>
              <a:rPr lang="ru-RU" dirty="0" smtClean="0"/>
              <a:t>то снятой с </a:t>
            </a:r>
            <a:r>
              <a:rPr lang="ru-RU" dirty="0" err="1" smtClean="0"/>
              <a:t>дерева,поскольку</a:t>
            </a:r>
            <a:r>
              <a:rPr lang="ru-RU" dirty="0" smtClean="0"/>
              <a:t> выполнение большинства изделий подобно-</a:t>
            </a:r>
            <a:r>
              <a:rPr lang="ru-RU" dirty="0" err="1"/>
              <a:t>г</a:t>
            </a:r>
            <a:r>
              <a:rPr lang="ru-RU" dirty="0" err="1" smtClean="0"/>
              <a:t>о</a:t>
            </a:r>
            <a:r>
              <a:rPr lang="ru-RU" dirty="0" smtClean="0"/>
              <a:t> типа связано с перегибом пласта на отдельных участках.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20436" y="5708073"/>
            <a:ext cx="3316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Береста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. Фото из сети интернет</a:t>
            </a:r>
            <a:r>
              <a:rPr lang="ru-RU" dirty="0" smtClean="0">
                <a:solidFill>
                  <a:srgbClr val="00B050"/>
                </a:solidFill>
              </a:rPr>
              <a:t>.</a:t>
            </a:r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095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891" y="316075"/>
            <a:ext cx="3706039" cy="30327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61" y="647551"/>
            <a:ext cx="2348946" cy="270128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118" y="250114"/>
            <a:ext cx="2451522" cy="24515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716" y="3906982"/>
            <a:ext cx="4229611" cy="27016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619" y="3200400"/>
            <a:ext cx="4085552" cy="306416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22218" y="3348840"/>
            <a:ext cx="28799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err="1" smtClean="0">
                <a:solidFill>
                  <a:srgbClr val="00B050"/>
                </a:solidFill>
              </a:rPr>
              <a:t>Наберушка</a:t>
            </a:r>
            <a:r>
              <a:rPr lang="ru-RU" sz="1400" b="1" dirty="0" smtClean="0">
                <a:solidFill>
                  <a:srgbClr val="00B050"/>
                </a:solidFill>
              </a:rPr>
              <a:t> из плетенной бересты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4267200" y="3200400"/>
            <a:ext cx="17531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B050"/>
                </a:solidFill>
              </a:rPr>
              <a:t>Стельки из бересты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7204364" y="2701636"/>
            <a:ext cx="18709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B050"/>
                </a:solidFill>
              </a:rPr>
              <a:t>Корзинка из бересты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7010400" y="6264564"/>
            <a:ext cx="10621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err="1" smtClean="0">
                <a:solidFill>
                  <a:srgbClr val="00B050"/>
                </a:solidFill>
              </a:rPr>
              <a:t>Наберушка</a:t>
            </a:r>
            <a:endParaRPr lang="ru-RU" sz="1400" b="1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492836" y="6414655"/>
            <a:ext cx="31390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Фотографии из сети интернет.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492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630" y="202241"/>
            <a:ext cx="4027098" cy="37744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019" y="4079712"/>
            <a:ext cx="3369575" cy="23626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202241"/>
            <a:ext cx="4253344" cy="33371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2655" y="1523999"/>
            <a:ext cx="2532783" cy="368530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78873" y="3539385"/>
            <a:ext cx="1968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Лодка из бересты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66509" y="4350327"/>
            <a:ext cx="19645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Сумка из бересты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628909" y="5430982"/>
            <a:ext cx="2047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solidFill>
                  <a:srgbClr val="00B050"/>
                </a:solidFill>
              </a:rPr>
              <a:t>Чуман</a:t>
            </a:r>
            <a:r>
              <a:rPr lang="ru-RU" b="1" dirty="0" smtClean="0">
                <a:solidFill>
                  <a:srgbClr val="00B050"/>
                </a:solidFill>
              </a:rPr>
              <a:t> из бересты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230582" y="6553200"/>
            <a:ext cx="20778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Шалаш из бересты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4736962"/>
            <a:ext cx="2632363" cy="199634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628909" y="6442363"/>
            <a:ext cx="1749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Чум из бересты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337963" y="202241"/>
            <a:ext cx="2432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Фото из сети интернет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5948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20291" y="581891"/>
            <a:ext cx="25734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Черпак для воды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74073" y="5209309"/>
            <a:ext cx="114386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>
                <a:solidFill>
                  <a:srgbClr val="00B050"/>
                </a:solidFill>
              </a:rPr>
              <a:t>Черпак</a:t>
            </a:r>
            <a:r>
              <a:rPr lang="ru-RU" dirty="0" smtClean="0"/>
              <a:t>- </a:t>
            </a:r>
            <a:r>
              <a:rPr lang="ru-RU" dirty="0" smtClean="0">
                <a:solidFill>
                  <a:srgbClr val="333333"/>
                </a:solidFill>
                <a:latin typeface="YS Text"/>
              </a:rPr>
              <a:t> 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большая разливная ложка с длинной </a:t>
            </a:r>
            <a:r>
              <a:rPr lang="ru-RU" dirty="0" smtClean="0">
                <a:solidFill>
                  <a:srgbClr val="333333"/>
                </a:solidFill>
                <a:latin typeface="YS Text"/>
              </a:rPr>
              <a:t>рукояткой. 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Черпак — разновидность </a:t>
            </a:r>
            <a:r>
              <a:rPr lang="ru-RU" dirty="0" smtClean="0">
                <a:solidFill>
                  <a:srgbClr val="333333"/>
                </a:solidFill>
                <a:latin typeface="YS Text"/>
              </a:rPr>
              <a:t>ковша.(</a:t>
            </a:r>
            <a:r>
              <a:rPr lang="ru-RU" dirty="0" err="1" smtClean="0">
                <a:solidFill>
                  <a:srgbClr val="333333"/>
                </a:solidFill>
                <a:latin typeface="YS Text"/>
              </a:rPr>
              <a:t>википедия</a:t>
            </a:r>
            <a:r>
              <a:rPr lang="ru-RU" dirty="0" smtClean="0">
                <a:solidFill>
                  <a:srgbClr val="333333"/>
                </a:solidFill>
                <a:latin typeface="YS Text"/>
              </a:rPr>
              <a:t>)</a:t>
            </a:r>
            <a:endParaRPr lang="ru-RU" dirty="0">
              <a:solidFill>
                <a:srgbClr val="333333"/>
              </a:solidFill>
              <a:latin typeface="YS Text"/>
            </a:endParaRPr>
          </a:p>
          <a:p>
            <a:r>
              <a:rPr lang="ru-RU" dirty="0" smtClean="0"/>
              <a:t>Он предназначен для питья холодной родниковой воды в </a:t>
            </a:r>
            <a:r>
              <a:rPr lang="ru-RU" dirty="0" err="1" smtClean="0"/>
              <a:t>лесу.Чаще</a:t>
            </a:r>
            <a:r>
              <a:rPr lang="ru-RU" dirty="0"/>
              <a:t> </a:t>
            </a:r>
            <a:r>
              <a:rPr lang="ru-RU" dirty="0" smtClean="0"/>
              <a:t>изготовляют грибники и ягодники ,охотники, останавливаясь отдохнуть у ручья. Изделие можно использовать в качестве ложки для приема пищи и вместо чашки.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71903" y="902779"/>
            <a:ext cx="4165756" cy="4447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4352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484909"/>
            <a:ext cx="6376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В изготовлении он прост. Для этого </a:t>
            </a:r>
            <a:r>
              <a:rPr lang="ru-RU" b="1" dirty="0" smtClean="0">
                <a:solidFill>
                  <a:srgbClr val="00B050"/>
                </a:solidFill>
              </a:rPr>
              <a:t>необходимо </a:t>
            </a:r>
            <a:r>
              <a:rPr lang="ru-RU" b="1" dirty="0">
                <a:solidFill>
                  <a:srgbClr val="00B050"/>
                </a:solidFill>
              </a:rPr>
              <a:t>п</a:t>
            </a:r>
            <a:r>
              <a:rPr lang="ru-RU" b="1" dirty="0" smtClean="0">
                <a:solidFill>
                  <a:srgbClr val="00B050"/>
                </a:solidFill>
              </a:rPr>
              <a:t>одготовить</a:t>
            </a:r>
            <a:r>
              <a:rPr lang="ru-RU" b="1" dirty="0" smtClean="0">
                <a:solidFill>
                  <a:srgbClr val="00B050"/>
                </a:solidFill>
              </a:rPr>
              <a:t>: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759526" y="1018307"/>
            <a:ext cx="7675417" cy="516081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6331527"/>
            <a:ext cx="9369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Кусок бересты ,ножик, циркуль, карандаш, черемуховый прутик, капроновая </a:t>
            </a:r>
            <a:r>
              <a:rPr lang="ru-RU" dirty="0" err="1" smtClean="0"/>
              <a:t>нитка,ножницы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82138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244436" y="644235"/>
            <a:ext cx="7384472" cy="515389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17272" y="6026727"/>
            <a:ext cx="598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Снимается небольшой кусок бересты без наплывов.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23053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579</TotalTime>
  <Words>593</Words>
  <Application>Microsoft Office PowerPoint</Application>
  <PresentationFormat>Широкоэкранный</PresentationFormat>
  <Paragraphs>61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-apple-system</vt:lpstr>
      <vt:lpstr>Arial</vt:lpstr>
      <vt:lpstr>Calibri</vt:lpstr>
      <vt:lpstr>Calibri Light</vt:lpstr>
      <vt:lpstr>Symbol</vt:lpstr>
      <vt:lpstr>Times New Roman</vt:lpstr>
      <vt:lpstr>YS Text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52</cp:revision>
  <dcterms:created xsi:type="dcterms:W3CDTF">2022-04-01T05:46:41Z</dcterms:created>
  <dcterms:modified xsi:type="dcterms:W3CDTF">2022-04-27T18:18:38Z</dcterms:modified>
</cp:coreProperties>
</file>