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5" r:id="rId2"/>
    <p:sldId id="303" r:id="rId3"/>
    <p:sldId id="299" r:id="rId4"/>
    <p:sldId id="287" r:id="rId5"/>
    <p:sldId id="284" r:id="rId6"/>
    <p:sldId id="277" r:id="rId7"/>
    <p:sldId id="290" r:id="rId8"/>
    <p:sldId id="313" r:id="rId9"/>
    <p:sldId id="280" r:id="rId10"/>
    <p:sldId id="282" r:id="rId11"/>
    <p:sldId id="279" r:id="rId12"/>
    <p:sldId id="281" r:id="rId13"/>
    <p:sldId id="283" r:id="rId14"/>
    <p:sldId id="311" r:id="rId15"/>
    <p:sldId id="309" r:id="rId16"/>
    <p:sldId id="325" r:id="rId17"/>
    <p:sldId id="271" r:id="rId18"/>
    <p:sldId id="323" r:id="rId19"/>
    <p:sldId id="268" r:id="rId20"/>
    <p:sldId id="324" r:id="rId21"/>
    <p:sldId id="266" r:id="rId22"/>
    <p:sldId id="329" r:id="rId23"/>
    <p:sldId id="273" r:id="rId24"/>
    <p:sldId id="274" r:id="rId25"/>
    <p:sldId id="326" r:id="rId26"/>
    <p:sldId id="327" r:id="rId27"/>
    <p:sldId id="328" r:id="rId28"/>
    <p:sldId id="293" r:id="rId29"/>
    <p:sldId id="289" r:id="rId30"/>
    <p:sldId id="305" r:id="rId31"/>
    <p:sldId id="301" r:id="rId32"/>
  </p:sldIdLst>
  <p:sldSz cx="9144000" cy="6858000" type="screen4x3"/>
  <p:notesSz cx="6858000" cy="9144000"/>
  <p:custDataLst>
    <p:tags r:id="rId3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FF"/>
    <a:srgbClr val="FFFF00"/>
    <a:srgbClr val="CC0099"/>
    <a:srgbClr val="660066"/>
    <a:srgbClr val="006600"/>
    <a:srgbClr val="9900FF"/>
    <a:srgbClr val="0000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2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5C6902-EFD5-4045-89FD-A9592228D5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6555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0F6D7-A9AD-4BCF-86C2-F4184E5149F9}" type="slidenum">
              <a:rPr lang="ru-RU"/>
              <a:pPr/>
              <a:t>1</a:t>
            </a:fld>
            <a:endParaRPr lang="ru-RU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5022D9-A0D7-4110-B006-F14F560D65A2}" type="slidenum">
              <a:rPr lang="ru-RU"/>
              <a:pPr/>
              <a:t>10</a:t>
            </a:fld>
            <a:endParaRPr lang="ru-RU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193F18-1C89-401D-99F4-94AF92947C04}" type="slidenum">
              <a:rPr lang="ru-RU"/>
              <a:pPr/>
              <a:t>11</a:t>
            </a:fld>
            <a:endParaRPr 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9A9645-C695-40DF-9AED-C4BA2EC96D76}" type="slidenum">
              <a:rPr lang="ru-RU"/>
              <a:pPr/>
              <a:t>12</a:t>
            </a:fld>
            <a:endParaRPr lang="ru-RU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119485-6D79-43CE-BF8C-6475805234FC}" type="slidenum">
              <a:rPr lang="ru-RU"/>
              <a:pPr/>
              <a:t>13</a:t>
            </a:fld>
            <a:endParaRPr lang="ru-RU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F55E6B-25C3-419C-8A04-E1CFE44BEAE7}" type="slidenum">
              <a:rPr lang="ru-RU"/>
              <a:pPr/>
              <a:t>14</a:t>
            </a:fld>
            <a:endParaRPr lang="ru-RU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8EC1C9-0E9A-45D8-B8FE-419D78622954}" type="slidenum">
              <a:rPr lang="ru-RU"/>
              <a:pPr/>
              <a:t>15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0D8A3D-65B0-4E7A-AD57-A259DE11439A}" type="slidenum">
              <a:rPr lang="ru-RU"/>
              <a:pPr/>
              <a:t>16</a:t>
            </a:fld>
            <a:endParaRPr lang="ru-RU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C03C90-E33C-4BD7-8E88-CCCCA2F1B25E}" type="slidenum">
              <a:rPr lang="ru-RU"/>
              <a:pPr/>
              <a:t>17</a:t>
            </a:fld>
            <a:endParaRPr lang="ru-RU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4A4E93-FBB1-4B3E-BBC9-65B906119471}" type="slidenum">
              <a:rPr lang="ru-RU"/>
              <a:pPr/>
              <a:t>18</a:t>
            </a:fld>
            <a:endParaRPr lang="ru-RU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B4319A-880C-4CE0-845C-B07B2419DF61}" type="slidenum">
              <a:rPr lang="ru-RU"/>
              <a:pPr/>
              <a:t>19</a:t>
            </a:fld>
            <a:endParaRPr lang="ru-RU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DFC74D-BA51-4ECF-93B8-47B50200C6D3}" type="slidenum">
              <a:rPr lang="ru-RU"/>
              <a:pPr/>
              <a:t>2</a:t>
            </a:fld>
            <a:endParaRPr lang="ru-RU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D2BB12-EE4F-45EC-8DA5-F8E4CBB01739}" type="slidenum">
              <a:rPr lang="ru-RU"/>
              <a:pPr/>
              <a:t>20</a:t>
            </a:fld>
            <a:endParaRPr lang="ru-RU"/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68199D-3AD4-423C-B9F6-53F0240BA5D9}" type="slidenum">
              <a:rPr lang="ru-RU"/>
              <a:pPr/>
              <a:t>21</a:t>
            </a:fld>
            <a:endParaRPr lang="ru-RU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8022EB-6EC9-4708-8246-D7CCDEC07445}" type="slidenum">
              <a:rPr lang="ru-RU"/>
              <a:pPr/>
              <a:t>22</a:t>
            </a:fld>
            <a:endParaRPr lang="ru-RU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A5AF8E-B124-4D1B-AAA6-B3917DB8F6EE}" type="slidenum">
              <a:rPr lang="ru-RU"/>
              <a:pPr/>
              <a:t>23</a:t>
            </a:fld>
            <a:endParaRPr lang="ru-RU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0AC10D-785A-4BAB-AD58-B84D3B59F1B9}" type="slidenum">
              <a:rPr lang="ru-RU"/>
              <a:pPr/>
              <a:t>24</a:t>
            </a:fld>
            <a:endParaRPr lang="ru-RU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6C2AC-13CF-4F75-A908-346B197E8774}" type="slidenum">
              <a:rPr lang="ru-RU"/>
              <a:pPr/>
              <a:t>25</a:t>
            </a:fld>
            <a:endParaRPr lang="ru-RU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B2AD3-F0C3-4AE3-B278-5574AC778537}" type="slidenum">
              <a:rPr lang="ru-RU"/>
              <a:pPr/>
              <a:t>26</a:t>
            </a:fld>
            <a:endParaRPr lang="ru-RU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11AA6D-DDAE-4132-BEAA-1072F6E8A570}" type="slidenum">
              <a:rPr lang="ru-RU"/>
              <a:pPr/>
              <a:t>27</a:t>
            </a:fld>
            <a:endParaRPr lang="ru-RU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8028D3-C324-4A20-A070-44B79378B228}" type="slidenum">
              <a:rPr lang="ru-RU"/>
              <a:pPr/>
              <a:t>28</a:t>
            </a:fld>
            <a:endParaRPr lang="ru-RU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84E6CE-78B3-447C-9594-54017CA27A71}" type="slidenum">
              <a:rPr lang="ru-RU"/>
              <a:pPr/>
              <a:t>29</a:t>
            </a:fld>
            <a:endParaRPr lang="ru-RU"/>
          </a:p>
        </p:txBody>
      </p:sp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946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D948752-EF4A-40AC-B541-9DAD51396A4F}" type="slidenum">
              <a:rPr lang="ru-RU" sz="1200">
                <a:latin typeface="+mn-lt"/>
              </a:rPr>
              <a:pPr algn="r">
                <a:defRPr/>
              </a:pPr>
              <a:t>29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B4F24F-116B-457C-8C28-8ED2BD1886AE}" type="slidenum">
              <a:rPr lang="ru-RU"/>
              <a:pPr/>
              <a:t>3</a:t>
            </a:fld>
            <a:endParaRPr lang="ru-RU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C28281-8E49-449E-BC7F-2BCDA47296B4}" type="slidenum">
              <a:rPr lang="ru-RU"/>
              <a:pPr/>
              <a:t>30</a:t>
            </a:fld>
            <a:endParaRPr lang="ru-RU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FB8440-D781-4264-AD3A-A1F0CAB10550}" type="slidenum">
              <a:rPr lang="ru-RU"/>
              <a:pPr/>
              <a:t>31</a:t>
            </a:fld>
            <a:endParaRPr lang="ru-RU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E20689-C922-4CE1-B555-A4548C690CDC}" type="slidenum">
              <a:rPr lang="ru-RU"/>
              <a:pPr/>
              <a:t>4</a:t>
            </a:fld>
            <a:endParaRPr lang="ru-RU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F96B41-F34A-4CD5-852A-DDA1018644B8}" type="slidenum">
              <a:rPr lang="ru-RU"/>
              <a:pPr/>
              <a:t>5</a:t>
            </a:fld>
            <a:endParaRPr 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62172E-C800-48A1-B4F3-B4C7C0B3C467}" type="slidenum">
              <a:rPr lang="ru-RU"/>
              <a:pPr/>
              <a:t>6</a:t>
            </a:fld>
            <a:endParaRPr lang="ru-RU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CE5CE2-6EED-4075-8550-7D2B754412DE}" type="slidenum">
              <a:rPr lang="ru-RU"/>
              <a:pPr/>
              <a:t>7</a:t>
            </a:fld>
            <a:endParaRPr lang="ru-RU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D95CE8-8217-4AAB-9B0D-870B989E3BD0}" type="slidenum">
              <a:rPr lang="ru-RU"/>
              <a:pPr/>
              <a:t>8</a:t>
            </a:fld>
            <a:endParaRPr lang="ru-RU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CEB5F9-ABA9-4140-A7ED-A873D3789F9E}" type="slidenum">
              <a:rPr lang="ru-RU"/>
              <a:pPr/>
              <a:t>9</a:t>
            </a:fld>
            <a:endParaRPr 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9B479-D257-4663-8293-F7B6A56328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323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A948A-1B15-428B-A738-157F5F3C103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706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E1835-859B-4685-B851-7CEDCFC6F6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841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39E599-A5C3-4AE0-9A6A-58FB2A3C4C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5681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B46DF9-2688-4334-9C64-8A1EAE47A81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575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1076200-3D26-43CD-B365-18068517E68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909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8789C3-5560-4E38-9F8E-9C5C8B167E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2D366-5367-401D-8AF3-4AFE3767ED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932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AB814-E48E-4CEF-A91E-314335E2289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3890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D03E3-2300-459E-936E-2589A9A985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882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37EBF-3260-49B3-84AF-042D8CD2B6C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672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3EB13-3405-4645-8AC7-0E2BB92450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0355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1CEB9-6B91-49C8-87BB-7B6C536D66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7376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45831-0978-4A77-B9DA-B725CCFE24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96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161601A-69FE-4833-BBE8-C28C8ED50BA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hyperlink" Target="&#1042;&#1077;&#1089;&#1105;&#1083;&#1072;&#1103;%20&#1087;&#1077;&#1089;&#1077;&#1085;&#1082;&#1072;.pptx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11" Type="http://schemas.openxmlformats.org/officeDocument/2006/relationships/image" Target="../media/image2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30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19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9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30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27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29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19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gif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business_women_shaking_hands_hg_clr"/>
          <p:cNvPicPr>
            <a:picLocks noGrp="1" noChangeAspect="1" noChangeArrowheads="1" noCrop="1"/>
          </p:cNvPicPr>
          <p:nvPr>
            <p:ph type="subTitle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48000" y="2514600"/>
            <a:ext cx="3462338" cy="43434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457200" y="762000"/>
            <a:ext cx="8153400" cy="1752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Times New Roman"/>
                <a:cs typeface="Times New Roman"/>
              </a:rPr>
              <a:t>"БЕЗ КОНФЛИКТОВ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Times New Roman"/>
                <a:cs typeface="Times New Roman"/>
              </a:rPr>
              <a:t> НЕ БЫВАЕТ"</a:t>
            </a:r>
          </a:p>
        </p:txBody>
      </p:sp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0"/>
            <a:ext cx="4267200" cy="1828800"/>
          </a:xfrm>
        </p:spPr>
        <p:txBody>
          <a:bodyPr/>
          <a:lstStyle/>
          <a:p>
            <a:r>
              <a:rPr lang="ru-RU" sz="3200" b="1"/>
              <a:t>принесение </a:t>
            </a:r>
            <a:br>
              <a:rPr lang="ru-RU" sz="3200" b="1"/>
            </a:br>
            <a:r>
              <a:rPr lang="ru-RU" sz="3200" b="1"/>
              <a:t>в жертву собственных интересов ради интересов другого.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62400" y="457200"/>
            <a:ext cx="5181600" cy="66294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i="1">
                <a:solidFill>
                  <a:srgbClr val="FF3300"/>
                </a:solidFill>
              </a:rPr>
              <a:t>ПРИСПОСОБЛЕНИЕ «плюшевый медведь»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/>
              <a:t> это такая позиция человека при котором, участник конфликта готов всеми возможными способами пожертвовать своими интересами другой стороне, ради того чтобы избежать противостояния.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>
                <a:solidFill>
                  <a:srgbClr val="000000"/>
                </a:solidFill>
              </a:rPr>
              <a:t>Человек не пытается отстаивать свои собственные интересы и соглашается делать то, чего хочет другой участник</a:t>
            </a:r>
            <a:r>
              <a:rPr lang="ru-RU" sz="2400" b="1" i="1">
                <a:solidFill>
                  <a:srgbClr val="000000"/>
                </a:solidFill>
              </a:rPr>
              <a:t>.</a:t>
            </a:r>
            <a:endParaRPr lang="ru-RU" sz="8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>
                <a:solidFill>
                  <a:srgbClr val="FF3300"/>
                </a:solidFill>
              </a:rPr>
              <a:t>Главный принцип этого поведения: «Всё, что Вы хотите – только давайте жить дружно».</a:t>
            </a:r>
            <a:endParaRPr lang="ru-RU" sz="800" b="1" i="1">
              <a:solidFill>
                <a:srgbClr val="FF33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/>
              <a:t>поведение «Плюшевого мишки» не приводит к разрешениям споров и конфликт остаётся неразрешённым.</a:t>
            </a:r>
            <a:endParaRPr lang="ru-RU" sz="8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/>
              <a:t> Это установка на доброжелательность за счет собственных потерь.</a:t>
            </a:r>
          </a:p>
        </p:txBody>
      </p:sp>
      <p:pic>
        <p:nvPicPr>
          <p:cNvPr id="35846" name="Picture 6" descr="7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038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WordArt 7"/>
          <p:cNvSpPr>
            <a:spLocks noChangeArrowheads="1" noChangeShapeType="1" noTextEdit="1"/>
          </p:cNvSpPr>
          <p:nvPr/>
        </p:nvSpPr>
        <p:spPr bwMode="auto">
          <a:xfrm>
            <a:off x="152400" y="3276600"/>
            <a:ext cx="40386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приспособление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uiExpand="1" build="p"/>
      <p:bldP spid="358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953000"/>
            <a:ext cx="4495800" cy="1143000"/>
          </a:xfrm>
        </p:spPr>
        <p:txBody>
          <a:bodyPr/>
          <a:lstStyle/>
          <a:p>
            <a:r>
              <a:rPr lang="ru-RU" sz="2800" b="1"/>
              <a:t>это неполное (частичное) удовлетворение интересов обеих сторон конфликта</a:t>
            </a:r>
            <a:br>
              <a:rPr lang="ru-RU" sz="2800" b="1"/>
            </a:br>
            <a:r>
              <a:rPr lang="ru-RU" sz="2800" b="1"/>
              <a:t>Или«Все поделить!»</a:t>
            </a:r>
            <a:br>
              <a:rPr lang="ru-RU" sz="2800" b="1"/>
            </a:br>
            <a:endParaRPr lang="ru-RU" sz="2800" b="1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95800" y="381000"/>
            <a:ext cx="4648200" cy="6629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800" b="1" i="1">
              <a:solidFill>
                <a:srgbClr val="FF33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КОМПРОМИСС- «ЛИСА»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900" b="1" i="1">
              <a:solidFill>
                <a:srgbClr val="FF33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/>
              <a:t>В этой стратегии сочетаются хитрость и осторожность.</a:t>
            </a:r>
            <a:r>
              <a:rPr lang="ru-RU" sz="2400"/>
              <a:t> </a:t>
            </a:r>
            <a:r>
              <a:rPr lang="ru-RU" sz="2400" b="1" i="1"/>
              <a:t>Сбалансированность, взвешенность – главная установка данного типа поведения. </a:t>
            </a:r>
            <a:endParaRPr lang="ru-RU" sz="8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Принцип «лисы» -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«Я уступлю в том случае, если уступите и мне».</a:t>
            </a:r>
            <a:endParaRPr lang="ru-RU" sz="800" b="1" i="1">
              <a:solidFill>
                <a:srgbClr val="FF33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/>
              <a:t>Лиса предпочитает соглашение между участниками конфликта, достигнутое путем взаимных уступок.</a:t>
            </a:r>
            <a:endParaRPr lang="ru-RU" sz="8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 </a:t>
            </a:r>
            <a:r>
              <a:rPr lang="ru-RU" sz="2400" b="1" i="1">
                <a:solidFill>
                  <a:srgbClr val="FF3300"/>
                </a:solidFill>
              </a:rPr>
              <a:t>Ее девиз: Ты – мне,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 я – тебе.</a:t>
            </a:r>
          </a:p>
        </p:txBody>
      </p:sp>
      <p:pic>
        <p:nvPicPr>
          <p:cNvPr id="32781" name="Picture 13" descr="53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4" r="13960" b="7385"/>
          <a:stretch>
            <a:fillRect/>
          </a:stretch>
        </p:blipFill>
        <p:spPr>
          <a:xfrm>
            <a:off x="152400" y="152400"/>
            <a:ext cx="4267200" cy="33845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8" name="WordArt 10"/>
          <p:cNvSpPr>
            <a:spLocks noChangeArrowheads="1" noChangeShapeType="1" noTextEdit="1"/>
          </p:cNvSpPr>
          <p:nvPr/>
        </p:nvSpPr>
        <p:spPr bwMode="auto">
          <a:xfrm>
            <a:off x="152400" y="3200400"/>
            <a:ext cx="4191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КОМПРОМИСС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uiExpand="1" build="p"/>
      <p:bldP spid="327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114800"/>
            <a:ext cx="4648200" cy="2743200"/>
          </a:xfrm>
        </p:spPr>
        <p:txBody>
          <a:bodyPr/>
          <a:lstStyle/>
          <a:p>
            <a:r>
              <a:rPr lang="ru-RU" sz="3200" b="1"/>
              <a:t>Силовая стратегия цели, конфликт решается выигрышем только для себя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495800" y="609600"/>
            <a:ext cx="4648200" cy="66294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 СОРЕВНОВАНИЕ</a:t>
            </a:r>
            <a:r>
              <a:rPr lang="ru-RU" sz="2400" b="1">
                <a:solidFill>
                  <a:srgbClr val="FF3300"/>
                </a:solidFill>
              </a:rPr>
              <a:t> – «</a:t>
            </a:r>
            <a:r>
              <a:rPr lang="ru-RU" sz="2400" b="1" i="1">
                <a:solidFill>
                  <a:srgbClr val="FF3300"/>
                </a:solidFill>
              </a:rPr>
              <a:t>АКУЛА»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800" b="1" i="1">
              <a:solidFill>
                <a:srgbClr val="FF3300"/>
              </a:solidFill>
            </a:endParaRPr>
          </a:p>
          <a:p>
            <a:pPr algn="ctr" hangingPunct="0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r>
              <a:rPr lang="ru-RU" sz="2000" b="1" i="1">
                <a:solidFill>
                  <a:srgbClr val="000000"/>
                </a:solidFill>
              </a:rPr>
              <a:t>Открытая борьба за свои интересы,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i="1"/>
              <a:t>стремление добиться удовлетворения исключительно своих интересов нанеся при этом ущерб интересам другого. Человек, который занимает данную позицию, убеждён в том, что победителем может быть только</a:t>
            </a:r>
            <a:r>
              <a:rPr lang="ru-RU" sz="2400" b="1" i="1"/>
              <a:t> </a:t>
            </a:r>
            <a:r>
              <a:rPr lang="ru-RU" sz="2000" b="1" i="1"/>
              <a:t>один.</a:t>
            </a:r>
            <a:r>
              <a:rPr lang="ru-RU" sz="2400" b="1" i="1"/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FF3300"/>
                </a:solidFill>
              </a:rPr>
              <a:t>Девиз: будь сильным</a:t>
            </a:r>
            <a:r>
              <a:rPr lang="ru-RU" sz="1400" b="1"/>
              <a:t>.</a:t>
            </a:r>
            <a:endParaRPr lang="ru-RU" sz="240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i="1"/>
              <a:t>Человек с данной стратегией будет настаивать на своём до конца, и интересы другого – будет воспринимать в «штыки».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1800"/>
              <a:t> </a:t>
            </a:r>
          </a:p>
        </p:txBody>
      </p:sp>
      <p:pic>
        <p:nvPicPr>
          <p:cNvPr id="34824" name="Picture 8" descr="3534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228600"/>
            <a:ext cx="4343400" cy="3810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5" name="WordArt 9"/>
          <p:cNvSpPr>
            <a:spLocks noChangeArrowheads="1" noChangeShapeType="1" noTextEdit="1"/>
          </p:cNvSpPr>
          <p:nvPr/>
        </p:nvSpPr>
        <p:spPr bwMode="auto">
          <a:xfrm>
            <a:off x="228600" y="3276600"/>
            <a:ext cx="4267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Соревнование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 build="p"/>
      <p:bldP spid="348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029200"/>
            <a:ext cx="4267200" cy="1143000"/>
          </a:xfrm>
        </p:spPr>
        <p:txBody>
          <a:bodyPr/>
          <a:lstStyle/>
          <a:p>
            <a:r>
              <a:rPr lang="ru-RU" sz="4000" b="1"/>
              <a:t>позволяет учесть интересы обеих сторон.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304800"/>
            <a:ext cx="4724400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>
                <a:solidFill>
                  <a:srgbClr val="FF3300"/>
                </a:solidFill>
              </a:rPr>
              <a:t>СОТРРУДНИЧЕСТВО - «СОВА»</a:t>
            </a:r>
            <a:endParaRPr lang="ru-RU" sz="2000" b="1" i="1"/>
          </a:p>
          <a:p>
            <a:pPr algn="ctr">
              <a:lnSpc>
                <a:spcPct val="80000"/>
              </a:lnSpc>
              <a:buFontTx/>
              <a:buNone/>
            </a:pPr>
            <a:endParaRPr lang="ru-RU" sz="5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Этой стратегии поведения в конфликте можно условно дать название птицы, которой люди издавна приписывали такие качества, как мудрость и здравый смысл.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«Сова» открыто признает конфликт, предъявляет свои интересы, выражает свою позицию и предлагает пути выхода из конфликта. От противника ожидает ответного сотрудничества.</a:t>
            </a:r>
            <a:r>
              <a:rPr lang="ru-RU" sz="1800" i="1"/>
              <a:t> </a:t>
            </a:r>
            <a:endParaRPr lang="ru-RU" sz="800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>
                <a:solidFill>
                  <a:srgbClr val="FF3300"/>
                </a:solidFill>
              </a:rPr>
              <a:t>Основной принцип данной стратегии: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>
                <a:solidFill>
                  <a:srgbClr val="FF3300"/>
                </a:solidFill>
              </a:rPr>
              <a:t>«Давайте оставим взаимные обиды, я предпочитаю... А Вы?».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Это стратегия подразумевает в себе, чтобы все участники конфликта оказались в выигрышном положении.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Процесс конструктивного решения  проблемы оставляет у каждого  приятное ощущение компетентности  мудрости</a:t>
            </a:r>
          </a:p>
        </p:txBody>
      </p:sp>
      <p:pic>
        <p:nvPicPr>
          <p:cNvPr id="36872" name="Picture 8" descr="35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" y="228600"/>
            <a:ext cx="4343400" cy="4038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73" name="WordArt 9"/>
          <p:cNvSpPr>
            <a:spLocks noChangeArrowheads="1" noChangeShapeType="1" noTextEdit="1"/>
          </p:cNvSpPr>
          <p:nvPr/>
        </p:nvSpPr>
        <p:spPr bwMode="auto">
          <a:xfrm>
            <a:off x="228600" y="3505200"/>
            <a:ext cx="41910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сотрудничество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uiExpand="1" build="p"/>
      <p:bldP spid="3687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792163"/>
          </a:xfrm>
        </p:spPr>
        <p:txBody>
          <a:bodyPr/>
          <a:lstStyle/>
          <a:p>
            <a:r>
              <a:rPr lang="ru-RU" sz="4000" b="1" dirty="0">
                <a:hlinkClick r:id="rId4" action="ppaction://hlinkpres?slideindex=1&amp;slidetitle="/>
              </a:rPr>
              <a:t>Физкультминутка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b="1" dirty="0"/>
          </a:p>
        </p:txBody>
      </p:sp>
      <p:pic>
        <p:nvPicPr>
          <p:cNvPr id="80900" name="Рисунок 5" descr="2u29n-1223222475_gifs_enfants.gif"/>
          <p:cNvPicPr>
            <a:picLocks noGrp="1" noChangeAspect="1"/>
          </p:cNvPicPr>
          <p:nvPr>
            <p:ph type="body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67000" y="2209800"/>
            <a:ext cx="3640138" cy="4495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01" name="Рисунок 5" descr="8ad739dbeae9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27325" y="1379515"/>
            <a:ext cx="3571901" cy="830997"/>
          </a:xfrm>
          <a:prstGeom prst="rect">
            <a:avLst/>
          </a:prstGeom>
          <a:noFill/>
        </p:spPr>
        <p:txBody>
          <a:bodyPr wrap="none">
            <a:prstTxWarp prst="textCanUp">
              <a:avLst>
                <a:gd name="adj" fmla="val 66667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Monotype Corsiva" pitchFamily="66" charset="0"/>
              </a:rPr>
              <a:t>Весёлая песенка</a:t>
            </a:r>
          </a:p>
        </p:txBody>
      </p:sp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4400" y="381000"/>
            <a:ext cx="78613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>
            <a:lvl1pPr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414338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828675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244600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658938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3200" b="1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Gothic" pitchFamily="49" charset="-128"/>
            </a:endParaRPr>
          </a:p>
        </p:txBody>
      </p:sp>
      <p:grpSp>
        <p:nvGrpSpPr>
          <p:cNvPr id="5" name="Прямоугольник 4"/>
          <p:cNvGrpSpPr>
            <a:grpSpLocks/>
          </p:cNvGrpSpPr>
          <p:nvPr/>
        </p:nvGrpSpPr>
        <p:grpSpPr bwMode="auto">
          <a:xfrm>
            <a:off x="3048000" y="4953000"/>
            <a:ext cx="2736850" cy="681038"/>
            <a:chOff x="2227" y="1908"/>
            <a:chExt cx="1479" cy="745"/>
          </a:xfrm>
        </p:grpSpPr>
        <p:pic>
          <p:nvPicPr>
            <p:cNvPr id="78852" name="Прямоугольник 4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7" y="1908"/>
              <a:ext cx="1479" cy="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53" name="Text Box 5"/>
            <p:cNvSpPr txBox="1">
              <a:spLocks noChangeArrowheads="1"/>
            </p:cNvSpPr>
            <p:nvPr/>
          </p:nvSpPr>
          <p:spPr bwMode="auto">
            <a:xfrm>
              <a:off x="2320" y="1976"/>
              <a:ext cx="135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КОМПРОМИСС</a:t>
              </a:r>
            </a:p>
          </p:txBody>
        </p:sp>
      </p:grpSp>
      <p:grpSp>
        <p:nvGrpSpPr>
          <p:cNvPr id="6" name="Прямоугольник 5"/>
          <p:cNvGrpSpPr>
            <a:grpSpLocks/>
          </p:cNvGrpSpPr>
          <p:nvPr/>
        </p:nvGrpSpPr>
        <p:grpSpPr bwMode="auto">
          <a:xfrm>
            <a:off x="5334000" y="3962400"/>
            <a:ext cx="3429000" cy="682625"/>
            <a:chOff x="3802" y="1325"/>
            <a:chExt cx="1973" cy="787"/>
          </a:xfrm>
        </p:grpSpPr>
        <p:pic>
          <p:nvPicPr>
            <p:cNvPr id="78855" name="Прямоугольник 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2" y="1325"/>
              <a:ext cx="1973" cy="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56" name="Text Box 8"/>
            <p:cNvSpPr txBox="1">
              <a:spLocks noChangeArrowheads="1"/>
            </p:cNvSpPr>
            <p:nvPr/>
          </p:nvSpPr>
          <p:spPr bwMode="auto">
            <a:xfrm>
              <a:off x="3895" y="1391"/>
              <a:ext cx="1845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СОТРУДНИЧЕСТВО</a:t>
              </a:r>
            </a:p>
          </p:txBody>
        </p:sp>
      </p:grpSp>
      <p:grpSp>
        <p:nvGrpSpPr>
          <p:cNvPr id="7" name="Прямоугольник 6"/>
          <p:cNvGrpSpPr>
            <a:grpSpLocks/>
          </p:cNvGrpSpPr>
          <p:nvPr/>
        </p:nvGrpSpPr>
        <p:grpSpPr bwMode="auto">
          <a:xfrm>
            <a:off x="457200" y="5943600"/>
            <a:ext cx="2971800" cy="685800"/>
            <a:chOff x="472" y="2316"/>
            <a:chExt cx="1701" cy="741"/>
          </a:xfrm>
        </p:grpSpPr>
        <p:pic>
          <p:nvPicPr>
            <p:cNvPr id="78858" name="Прямоугольник 6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2316"/>
              <a:ext cx="1701" cy="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59" name="Text Box 11"/>
            <p:cNvSpPr txBox="1">
              <a:spLocks noChangeArrowheads="1"/>
            </p:cNvSpPr>
            <p:nvPr/>
          </p:nvSpPr>
          <p:spPr bwMode="auto">
            <a:xfrm>
              <a:off x="565" y="2381"/>
              <a:ext cx="157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ИЗБЕГАНИЕ</a:t>
              </a:r>
            </a:p>
          </p:txBody>
        </p:sp>
      </p:grpSp>
      <p:grpSp>
        <p:nvGrpSpPr>
          <p:cNvPr id="8" name="Прямоугольник 7"/>
          <p:cNvGrpSpPr>
            <a:grpSpLocks/>
          </p:cNvGrpSpPr>
          <p:nvPr/>
        </p:nvGrpSpPr>
        <p:grpSpPr bwMode="auto">
          <a:xfrm>
            <a:off x="457200" y="4038600"/>
            <a:ext cx="3048000" cy="685800"/>
            <a:chOff x="472" y="1459"/>
            <a:chExt cx="1748" cy="699"/>
          </a:xfrm>
        </p:grpSpPr>
        <p:pic>
          <p:nvPicPr>
            <p:cNvPr id="78861" name="Прямоугольник 7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1459"/>
              <a:ext cx="1748" cy="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62" name="Text Box 14"/>
            <p:cNvSpPr txBox="1">
              <a:spLocks noChangeArrowheads="1"/>
            </p:cNvSpPr>
            <p:nvPr/>
          </p:nvSpPr>
          <p:spPr bwMode="auto">
            <a:xfrm>
              <a:off x="565" y="1481"/>
              <a:ext cx="157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СОРЕВНОВАНИЕ</a:t>
              </a:r>
            </a:p>
          </p:txBody>
        </p:sp>
      </p:grpSp>
      <p:grpSp>
        <p:nvGrpSpPr>
          <p:cNvPr id="9" name="Прямоугольник 8"/>
          <p:cNvGrpSpPr>
            <a:grpSpLocks/>
          </p:cNvGrpSpPr>
          <p:nvPr/>
        </p:nvGrpSpPr>
        <p:grpSpPr bwMode="auto">
          <a:xfrm>
            <a:off x="5486400" y="6019800"/>
            <a:ext cx="3276600" cy="685800"/>
            <a:chOff x="3813" y="2269"/>
            <a:chExt cx="2097" cy="742"/>
          </a:xfrm>
        </p:grpSpPr>
        <p:pic>
          <p:nvPicPr>
            <p:cNvPr id="78864" name="Прямоугольник 8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3" y="2269"/>
              <a:ext cx="2097" cy="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865" name="Text Box 17"/>
            <p:cNvSpPr txBox="1">
              <a:spLocks noChangeArrowheads="1"/>
            </p:cNvSpPr>
            <p:nvPr/>
          </p:nvSpPr>
          <p:spPr bwMode="auto">
            <a:xfrm>
              <a:off x="3850" y="2336"/>
              <a:ext cx="202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ПРИСПОСОБЛЕНИЕ</a:t>
              </a:r>
            </a:p>
          </p:txBody>
        </p:sp>
      </p:grpSp>
      <p:pic>
        <p:nvPicPr>
          <p:cNvPr id="7886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648200"/>
            <a:ext cx="16764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8" name="Рисунок 1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2200"/>
            <a:ext cx="1066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9" name="Picture 2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200400"/>
            <a:ext cx="12684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70" name="Picture 2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38400"/>
            <a:ext cx="15240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71" name="Picture 2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3000"/>
            <a:ext cx="16764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74" name="WordArt 26"/>
          <p:cNvSpPr>
            <a:spLocks noChangeArrowheads="1" noChangeShapeType="1" noTextEdit="1"/>
          </p:cNvSpPr>
          <p:nvPr/>
        </p:nvSpPr>
        <p:spPr bwMode="auto">
          <a:xfrm>
            <a:off x="1828800" y="457200"/>
            <a:ext cx="53340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/>
                <a:cs typeface="Times New Roman"/>
              </a:rPr>
              <a:t>Урок логики</a:t>
            </a:r>
          </a:p>
        </p:txBody>
      </p:sp>
      <p:sp>
        <p:nvSpPr>
          <p:cNvPr id="78875" name="WordArt 27"/>
          <p:cNvSpPr>
            <a:spLocks noChangeArrowheads="1" noChangeShapeType="1" noTextEdit="1"/>
          </p:cNvSpPr>
          <p:nvPr/>
        </p:nvSpPr>
        <p:spPr bwMode="auto">
          <a:xfrm>
            <a:off x="457200" y="1295400"/>
            <a:ext cx="8382000" cy="914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Проверочная работа.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Тема: стратегии выхода из конфликтных ситуаций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868363"/>
          </a:xfrm>
        </p:spPr>
        <p:txBody>
          <a:bodyPr/>
          <a:lstStyle/>
          <a:p>
            <a:r>
              <a:rPr lang="ru-RU" sz="4000" b="1"/>
              <a:t>Достижение половинчатой выгоды</a:t>
            </a: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0" y="4324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0" y="18570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59750" name="Picture 6" descr="Печать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62" t="4298" r="60806" b="65764"/>
          <a:stretch>
            <a:fillRect/>
          </a:stretch>
        </p:blipFill>
        <p:spPr>
          <a:xfrm>
            <a:off x="609600" y="1600200"/>
            <a:ext cx="3470275" cy="49069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9751" name="Picture 7" descr="kradushiysya_lis-600x479-463x36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47800"/>
            <a:ext cx="4343400" cy="346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52" name="WordArt 8"/>
          <p:cNvSpPr>
            <a:spLocks noChangeArrowheads="1" noChangeShapeType="1" noTextEdit="1"/>
          </p:cNvSpPr>
          <p:nvPr/>
        </p:nvSpPr>
        <p:spPr bwMode="auto">
          <a:xfrm>
            <a:off x="4495800" y="5257800"/>
            <a:ext cx="4343400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компромисс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ru-RU" sz="4000" b="1"/>
              <a:t>Ждать , что проблема решиться сама</a:t>
            </a:r>
          </a:p>
        </p:txBody>
      </p:sp>
      <p:pic>
        <p:nvPicPr>
          <p:cNvPr id="23556" name="Picture 4" descr="Печать0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70" t="9430" r="11806" b="54666"/>
          <a:stretch>
            <a:fillRect/>
          </a:stretch>
        </p:blipFill>
        <p:spPr>
          <a:xfrm>
            <a:off x="838200" y="1524000"/>
            <a:ext cx="3663950" cy="5029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7" name="Picture 5" descr="reptilii-29-440x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47800"/>
            <a:ext cx="3505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4876800" y="5181600"/>
            <a:ext cx="3810000" cy="962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избегание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792163"/>
          </a:xfrm>
        </p:spPr>
        <p:txBody>
          <a:bodyPr/>
          <a:lstStyle/>
          <a:p>
            <a:r>
              <a:rPr lang="ru-RU" b="1"/>
              <a:t>Настаивание на своем</a:t>
            </a:r>
          </a:p>
        </p:txBody>
      </p:sp>
      <p:pic>
        <p:nvPicPr>
          <p:cNvPr id="155651" name="Picture 3" descr="Печать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06" t="48645" r="62097" b="18959"/>
          <a:stretch>
            <a:fillRect/>
          </a:stretch>
        </p:blipFill>
        <p:spPr>
          <a:xfrm>
            <a:off x="381000" y="1371600"/>
            <a:ext cx="3609975" cy="51054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5652" name="WordArt 4"/>
          <p:cNvSpPr>
            <a:spLocks noChangeArrowheads="1" noChangeShapeType="1" noTextEdit="1"/>
          </p:cNvSpPr>
          <p:nvPr/>
        </p:nvSpPr>
        <p:spPr bwMode="auto">
          <a:xfrm>
            <a:off x="4419600" y="4953000"/>
            <a:ext cx="4248150" cy="1190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соревнование</a:t>
            </a:r>
          </a:p>
        </p:txBody>
      </p:sp>
      <p:pic>
        <p:nvPicPr>
          <p:cNvPr id="155653" name="Picture 5" descr="mult-74-501x3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4495800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020763"/>
          </a:xfrm>
        </p:spPr>
        <p:txBody>
          <a:bodyPr/>
          <a:lstStyle/>
          <a:p>
            <a:r>
              <a:rPr lang="ru-RU" sz="4000" b="1"/>
              <a:t>Уступить все другому, в ущерб своим интересам</a:t>
            </a:r>
          </a:p>
        </p:txBody>
      </p:sp>
      <p:pic>
        <p:nvPicPr>
          <p:cNvPr id="20484" name="Picture 4" descr="Печать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839" t="47076" r="12097" b="20692"/>
          <a:stretch>
            <a:fillRect/>
          </a:stretch>
        </p:blipFill>
        <p:spPr>
          <a:xfrm>
            <a:off x="577850" y="1371600"/>
            <a:ext cx="3578225" cy="50593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6" name="Picture 6" descr="7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3886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4800600" y="5486400"/>
            <a:ext cx="3962400" cy="885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приспособление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b69dd130b47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684" name="WordArt 4"/>
          <p:cNvSpPr>
            <a:spLocks noChangeArrowheads="1" noChangeShapeType="1" noTextEdit="1"/>
          </p:cNvSpPr>
          <p:nvPr/>
        </p:nvSpPr>
        <p:spPr bwMode="auto">
          <a:xfrm>
            <a:off x="457200" y="914400"/>
            <a:ext cx="8534400" cy="510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Утро доброе</a:t>
            </a:r>
          </a:p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 встречаем, </a:t>
            </a:r>
          </a:p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с добрым утром</a:t>
            </a:r>
          </a:p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 поздравляем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229600" cy="944563"/>
          </a:xfrm>
        </p:spPr>
        <p:txBody>
          <a:bodyPr/>
          <a:lstStyle/>
          <a:p>
            <a:r>
              <a:rPr lang="ru-RU" sz="4000" b="1"/>
              <a:t>Откладывание решения на другое время</a:t>
            </a:r>
          </a:p>
        </p:txBody>
      </p:sp>
      <p:pic>
        <p:nvPicPr>
          <p:cNvPr id="157699" name="Picture 3" descr="Печать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587" t="1712" r="11075" b="64052"/>
          <a:stretch>
            <a:fillRect/>
          </a:stretch>
        </p:blipFill>
        <p:spPr>
          <a:xfrm>
            <a:off x="685800" y="1600200"/>
            <a:ext cx="3657600" cy="5029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7700" name="Picture 4" descr="reptilii-29-440x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00200"/>
            <a:ext cx="3505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1" name="WordArt 5"/>
          <p:cNvSpPr>
            <a:spLocks noChangeArrowheads="1" noChangeShapeType="1" noTextEdit="1"/>
          </p:cNvSpPr>
          <p:nvPr/>
        </p:nvSpPr>
        <p:spPr bwMode="auto">
          <a:xfrm>
            <a:off x="4876800" y="5257800"/>
            <a:ext cx="3962400" cy="838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565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избегание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8991600" cy="685800"/>
          </a:xfrm>
        </p:spPr>
        <p:txBody>
          <a:bodyPr/>
          <a:lstStyle/>
          <a:p>
            <a:r>
              <a:rPr lang="ru-RU" sz="3600" b="1"/>
              <a:t>Отбирание силой, сосредоточение только на своих интересах</a:t>
            </a:r>
          </a:p>
        </p:txBody>
      </p:sp>
      <p:pic>
        <p:nvPicPr>
          <p:cNvPr id="18436" name="Picture 4" descr="Печать0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0" t="13637" r="62440" b="56297"/>
          <a:stretch>
            <a:fillRect/>
          </a:stretch>
        </p:blipFill>
        <p:spPr>
          <a:xfrm>
            <a:off x="838200" y="1676400"/>
            <a:ext cx="3663950" cy="5029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5" descr="mult-74-501x3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52600"/>
            <a:ext cx="4038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4953000" y="5029200"/>
            <a:ext cx="3638550" cy="914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соревнование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715963"/>
          </a:xfrm>
        </p:spPr>
        <p:txBody>
          <a:bodyPr/>
          <a:lstStyle/>
          <a:p>
            <a:r>
              <a:rPr lang="ru-RU" sz="4000" b="1"/>
              <a:t>Попытаться все забыть</a:t>
            </a:r>
          </a:p>
        </p:txBody>
      </p:sp>
      <p:pic>
        <p:nvPicPr>
          <p:cNvPr id="167939" name="Picture 3" descr="Печать0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574" t="52792" r="15189" b="12785"/>
          <a:stretch>
            <a:fillRect/>
          </a:stretch>
        </p:blipFill>
        <p:spPr>
          <a:xfrm>
            <a:off x="609600" y="1219200"/>
            <a:ext cx="3276600" cy="5029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7940" name="Picture 4" descr="reptilii-29-440x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4191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1" name="WordArt 5"/>
          <p:cNvSpPr>
            <a:spLocks noChangeArrowheads="1" noChangeShapeType="1" noTextEdit="1"/>
          </p:cNvSpPr>
          <p:nvPr/>
        </p:nvSpPr>
        <p:spPr bwMode="auto">
          <a:xfrm>
            <a:off x="4038600" y="5181600"/>
            <a:ext cx="4648200" cy="838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565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избегание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44563"/>
          </a:xfrm>
        </p:spPr>
        <p:txBody>
          <a:bodyPr/>
          <a:lstStyle/>
          <a:p>
            <a:r>
              <a:rPr lang="ru-RU" sz="4000" b="1"/>
              <a:t>Попытка найти вариант устраивающих обоих</a:t>
            </a:r>
          </a:p>
        </p:txBody>
      </p:sp>
      <p:pic>
        <p:nvPicPr>
          <p:cNvPr id="25604" name="Picture 4" descr="Печать00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986" t="10852" r="13832" b="56589"/>
          <a:stretch>
            <a:fillRect/>
          </a:stretch>
        </p:blipFill>
        <p:spPr>
          <a:xfrm>
            <a:off x="609600" y="1600200"/>
            <a:ext cx="3470275" cy="49069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5" name="Picture 5" descr="sova-473x4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92263"/>
            <a:ext cx="40386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4495800" y="5257800"/>
            <a:ext cx="4191000" cy="962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сотрудничество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 b="1"/>
              <a:t>Уступить ровно половину</a:t>
            </a:r>
          </a:p>
        </p:txBody>
      </p:sp>
      <p:pic>
        <p:nvPicPr>
          <p:cNvPr id="26630" name="Picture 6" descr="Печать0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15" t="56949" r="61406" b="12984"/>
          <a:stretch>
            <a:fillRect/>
          </a:stretch>
        </p:blipFill>
        <p:spPr>
          <a:xfrm>
            <a:off x="838200" y="1219200"/>
            <a:ext cx="3825875" cy="5410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1" name="Picture 7" descr="kradushiysya_lis-600x479-463x36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47800"/>
            <a:ext cx="40386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WordArt 8"/>
          <p:cNvSpPr>
            <a:spLocks noChangeArrowheads="1" noChangeShapeType="1" noTextEdit="1"/>
          </p:cNvSpPr>
          <p:nvPr/>
        </p:nvSpPr>
        <p:spPr bwMode="auto">
          <a:xfrm>
            <a:off x="5029200" y="4800600"/>
            <a:ext cx="3838575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компромисс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sz="4000" b="1"/>
              <a:t>Попросить, что бы в ситуации разобрались родители</a:t>
            </a:r>
          </a:p>
        </p:txBody>
      </p:sp>
      <p:pic>
        <p:nvPicPr>
          <p:cNvPr id="161795" name="Picture 3" descr="Печать00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6" t="57347" r="58746" b="10095"/>
          <a:stretch>
            <a:fillRect/>
          </a:stretch>
        </p:blipFill>
        <p:spPr>
          <a:xfrm>
            <a:off x="762000" y="1524000"/>
            <a:ext cx="3556000" cy="5029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1796" name="WordArt 4"/>
          <p:cNvSpPr>
            <a:spLocks noChangeArrowheads="1" noChangeShapeType="1" noTextEdit="1"/>
          </p:cNvSpPr>
          <p:nvPr/>
        </p:nvSpPr>
        <p:spPr bwMode="auto">
          <a:xfrm>
            <a:off x="4876800" y="5334000"/>
            <a:ext cx="3810000" cy="9620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избегание</a:t>
            </a:r>
          </a:p>
        </p:txBody>
      </p:sp>
      <p:pic>
        <p:nvPicPr>
          <p:cNvPr id="161797" name="Picture 5" descr="reptilii-29-440x4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3962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1020763"/>
          </a:xfrm>
        </p:spPr>
        <p:txBody>
          <a:bodyPr/>
          <a:lstStyle/>
          <a:p>
            <a:r>
              <a:rPr lang="ru-RU" sz="4000" b="1"/>
              <a:t>Обсуждение точек зрения друг друга</a:t>
            </a:r>
          </a:p>
        </p:txBody>
      </p:sp>
      <p:pic>
        <p:nvPicPr>
          <p:cNvPr id="163843" name="Picture 3" descr="Печать00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83" t="12326" r="57591" b="58165"/>
          <a:stretch>
            <a:fillRect/>
          </a:stretch>
        </p:blipFill>
        <p:spPr>
          <a:xfrm>
            <a:off x="523875" y="1524000"/>
            <a:ext cx="3819525" cy="49831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44" name="Picture 4" descr="sova-473x4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93838"/>
            <a:ext cx="3886200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5" name="WordArt 5"/>
          <p:cNvSpPr>
            <a:spLocks noChangeArrowheads="1" noChangeShapeType="1" noTextEdit="1"/>
          </p:cNvSpPr>
          <p:nvPr/>
        </p:nvSpPr>
        <p:spPr bwMode="auto">
          <a:xfrm>
            <a:off x="4648200" y="5105400"/>
            <a:ext cx="4200525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сотрудничество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305800" cy="1143000"/>
          </a:xfrm>
        </p:spPr>
        <p:txBody>
          <a:bodyPr/>
          <a:lstStyle/>
          <a:p>
            <a:r>
              <a:rPr lang="ru-RU" sz="4000" b="1"/>
              <a:t>Предложение другу самому принять решение</a:t>
            </a:r>
          </a:p>
        </p:txBody>
      </p:sp>
      <p:pic>
        <p:nvPicPr>
          <p:cNvPr id="165891" name="Picture 3" descr="Печать000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581" t="55797" r="10645" b="10095"/>
          <a:stretch>
            <a:fillRect/>
          </a:stretch>
        </p:blipFill>
        <p:spPr>
          <a:xfrm>
            <a:off x="514350" y="1752600"/>
            <a:ext cx="3632200" cy="48307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5892" name="Picture 4" descr="7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3733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3" name="WordArt 5"/>
          <p:cNvSpPr>
            <a:spLocks noChangeArrowheads="1" noChangeShapeType="1" noTextEdit="1"/>
          </p:cNvSpPr>
          <p:nvPr/>
        </p:nvSpPr>
        <p:spPr bwMode="auto">
          <a:xfrm>
            <a:off x="4724400" y="5257800"/>
            <a:ext cx="4191000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приспособление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2"/>
          <p:cNvSpPr>
            <a:spLocks noChangeArrowheads="1" noChangeShapeType="1" noTextEdit="1"/>
          </p:cNvSpPr>
          <p:nvPr/>
        </p:nvSpPr>
        <p:spPr bwMode="auto">
          <a:xfrm>
            <a:off x="609600" y="609600"/>
            <a:ext cx="7924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УРОК </a:t>
            </a:r>
          </a:p>
          <a:p>
            <a:r>
              <a:rPr lang="ru-RU" sz="3600" b="1" kern="10">
                <a:ln w="9525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физической культуры</a:t>
            </a:r>
          </a:p>
        </p:txBody>
      </p:sp>
      <p:sp>
        <p:nvSpPr>
          <p:cNvPr id="56323" name="WordArt 3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8229600" cy="3200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ТЕМА: </a:t>
            </a:r>
          </a:p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Приемы  и техники</a:t>
            </a:r>
          </a:p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 выхода из конфликта</a:t>
            </a:r>
          </a:p>
        </p:txBody>
      </p:sp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  <p:bldP spid="563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Прямоугольник 1"/>
          <p:cNvSpPr>
            <a:spLocks noChangeArrowheads="1"/>
          </p:cNvSpPr>
          <p:nvPr/>
        </p:nvSpPr>
        <p:spPr bwMode="auto">
          <a:xfrm>
            <a:off x="228600" y="1676400"/>
            <a:ext cx="9144000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Посчитать до десяти, прежде чем начать действовать;</a:t>
            </a:r>
          </a:p>
          <a:p>
            <a:pPr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Обхватить ладонями локти и сильно прижать руки к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груди  это поза выдержанного, сильного духом человека;</a:t>
            </a:r>
          </a:p>
          <a:p>
            <a:pPr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Сильно до боли сжать кулачки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и 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медленно разжать. 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latin typeface="Goudy Stout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Дать выход своим чувствам, 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eaLnBrk="0" hangingPunct="0"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предупреждая об этом других;</a:t>
            </a:r>
          </a:p>
          <a:p>
            <a:pPr eaLnBrk="0" hangingPunct="0"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Найти авторитетного третьего, кто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eaLnBrk="0" hangingPunct="0"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поможет разобраться в конфликте;</a:t>
            </a:r>
          </a:p>
          <a:p>
            <a:pPr eaLnBrk="0" hangingPunct="0"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Поставить себя на место другого человека;</a:t>
            </a:r>
          </a:p>
          <a:p>
            <a:pPr eaLnBrk="0" hangingPunct="0"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Осознать право на существование иной точки зрения;</a:t>
            </a:r>
          </a:p>
          <a:p>
            <a:pPr eaLnBrk="0" hangingPunct="0">
              <a:buFontTx/>
              <a:buChar char="•"/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Быть твердым, говоря о проблеме, и мягким с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</a:t>
            </a:r>
          </a:p>
          <a:p>
            <a:pPr eaLnBrk="0" hangingPunct="0">
              <a:tabLst>
                <a:tab pos="420688" algn="l"/>
              </a:tabLst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 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  <a:cs typeface="Times New Roman" pitchFamily="18" charset="0"/>
              </a:rPr>
              <a:t>людьми.</a:t>
            </a:r>
          </a:p>
        </p:txBody>
      </p:sp>
      <p:pic>
        <p:nvPicPr>
          <p:cNvPr id="51203" name="Picture 9" descr="baby18[1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94456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1447800" y="685800"/>
            <a:ext cx="7391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Приемы выхода из конфликта</a:t>
            </a:r>
          </a:p>
        </p:txBody>
      </p:sp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946400"/>
            <a:ext cx="3200400" cy="210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7" name="WordArt 13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8534400" cy="3505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5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Impact"/>
              </a:rPr>
              <a:t> БЕЗ КОНФЛИКТОВ</a:t>
            </a:r>
          </a:p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Impact"/>
              </a:rPr>
              <a:t> НЕ БЫВАЕТ</a:t>
            </a:r>
          </a:p>
        </p:txBody>
      </p:sp>
      <p:sp>
        <p:nvSpPr>
          <p:cNvPr id="62489" name="WordArt 25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1600200" cy="75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10,8,3</a:t>
            </a:r>
          </a:p>
        </p:txBody>
      </p:sp>
      <p:sp>
        <p:nvSpPr>
          <p:cNvPr id="62490" name="WordArt 26"/>
          <p:cNvSpPr>
            <a:spLocks noChangeArrowheads="1" noChangeShapeType="1" noTextEdit="1"/>
          </p:cNvSpPr>
          <p:nvPr/>
        </p:nvSpPr>
        <p:spPr bwMode="auto">
          <a:xfrm>
            <a:off x="2438400" y="609600"/>
            <a:ext cx="65532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90,67,44,32,69,2,90,30,67,26</a:t>
            </a:r>
          </a:p>
        </p:txBody>
      </p:sp>
      <p:sp>
        <p:nvSpPr>
          <p:cNvPr id="62491" name="WordArt 27"/>
          <p:cNvSpPr>
            <a:spLocks noChangeArrowheads="1" noChangeShapeType="1" noTextEdit="1"/>
          </p:cNvSpPr>
          <p:nvPr/>
        </p:nvSpPr>
        <p:spPr bwMode="auto">
          <a:xfrm>
            <a:off x="1676400" y="1905000"/>
            <a:ext cx="1219200" cy="752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44,8</a:t>
            </a:r>
          </a:p>
        </p:txBody>
      </p:sp>
      <p:sp>
        <p:nvSpPr>
          <p:cNvPr id="62492" name="WordArt 28"/>
          <p:cNvSpPr>
            <a:spLocks noChangeArrowheads="1" noChangeShapeType="1" noTextEdit="1"/>
          </p:cNvSpPr>
          <p:nvPr/>
        </p:nvSpPr>
        <p:spPr bwMode="auto">
          <a:xfrm>
            <a:off x="3657600" y="1828800"/>
            <a:ext cx="4191000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10,50,26,75,8,30</a:t>
            </a:r>
          </a:p>
        </p:txBody>
      </p:sp>
      <p:sp>
        <p:nvSpPr>
          <p:cNvPr id="62494" name="Rectangle 30"/>
          <p:cNvSpPr>
            <a:spLocks noChangeArrowheads="1"/>
          </p:cNvSpPr>
          <p:nvPr/>
        </p:nvSpPr>
        <p:spPr bwMode="auto">
          <a:xfrm>
            <a:off x="0" y="3200400"/>
            <a:ext cx="9144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4800"/>
              <a:t>   63+6= Л   64+26=К    64+3=З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4800"/>
              <a:t>   90-40=Ы  10+65=А   79-12=О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4800"/>
              <a:t>   29+3=Ф    12-4=Е      36+8=Н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4800"/>
              <a:t>  16+10=В    6+4=Б      20+10=Т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4800"/>
              <a:t>                    22-20=И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7" grpId="0" animBg="1"/>
      <p:bldP spid="62489" grpId="0" animBg="1"/>
      <p:bldP spid="62490" grpId="0" animBg="1"/>
      <p:bldP spid="62491" grpId="0" animBg="1"/>
      <p:bldP spid="62492" grpId="0" animBg="1"/>
      <p:bldP spid="6249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sun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29000" y="955675"/>
            <a:ext cx="5715000" cy="48371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733" name="WordArt 5"/>
          <p:cNvSpPr>
            <a:spLocks noChangeArrowheads="1" noChangeShapeType="1" noTextEdit="1"/>
          </p:cNvSpPr>
          <p:nvPr/>
        </p:nvSpPr>
        <p:spPr bwMode="auto">
          <a:xfrm>
            <a:off x="609600" y="457200"/>
            <a:ext cx="6172200" cy="617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Пусть  солнце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улыбается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Вам всюду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и везде,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Пусть все 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мечты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сбываются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Как в волшебном сне!</a:t>
            </a:r>
          </a:p>
        </p:txBody>
      </p:sp>
    </p:spTree>
    <p:custDataLst>
      <p:tags r:id="rId1"/>
    </p:custDataLst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534400" cy="449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                          мне очень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                      понравилось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                          занятие,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получил много интересной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                    информации;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занятие не интересное,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не был никакой полезной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                                         информации 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4724400" y="1981200"/>
            <a:ext cx="1371600" cy="1600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133600" y="4876800"/>
            <a:ext cx="1600200" cy="16002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4519" name="Picture 7" descr="s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49" t="6349" r="4762" b="6879"/>
          <a:stretch>
            <a:fillRect/>
          </a:stretch>
        </p:blipFill>
        <p:spPr bwMode="auto">
          <a:xfrm>
            <a:off x="152400" y="152400"/>
            <a:ext cx="43434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4" name="WordArt 12"/>
          <p:cNvSpPr>
            <a:spLocks noChangeArrowheads="1" noChangeShapeType="1" noTextEdit="1"/>
          </p:cNvSpPr>
          <p:nvPr/>
        </p:nvSpPr>
        <p:spPr bwMode="auto">
          <a:xfrm>
            <a:off x="4495800" y="609600"/>
            <a:ext cx="4419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Рефлексия</a:t>
            </a:r>
          </a:p>
        </p:txBody>
      </p:sp>
    </p:spTree>
    <p:custDataLst>
      <p:tags r:id="rId1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648200"/>
            <a:ext cx="8229600" cy="1600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3600"/>
              <a:t>конфликт для меня – это ……….,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/>
              <a:t>когда я думаю ………………………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/>
              <a:t>и чувствую……………………………</a:t>
            </a: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533400" y="457200"/>
            <a:ext cx="83058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7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УРОК </a:t>
            </a:r>
          </a:p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РУССКОГО ЯЗЫКА</a:t>
            </a:r>
          </a:p>
        </p:txBody>
      </p:sp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1066800" y="2133600"/>
            <a:ext cx="7239000" cy="1219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Составь предложение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на тему:</a:t>
            </a:r>
          </a:p>
        </p:txBody>
      </p:sp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>
            <a:off x="762000" y="3505200"/>
            <a:ext cx="8001000" cy="914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«Что такое конфликт?»</a:t>
            </a:r>
          </a:p>
        </p:txBody>
      </p:sp>
      <p:pic>
        <p:nvPicPr>
          <p:cNvPr id="49162" name="Picture 10" descr="20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47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uiExpand="1" build="p"/>
      <p:bldP spid="49156" grpId="0" animBg="1"/>
      <p:bldP spid="49157" grpId="0" animBg="1"/>
      <p:bldP spid="491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838200"/>
          </a:xfrm>
        </p:spPr>
        <p:txBody>
          <a:bodyPr/>
          <a:lstStyle/>
          <a:p>
            <a:r>
              <a:rPr lang="ru-RU" sz="4800" b="1">
                <a:solidFill>
                  <a:schemeClr val="tx1"/>
                </a:solidFill>
              </a:rPr>
              <a:t>КОНФЛИКТ  — ЭТО...</a:t>
            </a:r>
          </a:p>
        </p:txBody>
      </p:sp>
      <p:graphicFrame>
        <p:nvGraphicFramePr>
          <p:cNvPr id="45205" name="Group 149"/>
          <p:cNvGraphicFramePr>
            <a:graphicFrameLocks noGrp="1"/>
          </p:cNvGraphicFramePr>
          <p:nvPr>
            <p:ph idx="1"/>
          </p:nvPr>
        </p:nvGraphicFramePr>
        <p:xfrm>
          <a:off x="152400" y="863600"/>
          <a:ext cx="8991600" cy="6004560"/>
        </p:xfrm>
        <a:graphic>
          <a:graphicData uri="http://schemas.openxmlformats.org/drawingml/2006/table">
            <a:tbl>
              <a:tblPr/>
              <a:tblGrid>
                <a:gridCol w="2209800"/>
                <a:gridCol w="4191000"/>
                <a:gridCol w="2590800"/>
              </a:tblGrid>
              <a:tr h="517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понятия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мысли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чувства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ссора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меня хотят обидеть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страх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война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унизить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обида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меня хотят оскорбить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раздражение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борьба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мной не хотят дружить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напряжение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состязание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меня подавляют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тревога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схватка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надо мной хотят посмеяться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злость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ONFLIC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3851275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1066800" y="1600200"/>
            <a:ext cx="7754938" cy="3743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  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это  столкновение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противоположных  интересов,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серьезное  разногласие,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Times New Roman"/>
                <a:cs typeface="Times New Roman"/>
              </a:rPr>
              <a:t>острый  спор.</a:t>
            </a:r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533400" y="457200"/>
            <a:ext cx="8077200" cy="19573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777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00"/>
                </a:solidFill>
                <a:latin typeface="Times New Roman"/>
                <a:cs typeface="Times New Roman"/>
              </a:rPr>
              <a:t>  КОНФЛИКТ</a:t>
            </a:r>
          </a:p>
        </p:txBody>
      </p:sp>
    </p:spTree>
    <p:custDataLst>
      <p:tags r:id="rId1"/>
    </p:custData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685800" y="533400"/>
            <a:ext cx="8077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УРОК  </a:t>
            </a:r>
          </a:p>
          <a:p>
            <a:r>
              <a:rPr lang="ru-RU" sz="3600" b="1" kern="10">
                <a:ln w="9525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ПОЗНАНИЕ МИРА</a:t>
            </a:r>
          </a:p>
        </p:txBody>
      </p:sp>
      <p:pic>
        <p:nvPicPr>
          <p:cNvPr id="53255" name="Picture 7" descr="conflict-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133600"/>
            <a:ext cx="23907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838200" y="2590800"/>
            <a:ext cx="6324600" cy="3733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ТЕМА: </a:t>
            </a:r>
          </a:p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Поведение </a:t>
            </a:r>
          </a:p>
          <a:p>
            <a:pPr algn="ctr">
              <a:buFontTx/>
              <a:buNone/>
            </a:pPr>
            <a:r>
              <a:rPr lang="ru-RU" sz="3600" b="1" kern="10">
                <a:ln w="9525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solidFill>
                  <a:srgbClr val="9900FF"/>
                </a:solidFill>
                <a:latin typeface="Arial"/>
                <a:cs typeface="Arial"/>
              </a:rPr>
              <a:t>в конфликте</a:t>
            </a:r>
          </a:p>
        </p:txBody>
      </p:sp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nimBg="1"/>
      <p:bldP spid="532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4400" y="381000"/>
            <a:ext cx="78613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>
            <a:lvl1pPr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414338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828675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244600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658938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3200" b="1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Gothic" pitchFamily="49" charset="-128"/>
            </a:endParaRPr>
          </a:p>
        </p:txBody>
      </p:sp>
      <p:grpSp>
        <p:nvGrpSpPr>
          <p:cNvPr id="5" name="Прямоугольник 4"/>
          <p:cNvGrpSpPr>
            <a:grpSpLocks/>
          </p:cNvGrpSpPr>
          <p:nvPr/>
        </p:nvGrpSpPr>
        <p:grpSpPr bwMode="auto">
          <a:xfrm>
            <a:off x="3200400" y="4038600"/>
            <a:ext cx="2736850" cy="681038"/>
            <a:chOff x="2227" y="1908"/>
            <a:chExt cx="1479" cy="745"/>
          </a:xfrm>
        </p:grpSpPr>
        <p:pic>
          <p:nvPicPr>
            <p:cNvPr id="135172" name="Прямоугольник 4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7" y="1908"/>
              <a:ext cx="1479" cy="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73" name="Text Box 5"/>
            <p:cNvSpPr txBox="1">
              <a:spLocks noChangeArrowheads="1"/>
            </p:cNvSpPr>
            <p:nvPr/>
          </p:nvSpPr>
          <p:spPr bwMode="auto">
            <a:xfrm>
              <a:off x="2320" y="1976"/>
              <a:ext cx="1350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КОМПРОМИСС</a:t>
              </a:r>
            </a:p>
          </p:txBody>
        </p:sp>
      </p:grpSp>
      <p:grpSp>
        <p:nvGrpSpPr>
          <p:cNvPr id="6" name="Прямоугольник 5"/>
          <p:cNvGrpSpPr>
            <a:grpSpLocks/>
          </p:cNvGrpSpPr>
          <p:nvPr/>
        </p:nvGrpSpPr>
        <p:grpSpPr bwMode="auto">
          <a:xfrm>
            <a:off x="5867400" y="2209800"/>
            <a:ext cx="3276600" cy="682625"/>
            <a:chOff x="3802" y="1325"/>
            <a:chExt cx="1973" cy="787"/>
          </a:xfrm>
        </p:grpSpPr>
        <p:pic>
          <p:nvPicPr>
            <p:cNvPr id="135175" name="Прямоугольник 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2" y="1325"/>
              <a:ext cx="1973" cy="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76" name="Text Box 8"/>
            <p:cNvSpPr txBox="1">
              <a:spLocks noChangeArrowheads="1"/>
            </p:cNvSpPr>
            <p:nvPr/>
          </p:nvSpPr>
          <p:spPr bwMode="auto">
            <a:xfrm>
              <a:off x="3895" y="1391"/>
              <a:ext cx="1845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СОТРУДНИЧЕСТВО</a:t>
              </a:r>
            </a:p>
          </p:txBody>
        </p:sp>
      </p:grpSp>
      <p:grpSp>
        <p:nvGrpSpPr>
          <p:cNvPr id="7" name="Прямоугольник 6"/>
          <p:cNvGrpSpPr>
            <a:grpSpLocks/>
          </p:cNvGrpSpPr>
          <p:nvPr/>
        </p:nvGrpSpPr>
        <p:grpSpPr bwMode="auto">
          <a:xfrm>
            <a:off x="762000" y="5486400"/>
            <a:ext cx="2971800" cy="685800"/>
            <a:chOff x="472" y="2316"/>
            <a:chExt cx="1701" cy="741"/>
          </a:xfrm>
        </p:grpSpPr>
        <p:pic>
          <p:nvPicPr>
            <p:cNvPr id="135178" name="Прямоугольник 6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2316"/>
              <a:ext cx="1701" cy="7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79" name="Text Box 11"/>
            <p:cNvSpPr txBox="1">
              <a:spLocks noChangeArrowheads="1"/>
            </p:cNvSpPr>
            <p:nvPr/>
          </p:nvSpPr>
          <p:spPr bwMode="auto">
            <a:xfrm>
              <a:off x="565" y="2381"/>
              <a:ext cx="157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ИЗБЕГАНИЕ</a:t>
              </a:r>
            </a:p>
          </p:txBody>
        </p:sp>
      </p:grpSp>
      <p:grpSp>
        <p:nvGrpSpPr>
          <p:cNvPr id="8" name="Прямоугольник 7"/>
          <p:cNvGrpSpPr>
            <a:grpSpLocks/>
          </p:cNvGrpSpPr>
          <p:nvPr/>
        </p:nvGrpSpPr>
        <p:grpSpPr bwMode="auto">
          <a:xfrm>
            <a:off x="762000" y="2438400"/>
            <a:ext cx="3048000" cy="685800"/>
            <a:chOff x="472" y="1459"/>
            <a:chExt cx="1748" cy="699"/>
          </a:xfrm>
        </p:grpSpPr>
        <p:pic>
          <p:nvPicPr>
            <p:cNvPr id="135181" name="Прямоугольник 7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1459"/>
              <a:ext cx="1748" cy="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82" name="Text Box 14"/>
            <p:cNvSpPr txBox="1">
              <a:spLocks noChangeArrowheads="1"/>
            </p:cNvSpPr>
            <p:nvPr/>
          </p:nvSpPr>
          <p:spPr bwMode="auto">
            <a:xfrm>
              <a:off x="565" y="1481"/>
              <a:ext cx="157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СОРЕВНОВАНИЕ</a:t>
              </a:r>
            </a:p>
          </p:txBody>
        </p:sp>
      </p:grpSp>
      <p:grpSp>
        <p:nvGrpSpPr>
          <p:cNvPr id="9" name="Прямоугольник 8"/>
          <p:cNvGrpSpPr>
            <a:grpSpLocks/>
          </p:cNvGrpSpPr>
          <p:nvPr/>
        </p:nvGrpSpPr>
        <p:grpSpPr bwMode="auto">
          <a:xfrm>
            <a:off x="5867400" y="5562600"/>
            <a:ext cx="3276600" cy="685800"/>
            <a:chOff x="3813" y="2269"/>
            <a:chExt cx="2097" cy="742"/>
          </a:xfrm>
        </p:grpSpPr>
        <p:pic>
          <p:nvPicPr>
            <p:cNvPr id="135184" name="Прямоугольник 8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3" y="2269"/>
              <a:ext cx="2097" cy="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85" name="Text Box 17"/>
            <p:cNvSpPr txBox="1">
              <a:spLocks noChangeArrowheads="1"/>
            </p:cNvSpPr>
            <p:nvPr/>
          </p:nvSpPr>
          <p:spPr bwMode="auto">
            <a:xfrm>
              <a:off x="3850" y="2336"/>
              <a:ext cx="2025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945" tIns="41473" rIns="82945" bIns="41473"/>
            <a:lstStyle>
              <a:lvl1pPr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143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28675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44600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658938" defTabSz="828675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161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5733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305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487738" defTabSz="8286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200" b="1">
                  <a:solidFill>
                    <a:srgbClr val="080808"/>
                  </a:solidFill>
                </a:rPr>
                <a:t>ПРИСПОСОБЛЕНИЕ</a:t>
              </a:r>
            </a:p>
          </p:txBody>
        </p:sp>
      </p:grpSp>
      <p:pic>
        <p:nvPicPr>
          <p:cNvPr id="135186" name="Picture 2" descr="C:\Users\света\Desktop\image79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7842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87" name="Picture 1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33800"/>
            <a:ext cx="205740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88" name="Рисунок 1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1371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89" name="Picture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676400"/>
            <a:ext cx="1600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90" name="Picture 2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1000"/>
            <a:ext cx="167640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91" name="Picture 2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267200"/>
            <a:ext cx="21336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92" name="WordArt 24"/>
          <p:cNvSpPr>
            <a:spLocks noChangeArrowheads="1" noChangeShapeType="1" noTextEdit="1"/>
          </p:cNvSpPr>
          <p:nvPr/>
        </p:nvSpPr>
        <p:spPr bwMode="auto">
          <a:xfrm rot="16200000">
            <a:off x="-2090738" y="2700338"/>
            <a:ext cx="5248275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Arial"/>
                <a:cs typeface="Arial"/>
              </a:rPr>
              <a:t>удовлетворение собственных интересов</a:t>
            </a:r>
          </a:p>
        </p:txBody>
      </p:sp>
      <p:sp>
        <p:nvSpPr>
          <p:cNvPr id="135193" name="WordArt 25"/>
          <p:cNvSpPr>
            <a:spLocks noChangeArrowheads="1" noChangeShapeType="1" noTextEdit="1"/>
          </p:cNvSpPr>
          <p:nvPr/>
        </p:nvSpPr>
        <p:spPr bwMode="auto">
          <a:xfrm>
            <a:off x="914400" y="6324600"/>
            <a:ext cx="7391400" cy="339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Arial"/>
                <a:cs typeface="Arial"/>
              </a:rPr>
              <a:t>удовлетворение интересов других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91000"/>
            <a:ext cx="4343400" cy="2362200"/>
          </a:xfrm>
        </p:spPr>
        <p:txBody>
          <a:bodyPr/>
          <a:lstStyle/>
          <a:p>
            <a:r>
              <a:rPr lang="ru-RU" sz="2800" b="1"/>
              <a:t>уход от конфликта (уклонение).</a:t>
            </a:r>
            <a:br>
              <a:rPr lang="ru-RU" sz="2800" b="1"/>
            </a:br>
            <a:r>
              <a:rPr lang="ru-RU" sz="2800" b="1"/>
              <a:t>Характеризуется отсутствием внимания к своим интересам и интересам своего партнёра.</a:t>
            </a:r>
            <a:br>
              <a:rPr lang="ru-RU" sz="2800" b="1"/>
            </a:br>
            <a:endParaRPr lang="ru-RU" sz="2800" b="1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86200" y="228600"/>
            <a:ext cx="5257800" cy="6629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40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i="1">
                <a:solidFill>
                  <a:srgbClr val="FF3300"/>
                </a:solidFill>
              </a:rPr>
              <a:t>ИЗБЕГАНИЕ- «ЧЕРЕПАХА»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1800" b="1" i="1"/>
              <a:t>Уход под панцирь, отказ от достижения целей и от участия во взаимоотношениях с другими участниками.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Данная стратегия – бездействие.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В этом стиле поведении человек не отстаивает интересы ни свои, не другой стороны.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>Стремление избежать конфликтной ситуации и откладывание вопросов «на потом».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600" b="1" i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>
                <a:solidFill>
                  <a:srgbClr val="FF3300"/>
                </a:solidFill>
              </a:rPr>
              <a:t>Тактический девиз «Черепахи» – «Оставьте мне немножко и не трогайте меня».</a:t>
            </a:r>
            <a:r>
              <a:rPr lang="ru-RU" sz="1800" b="1" i="1"/>
              <a:t>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i="1"/>
              <a:t/>
            </a:r>
            <a:br>
              <a:rPr lang="ru-RU" sz="1800" b="1" i="1"/>
            </a:br>
            <a:r>
              <a:rPr lang="ru-RU" sz="1800" b="1" i="1"/>
              <a:t>Стратегия «черепаха» приводит к тому, что причины и конфликт загоняются внутрь и остаётся там. Далее всё становиться сложнее. Неразрешимый конфликт опасен тем, что он остаётся в подсознании, нарастает и может вызывать некоторые болезни.</a:t>
            </a:r>
          </a:p>
        </p:txBody>
      </p:sp>
      <p:pic>
        <p:nvPicPr>
          <p:cNvPr id="33802" name="Picture 10" descr="534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7" b="6667"/>
          <a:stretch>
            <a:fillRect/>
          </a:stretch>
        </p:blipFill>
        <p:spPr>
          <a:xfrm>
            <a:off x="152400" y="228600"/>
            <a:ext cx="3886200" cy="28765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803" name="WordArt 11"/>
          <p:cNvSpPr>
            <a:spLocks noChangeArrowheads="1" noChangeShapeType="1" noTextEdit="1"/>
          </p:cNvSpPr>
          <p:nvPr/>
        </p:nvSpPr>
        <p:spPr bwMode="auto">
          <a:xfrm>
            <a:off x="152400" y="3048000"/>
            <a:ext cx="403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ИЗБЕГАНИЕ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uiExpand="1" build="p"/>
      <p:bldP spid="3380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RESOURCE_FOLDER" val="D:\папка\Конкурс Лучший психолог Соколова Т.А.Шемонаиха\презентация к занятию  Соколовой PowerPoint\"/>
  <p:tag name="ISPRING_PRESENTATION_PATH" val="D:\папка\Конкурс Лучший психолог Соколова Т.А.Шемонаиха\презентация к занятию  Соколовой PowerPoint.ppt"/>
  <p:tag name="ISPRING_UUID" val="{12656365-2414-46D4-9BDD-EF3CC7D4AF71}"/>
  <p:tag name="ISPRING_PRESENTATION_INFO" val="&lt;?xml version=&quot;1.0&quot; encoding=&quot;UTF-8&quot; standalone=&quot;no&quot; ?&gt;&#10;&lt;presentation&gt;&#10;&#10;  &lt;slides&gt;&#10;    &lt;slide duration=&quot;5000&quot; id=&quot;{BCB1CE81-3B74-4443-9C4E-4BDDBAC48B26}&quot; pptId=&quot;295&quot; transitionDuration=&quot;0&quot;/&gt;&#10;    &lt;slide duration=&quot;4000&quot; id=&quot;{B60270E2-0B91-4EE6-AB61-FF062D962BB0}&quot; pptId=&quot;286&quot; transitionDuration=&quot;0&quot;/&gt;&#10;    &lt;slide duration=&quot;5000&quot; id=&quot;{1E9751CE-F3F5-48C1-B91E-CD19E0C39780}&quot; pptId=&quot;312&quot; transitionDuration=&quot;0&quot;/&gt;&#10;    &lt;slide duration=&quot;5000&quot; id=&quot;{3A1AF8DD-89B1-4057-B6D6-C9C700DC64AF}&quot; pptId=&quot;303&quot; transitionDuration=&quot;0&quot;/&gt;&#10;    &lt;slide duration=&quot;2500&quot; id=&quot;{7BF75106-FCFD-4FD3-9E08-01B3C301C99C}&quot; pptId=&quot;299&quot; transitionDuration=&quot;0&quot;/&gt;&#10;    &lt;slide duration=&quot;9625&quot; id=&quot;{BA13883D-EB06-4B90-A547-57E9970340C0}&quot; pptId=&quot;300&quot; transitionDuration=&quot;0&quot;/&gt;&#10;    &lt;slide duration=&quot;5000&quot; id=&quot;{B344856A-8AFC-4A39-91D3-8450184E364D}&quot; pptId=&quot;288&quot; transitionDuration=&quot;0&quot;/&gt;&#10;    &lt;slide duration=&quot;1000&quot; id=&quot;{89FC7C44-C55C-40B7-8066-A60225715DA8}&quot; pptId=&quot;287&quot; transitionDuration=&quot;0&quot;/&gt;&#10;    &lt;slide duration=&quot;5000&quot; id=&quot;{10170082-4E66-4917-B185-6E9527B5DDE5}&quot; pptId=&quot;284&quot; transitionDuration=&quot;0&quot;/&gt;&#10;    &lt;slide duration=&quot;2000&quot; id=&quot;{148B8781-4679-47CE-98E0-B2A4B7A002C9}&quot; pptId=&quot;277&quot; transitionDuration=&quot;0&quot;/&gt;&#10;    &lt;slide duration=&quot;5000&quot; id=&quot;{70906567-826C-453A-9766-AC0FA6982339}&quot; pptId=&quot;290&quot; transitionDuration=&quot;0&quot;/&gt;&#10;    &lt;slide duration=&quot;1&quot; id=&quot;{0E405B04-F6FD-43FC-901E-0CCC3B90FE10}&quot; pptId=&quot;313&quot; transitionDuration=&quot;500&quot;/&gt;&#10;    &lt;slide duration=&quot;1000&quot; id=&quot;{4F3EA6D2-B724-4BE9-912E-5396FF31CE06}&quot; pptId=&quot;280&quot; transitionDuration=&quot;0&quot;/&gt;&#10;    &lt;slide duration=&quot;1000&quot; id=&quot;{7E57BB47-4FFC-4565-B606-00E84A60C6D2}&quot; pptId=&quot;282&quot; transitionDuration=&quot;0&quot;/&gt;&#10;    &lt;slide duration=&quot;1000&quot; id=&quot;{E9AE0B9C-6363-40B0-AD6D-9A7B7FB3405F}&quot; pptId=&quot;281&quot; transitionDuration=&quot;0&quot;/&gt;&#10;    &lt;slide duration=&quot;1000&quot; id=&quot;{AF2C2707-D7C1-4CC4-92D4-C72A9AAC2984}&quot; pptId=&quot;283&quot; transitionDuration=&quot;0&quot;/&gt;&#10;    &lt;slide duration=&quot;1000&quot; id=&quot;{8B3D4556-9BC0-44FD-AAFA-76253DD41CAC}&quot; pptId=&quot;279&quot; transitionDuration=&quot;0&quot;/&gt;&#10;    &lt;slide duration=&quot;5000&quot; id=&quot;{3E5F48E2-C587-40E0-8737-AEE5FAA63F5D}&quot; pptId=&quot;311&quot; transitionDuration=&quot;0&quot;/&gt;&#10;    &lt;slide duration=&quot;1&quot; id=&quot;{096C203B-CFDF-476D-AECB-C2249870BBE7}&quot; pptId=&quot;309&quot; transitionDuration=&quot;500&quot;/&gt;&#10;    &lt;slide duration=&quot;2001&quot; id=&quot;{56CAC0C8-6F58-49AE-90EA-99651BE48044}&quot; pptId=&quot;265&quot; transitionDuration=&quot;0&quot;/&gt;&#10;    &lt;slide duration=&quot;1001&quot; id=&quot;{D8B88ED9-FB8D-42AB-99E2-CEB420CAB37B}&quot; pptId=&quot;271&quot; transitionDuration=&quot;0&quot;/&gt;&#10;    &lt;slide duration=&quot;501&quot; id=&quot;{230B433D-7AB7-41B7-9709-091BBCD76581}&quot; pptId=&quot;267&quot; transitionDuration=&quot;0&quot;/&gt;&#10;    &lt;slide duration=&quot;1001&quot; id=&quot;{FFBB30CF-ED50-42D1-90F9-0211A7B7C3D0}&quot; pptId=&quot;268&quot; transitionDuration=&quot;0&quot;/&gt;&#10;    &lt;slide duration=&quot;1001&quot; id=&quot;{8488E367-6572-4644-B1A1-7380D21642C4}&quot; pptId=&quot;269&quot; transitionDuration=&quot;0&quot;/&gt;&#10;    &lt;slide duration=&quot;1001&quot; id=&quot;{57537DD6-9C4F-4697-B313-D171988D277D}&quot; pptId=&quot;266&quot; transitionDuration=&quot;0&quot;/&gt;&#10;    &lt;slide duration=&quot;1001&quot; id=&quot;{64C85C13-7BA9-435E-9700-FAF7F588F40A}&quot; pptId=&quot;272&quot; transitionDuration=&quot;0&quot;/&gt;&#10;    &lt;slide duration=&quot;1001&quot; id=&quot;{63A2975F-12C2-4EC8-9720-4DB8047C7EE1}&quot; pptId=&quot;273&quot; transitionDuration=&quot;0&quot;/&gt;&#10;    &lt;slide duration=&quot;2001&quot; id=&quot;{C9C354AF-C9DA-49CE-80AD-502554DA16C3}&quot; pptId=&quot;274&quot; transitionDuration=&quot;0&quot;/&gt;&#10;    &lt;slide duration=&quot;2001&quot; id=&quot;{611DD4AE-8EA2-42EC-8326-72AE9351841F}&quot; pptId=&quot;270&quot; transitionDuration=&quot;0&quot;/&gt;&#10;    &lt;slide duration=&quot;1001&quot; id=&quot;{D4D37316-1F22-4870-901F-87AA54462210}&quot; pptId=&quot;275&quot; transitionDuration=&quot;0&quot;/&gt;&#10;    &lt;slide duration=&quot;1001&quot; id=&quot;{4D2B774F-B267-412F-8011-5B347AE6187A}&quot; pptId=&quot;276&quot; transitionDuration=&quot;0&quot;/&gt;&#10;    &lt;slide duration=&quot;5000&quot; id=&quot;{55823EB5-73B9-49D1-971B-3DAAE53BBE09}&quot; pptId=&quot;310&quot; transitionDuration=&quot;0&quot;/&gt;&#10;    &lt;slide duration=&quot;500&quot; id=&quot;{2266924E-1620-43B2-B87C-147A851C60B2}&quot; pptId=&quot;293&quot; transitionDuration=&quot;0&quot;/&gt;&#10;    &lt;slide duration=&quot;501&quot; id=&quot;{B275535E-E480-4026-B25B-5694CDD14D6B}&quot; pptId=&quot;289&quot; transitionDuration=&quot;0&quot;/&gt;&#10;    &lt;slide duration=&quot;5000&quot; id=&quot;{02C754F4-C2F9-4C13-9077-0F7A77311D1D}&quot; pptId=&quot;294&quot; transitionDuration=&quot;0&quot;/&gt;&#10;    &lt;slide duration=&quot;5000&quot; id=&quot;{90CEE3C3-A64C-4BBE-BC55-C634BF384DE8}&quot; pptId=&quot;305&quot; transitionDuration=&quot;0&quot;/&gt;&#10;    &lt;slide duration=&quot;5000&quot; id=&quot;{346F1C38-4A6B-4A88-AC1C-369AF1CF473B}&quot; pptId=&quot;301&quot; transitionDuration=&quot;0&quot;/&gt;&#10;  &lt;/slides&gt;&#10;&#10;  &lt;narration&gt;&#10;    &lt;audioTracks&gt;&#10;      &lt;audioTrack duration=&quot;9800&quot; muted=&quot;false&quot; slideId=&quot;{BA13883D-EB06-4B90-A547-57E9970340C0}&quot; startTime=&quot;0&quot; stepIndex=&quot;0&quot; volume=&quot;1&quot;&gt;&#10;        &lt;file modifyTime=&quot;2013-10-31T15:53:07&quot; size=&quot;1728764&quot;&gt;&#10;          &lt;path full=&quot;D:\папка\Конкурс Лучший психолог Соколова Т.А.Шемонаиха\презентация к занятию  Соколовой PowerPoint\audio\Thu Oct 31 21-52-57 2013.wav&quot; relative=&quot;презентация к занятию  Соколовой PowerPoint\audio\Thu Oct 31 21-52-57 2013.wav&quot; resource=&quot;Thu Oct 31 21-52-57 2013.wav&quot;/&gt;&#10;        &lt;/file&gt;&#10;        &lt;trim end=&quot;175&quot; start=&quot;0&quot;/&gt;&#10;        &lt;audio channels=&quot;2&quot; sampleRate=&quot;44100&quot;/&gt;&#10;      &lt;/audioTrack&gt;&#10;    &lt;/audioTracks&gt;&#10;  &lt;/narration&gt;&#10;&#10;&lt;/presentation&gt;&#10;"/>
  <p:tag name="ISPRING_SCORM_RATE_SLIDES" val="1"/>
  <p:tag name="ISPRING_SCORM_RATE_QUIZZES" val="0"/>
  <p:tag name="ISPRING_SCORM_PASSING_SCORE" val="2.6300000000"/>
  <p:tag name="ISPRING_RESOURCE_PATHS_HASH_2" val="19a6d86cf7fd286299496dfa507828c7103a70d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4F3EA6D2-B724-4BE9-912E-5396FF31CE06}"/>
  <p:tag name="GENSWF_ADVANCE_TIME" val="1"/>
  <p:tag name="TIMING" val="|0.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7E57BB47-4FFC-4565-B606-00E84A60C6D2}"/>
  <p:tag name="GENSWF_ADVANCE_TIME" val="1"/>
  <p:tag name="TIMING" val="|0.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B3D4556-9BC0-44FD-AAFA-76253DD41CAC}"/>
  <p:tag name="GENSWF_ADVANCE_TIME" val="1"/>
  <p:tag name="TIMING" val="|0.5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E9AE0B9C-6363-40B0-AD6D-9A7B7FB3405F}"/>
  <p:tag name="GENSWF_ADVANCE_TIME" val="1"/>
  <p:tag name="TIMING" val="|0.5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AF2C2707-D7C1-4CC4-92D4-C72A9AAC2984}"/>
  <p:tag name="GENSWF_ADVANCE_TIME" val="1"/>
  <p:tag name="TIMING" val="|0.5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3E5F48E2-C587-40E0-8737-AEE5FAA63F5D}"/>
  <p:tag name="GENSWF_ADVANCE_TIME" val="5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096C203B-CFDF-476D-AECB-C2249870BBE7}"/>
  <p:tag name="GENSWF_ADVANCE_TIME" val="0.001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56CAC0C8-6F58-49AE-90EA-99651BE48044}"/>
  <p:tag name="GENSWF_ADVANCE_TIME" val="2.001"/>
  <p:tag name="TIMING" val="|0.001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D8B88ED9-FB8D-42AB-99E2-CEB420CAB37B}"/>
  <p:tag name="GENSWF_ADVANCE_TIME" val="1.001"/>
  <p:tag name="TIMING" val="|0.001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230B433D-7AB7-41B7-9709-091BBCD76581}"/>
  <p:tag name="GENSWF_ADVANCE_TIME" val="0.501"/>
  <p:tag name="TIMING" val="|0.001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BCB1CE81-3B74-4443-9C4E-4BDDBAC48B26}"/>
  <p:tag name="GENSWF_ADVANCE_TIME" val="5"/>
  <p:tag name="ISPRING_CUSTOM_TIMING_US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FFBB30CF-ED50-42D1-90F9-0211A7B7C3D0}"/>
  <p:tag name="GENSWF_ADVANCE_TIME" val="1.001"/>
  <p:tag name="TIMING" val="|0.001"/>
  <p:tag name="ISPRING_CUSTOM_TIMING_US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488E367-6572-4644-B1A1-7380D21642C4}"/>
  <p:tag name="GENSWF_ADVANCE_TIME" val="1.001"/>
  <p:tag name="TIMING" val="|0.001"/>
  <p:tag name="ISPRING_CUSTOM_TIMING_US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57537DD6-9C4F-4697-B313-D171988D277D}"/>
  <p:tag name="GENSWF_ADVANCE_TIME" val="1.001"/>
  <p:tag name="TIMING" val="|0.001"/>
  <p:tag name="ISPRING_CUSTOM_TIMING_US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64C85C13-7BA9-435E-9700-FAF7F588F40A}"/>
  <p:tag name="GENSWF_ADVANCE_TIME" val="1.001"/>
  <p:tag name="TIMING" val="|0.001"/>
  <p:tag name="ISPRING_CUSTOM_TIMING_USED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63A2975F-12C2-4EC8-9720-4DB8047C7EE1}"/>
  <p:tag name="GENSWF_ADVANCE_TIME" val="1.001"/>
  <p:tag name="TIMING" val="|0.001"/>
  <p:tag name="ISPRING_CUSTOM_TIMING_USED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C9C354AF-C9DA-49CE-80AD-502554DA16C3}"/>
  <p:tag name="GENSWF_ADVANCE_TIME" val="2.001"/>
  <p:tag name="TIMING" val="|0.001"/>
  <p:tag name="ISPRING_CUSTOM_TIMING_USED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611DD4AE-8EA2-42EC-8326-72AE9351841F}"/>
  <p:tag name="GENSWF_ADVANCE_TIME" val="2.001"/>
  <p:tag name="TIMING" val="|0.001"/>
  <p:tag name="ISPRING_CUSTOM_TIMING_USED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D4D37316-1F22-4870-901F-87AA54462210}"/>
  <p:tag name="GENSWF_ADVANCE_TIME" val="1.001"/>
  <p:tag name="TIMING" val="|0.001"/>
  <p:tag name="ISPRING_CUSTOM_TIMING_USED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4D2B774F-B267-412F-8011-5B347AE6187A}"/>
  <p:tag name="GENSWF_ADVANCE_TIME" val="1.001"/>
  <p:tag name="TIMING" val="|0.001"/>
  <p:tag name="ISPRING_CUSTOM_TIMING_USED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2266924E-1620-43B2-B87C-147A851C60B2}"/>
  <p:tag name="GENSWF_ADVANCE_TIME" val="0.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3A1AF8DD-89B1-4057-B6D6-C9C700DC64AF}"/>
  <p:tag name="GENSWF_ADVANCE_TIME" val="5"/>
  <p:tag name="ISPRING_CUSTOM_TIMING_USED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B275535E-E480-4026-B25B-5694CDD14D6B}"/>
  <p:tag name="GENSWF_ADVANCE_TIME" val="0.501"/>
  <p:tag name="TIMING" val="|0.001"/>
  <p:tag name="ISPRING_CUSTOM_TIMING_USED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90CEE3C3-A64C-4BBE-BC55-C634BF384DE8}"/>
  <p:tag name="GENSWF_ADVANCE_TIME" val="5"/>
  <p:tag name="ISPRING_CUSTOM_TIMING_USED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346F1C38-4A6B-4A88-AC1C-369AF1CF473B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7BF75106-FCFD-4FD3-9E08-01B3C301C99C}"/>
  <p:tag name="GENSWF_ADVANCE_TIME" val="2.5"/>
  <p:tag name="TIMING" val="|0.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9FC7C44-C55C-40B7-8066-A60225715DA8}"/>
  <p:tag name="GENSWF_ADVANCE_TIME" val="1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10170082-4E66-4917-B185-6E9527B5DDE5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148B8781-4679-47CE-98E0-B2A4B7A002C9}"/>
  <p:tag name="GENSWF_ADVANCE_TIME" val="2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70906567-826C-453A-9766-AC0FA6982339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0E405B04-F6FD-43FC-901E-0CCC3B90FE10}"/>
  <p:tag name="GENSWF_ADVANCE_TIME" val="0.001"/>
  <p:tag name="ISPRING_CUSTOM_TIMING_USED" val="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2090</TotalTime>
  <Words>852</Words>
  <Application>Microsoft Office PowerPoint</Application>
  <PresentationFormat>Экран (4:3)</PresentationFormat>
  <Paragraphs>218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Оформление по умолчанию</vt:lpstr>
      <vt:lpstr>Слайд 1</vt:lpstr>
      <vt:lpstr>Слайд 2</vt:lpstr>
      <vt:lpstr>Слайд 3</vt:lpstr>
      <vt:lpstr>Слайд 4</vt:lpstr>
      <vt:lpstr>КОНФЛИКТ  — ЭТО...</vt:lpstr>
      <vt:lpstr>Слайд 6</vt:lpstr>
      <vt:lpstr>Слайд 7</vt:lpstr>
      <vt:lpstr>Слайд 8</vt:lpstr>
      <vt:lpstr>уход от конфликта (уклонение). Характеризуется отсутствием внимания к своим интересам и интересам своего партнёра. </vt:lpstr>
      <vt:lpstr>принесение  в жертву собственных интересов ради интересов другого.</vt:lpstr>
      <vt:lpstr>это неполное (частичное) удовлетворение интересов обеих сторон конфликта Или«Все поделить!» </vt:lpstr>
      <vt:lpstr>Силовая стратегия цели, конфликт решается выигрышем только для себя</vt:lpstr>
      <vt:lpstr>позволяет учесть интересы обеих сторон.</vt:lpstr>
      <vt:lpstr>Физкультминутка </vt:lpstr>
      <vt:lpstr>Слайд 15</vt:lpstr>
      <vt:lpstr>Достижение половинчатой выгоды</vt:lpstr>
      <vt:lpstr>Ждать , что проблема решиться сама</vt:lpstr>
      <vt:lpstr>Настаивание на своем</vt:lpstr>
      <vt:lpstr>Уступить все другому, в ущерб своим интересам</vt:lpstr>
      <vt:lpstr>Откладывание решения на другое время</vt:lpstr>
      <vt:lpstr>Отбирание силой, сосредоточение только на своих интересах</vt:lpstr>
      <vt:lpstr>Попытаться все забыть</vt:lpstr>
      <vt:lpstr>Попытка найти вариант устраивающих обоих</vt:lpstr>
      <vt:lpstr>Уступить ровно половину</vt:lpstr>
      <vt:lpstr>Попросить, что бы в ситуации разобрались родители</vt:lpstr>
      <vt:lpstr>Обсуждение точек зрения друг друга</vt:lpstr>
      <vt:lpstr>Предложение другу самому принять решение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----</cp:lastModifiedBy>
  <cp:revision>51</cp:revision>
  <cp:lastPrinted>1601-01-01T00:00:00Z</cp:lastPrinted>
  <dcterms:created xsi:type="dcterms:W3CDTF">1601-01-01T00:00:00Z</dcterms:created>
  <dcterms:modified xsi:type="dcterms:W3CDTF">2022-04-28T15:47:56Z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