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57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98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336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513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154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99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070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341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255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35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522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57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985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32C8D-F9E9-4648-BFE1-A9CB7BE320B9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94AA9-2E1A-4C11-9313-AE005B2B7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59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slide" Target="slide10.xml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6" Type="http://schemas.openxmlformats.org/officeDocument/2006/relationships/image" Target="../media/image8.png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image" Target="../media/image2.gif"/><Relationship Id="rId15" Type="http://schemas.openxmlformats.org/officeDocument/2006/relationships/slide" Target="slide3.xml"/><Relationship Id="rId10" Type="http://schemas.openxmlformats.org/officeDocument/2006/relationships/image" Target="../media/image5.png"/><Relationship Id="rId4" Type="http://schemas.openxmlformats.org/officeDocument/2006/relationships/image" Target="../media/image1.jpeg"/><Relationship Id="rId9" Type="http://schemas.microsoft.com/office/2007/relationships/hdphoto" Target="../media/hdphoto2.wdp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6.png"/><Relationship Id="rId18" Type="http://schemas.microsoft.com/office/2007/relationships/hdphoto" Target="../media/hdphoto11.wdp"/><Relationship Id="rId26" Type="http://schemas.microsoft.com/office/2007/relationships/hdphoto" Target="../media/hdphoto15.wdp"/><Relationship Id="rId3" Type="http://schemas.microsoft.com/office/2007/relationships/hdphoto" Target="../media/hdphoto4.wdp"/><Relationship Id="rId21" Type="http://schemas.openxmlformats.org/officeDocument/2006/relationships/image" Target="../media/image20.png"/><Relationship Id="rId7" Type="http://schemas.openxmlformats.org/officeDocument/2006/relationships/image" Target="../media/image13.png"/><Relationship Id="rId12" Type="http://schemas.microsoft.com/office/2007/relationships/hdphoto" Target="../media/hdphoto8.wdp"/><Relationship Id="rId17" Type="http://schemas.openxmlformats.org/officeDocument/2006/relationships/image" Target="../media/image18.png"/><Relationship Id="rId25" Type="http://schemas.openxmlformats.org/officeDocument/2006/relationships/image" Target="../media/image22.png"/><Relationship Id="rId2" Type="http://schemas.openxmlformats.org/officeDocument/2006/relationships/image" Target="../media/image10.png"/><Relationship Id="rId16" Type="http://schemas.microsoft.com/office/2007/relationships/hdphoto" Target="../media/hdphoto10.wdp"/><Relationship Id="rId20" Type="http://schemas.microsoft.com/office/2007/relationships/hdphoto" Target="../media/hdphoto12.wdp"/><Relationship Id="rId29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24" Type="http://schemas.microsoft.com/office/2007/relationships/hdphoto" Target="../media/hdphoto14.wdp"/><Relationship Id="rId5" Type="http://schemas.microsoft.com/office/2007/relationships/hdphoto" Target="../media/hdphoto5.wdp"/><Relationship Id="rId15" Type="http://schemas.openxmlformats.org/officeDocument/2006/relationships/image" Target="../media/image17.png"/><Relationship Id="rId23" Type="http://schemas.openxmlformats.org/officeDocument/2006/relationships/image" Target="../media/image21.png"/><Relationship Id="rId28" Type="http://schemas.microsoft.com/office/2007/relationships/hdphoto" Target="../media/hdphoto16.wdp"/><Relationship Id="rId10" Type="http://schemas.microsoft.com/office/2007/relationships/hdphoto" Target="../media/hdphoto7.wdp"/><Relationship Id="rId19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Relationship Id="rId14" Type="http://schemas.microsoft.com/office/2007/relationships/hdphoto" Target="../media/hdphoto9.wdp"/><Relationship Id="rId22" Type="http://schemas.microsoft.com/office/2007/relationships/hdphoto" Target="../media/hdphoto13.wdp"/><Relationship Id="rId27" Type="http://schemas.openxmlformats.org/officeDocument/2006/relationships/image" Target="../media/image23.png"/><Relationship Id="rId30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7.png"/><Relationship Id="rId3" Type="http://schemas.microsoft.com/office/2007/relationships/hdphoto" Target="../media/hdphoto17.wdp"/><Relationship Id="rId7" Type="http://schemas.microsoft.com/office/2007/relationships/hdphoto" Target="../media/hdphoto19.wdp"/><Relationship Id="rId12" Type="http://schemas.openxmlformats.org/officeDocument/2006/relationships/slide" Target="slide9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microsoft.com/office/2007/relationships/hdphoto" Target="../media/hdphoto18.wdp"/><Relationship Id="rId10" Type="http://schemas.microsoft.com/office/2007/relationships/hdphoto" Target="../media/hdphoto20.wdp"/><Relationship Id="rId4" Type="http://schemas.openxmlformats.org/officeDocument/2006/relationships/image" Target="../media/image25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1.wdp"/><Relationship Id="rId7" Type="http://schemas.openxmlformats.org/officeDocument/2006/relationships/slide" Target="slide8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microsoft.com/office/2007/relationships/hdphoto" Target="../media/hdphoto27.wdp"/><Relationship Id="rId18" Type="http://schemas.openxmlformats.org/officeDocument/2006/relationships/image" Target="../media/image41.png"/><Relationship Id="rId3" Type="http://schemas.openxmlformats.org/officeDocument/2006/relationships/image" Target="../media/image7.png"/><Relationship Id="rId21" Type="http://schemas.microsoft.com/office/2007/relationships/hdphoto" Target="../media/hdphoto30.wdp"/><Relationship Id="rId7" Type="http://schemas.microsoft.com/office/2007/relationships/hdphoto" Target="../media/hdphoto24.wdp"/><Relationship Id="rId12" Type="http://schemas.openxmlformats.org/officeDocument/2006/relationships/image" Target="../media/image38.png"/><Relationship Id="rId17" Type="http://schemas.microsoft.com/office/2007/relationships/hdphoto" Target="../media/hdphoto29.wdp"/><Relationship Id="rId25" Type="http://schemas.microsoft.com/office/2007/relationships/hdphoto" Target="../media/hdphoto32.wdp"/><Relationship Id="rId2" Type="http://schemas.openxmlformats.org/officeDocument/2006/relationships/slide" Target="slide6.xml"/><Relationship Id="rId16" Type="http://schemas.openxmlformats.org/officeDocument/2006/relationships/image" Target="../media/image40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microsoft.com/office/2007/relationships/hdphoto" Target="../media/hdphoto26.wdp"/><Relationship Id="rId24" Type="http://schemas.openxmlformats.org/officeDocument/2006/relationships/image" Target="../media/image45.png"/><Relationship Id="rId5" Type="http://schemas.microsoft.com/office/2007/relationships/hdphoto" Target="../media/hdphoto23.wdp"/><Relationship Id="rId15" Type="http://schemas.microsoft.com/office/2007/relationships/hdphoto" Target="../media/hdphoto28.wdp"/><Relationship Id="rId23" Type="http://schemas.microsoft.com/office/2007/relationships/hdphoto" Target="../media/hdphoto31.wdp"/><Relationship Id="rId10" Type="http://schemas.openxmlformats.org/officeDocument/2006/relationships/image" Target="../media/image37.png"/><Relationship Id="rId19" Type="http://schemas.openxmlformats.org/officeDocument/2006/relationships/image" Target="../media/image42.png"/><Relationship Id="rId4" Type="http://schemas.openxmlformats.org/officeDocument/2006/relationships/image" Target="../media/image34.png"/><Relationship Id="rId9" Type="http://schemas.microsoft.com/office/2007/relationships/hdphoto" Target="../media/hdphoto25.wdp"/><Relationship Id="rId14" Type="http://schemas.openxmlformats.org/officeDocument/2006/relationships/image" Target="../media/image39.png"/><Relationship Id="rId22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7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655983_38-p-fon-dlya-prezentatsii-dinozavri-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351203"/>
            <a:ext cx="3956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Bahnschrift SemiBold" pitchFamily="34" charset="0"/>
              </a:rPr>
              <a:t>Интересные игры от динозаврика Гоши</a:t>
            </a:r>
            <a:endParaRPr lang="ru-RU" sz="2800" b="1" i="1" dirty="0">
              <a:latin typeface="Bahnschrift Semi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31532" y="3841290"/>
            <a:ext cx="2870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Bahnschrift SemiBold" pitchFamily="34" charset="0"/>
              </a:rPr>
              <a:t>Подготовила воспитатель: </a:t>
            </a:r>
          </a:p>
          <a:p>
            <a:r>
              <a:rPr lang="ru-RU" sz="1400" b="1" dirty="0" smtClean="0">
                <a:latin typeface="Bahnschrift SemiBold" pitchFamily="34" charset="0"/>
              </a:rPr>
              <a:t>Лобанова Светлана Сергеевна</a:t>
            </a:r>
            <a:endParaRPr lang="ru-RU" sz="1400" b="1" dirty="0">
              <a:latin typeface="Bahnschrift SemiBold" pitchFamily="34" charset="0"/>
            </a:endParaRPr>
          </a:p>
        </p:txBody>
      </p:sp>
      <p:pic>
        <p:nvPicPr>
          <p:cNvPr id="1028" name="Picture 4" descr="https://cdn.head-fi.org/a/11414919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133" y="828257"/>
            <a:ext cx="1872208" cy="174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e7.pngegg.com/pngimages/778/449/png-clipart-dinosaur-drawing-color-dinosaur-child-color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6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32" r="24284"/>
          <a:stretch/>
        </p:blipFill>
        <p:spPr bwMode="auto">
          <a:xfrm>
            <a:off x="2915816" y="3183050"/>
            <a:ext cx="1456378" cy="1878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7.pngwing.com/pngs/930/169/png-transparent-dinosaur-stegosaurus-drawing-dinosaur-logo-fauna-terrestrial-animal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10000" r="90000">
                        <a14:foregroundMark x1="36739" y1="7000" x2="36739" y2="7000"/>
                        <a14:foregroundMark x1="41196" y1="7000" x2="41196" y2="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89" r="16809"/>
          <a:stretch/>
        </p:blipFill>
        <p:spPr bwMode="auto">
          <a:xfrm>
            <a:off x="4563988" y="2055377"/>
            <a:ext cx="1352810" cy="1702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wind-n-willow.com/wp-content/uploads/2015/02/dino-bookba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09"/>
            <a:ext cx="2869842" cy="286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e7.pngegg.com/pngimages/690/426/png-clipart-baby-triceratops-stegosaurus-dinosaur-pentaceratops-cartoon-fictional-character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317" b="9801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421" r="17141"/>
          <a:stretch/>
        </p:blipFill>
        <p:spPr bwMode="auto">
          <a:xfrm>
            <a:off x="4975640" y="3843453"/>
            <a:ext cx="1080656" cy="1218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779" y="4458454"/>
            <a:ext cx="81121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04130" y="4511862"/>
            <a:ext cx="7906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  <a:latin typeface="Bahnschrift SemiBold" pitchFamily="34" charset="0"/>
                <a:hlinkClick r:id="rId15" action="ppaction://hlinksldjump"/>
              </a:rPr>
              <a:t>вперед</a:t>
            </a:r>
            <a:endParaRPr lang="ru-RU" sz="1400" dirty="0">
              <a:solidFill>
                <a:srgbClr val="C00000"/>
              </a:solidFill>
              <a:latin typeface="Bahnschrift SemiBold" pitchFamily="34" charset="0"/>
            </a:endParaRP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2371" y="31550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27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4" r="22013"/>
          <a:stretch/>
        </p:blipFill>
        <p:spPr bwMode="auto">
          <a:xfrm>
            <a:off x="395536" y="1554552"/>
            <a:ext cx="2088232" cy="337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8100488" y="4405460"/>
            <a:ext cx="836606" cy="463550"/>
            <a:chOff x="8100488" y="4405460"/>
            <a:chExt cx="836606" cy="463550"/>
          </a:xfrm>
        </p:grpSpPr>
        <p:pic>
          <p:nvPicPr>
            <p:cNvPr id="13" name="Picture 2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0488" y="4405460"/>
              <a:ext cx="811213" cy="463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8207407" y="4452569"/>
              <a:ext cx="7296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  <a:latin typeface="Bahnschrift SemiBold" pitchFamily="34" charset="0"/>
                  <a:hlinkClick r:id="rId4" action="ppaction://hlinksldjump"/>
                </a:rPr>
                <a:t>Выход</a:t>
              </a:r>
              <a:endParaRPr lang="ru-RU" sz="14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59832" y="1635646"/>
            <a:ext cx="37232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МОЛОДЦЫ!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98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https://mylitlekid.com/assets/gallery/200/63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3" name="Picture 11" descr="https://www.connectthedots101.com/dot-to-dot/Raptors/Raptors_connect_dot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513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5575" y="166603"/>
            <a:ext cx="3413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Bahnschrift SemiBold" pitchFamily="34" charset="0"/>
              </a:rPr>
              <a:t>Обведи по цифрам динозавра</a:t>
            </a:r>
            <a:endParaRPr lang="ru-RU" dirty="0">
              <a:latin typeface="Bahnschrift SemiBold" pitchFamily="34" charset="0"/>
            </a:endParaRPr>
          </a:p>
        </p:txBody>
      </p:sp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779" y="4458454"/>
            <a:ext cx="81121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Выноска со стрелкой вниз 7"/>
          <p:cNvSpPr/>
          <p:nvPr/>
        </p:nvSpPr>
        <p:spPr>
          <a:xfrm rot="4158110">
            <a:off x="360942" y="4583675"/>
            <a:ext cx="688915" cy="589399"/>
          </a:xfrm>
          <a:prstGeom prst="downArrowCallou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Нажми на перо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2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aketatoys.ru/images/cms/data/import_files/2693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427" b="77858" l="3200" r="32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1" t="53036" r="66993" b="22395"/>
          <a:stretch/>
        </p:blipFill>
        <p:spPr bwMode="auto">
          <a:xfrm>
            <a:off x="5245" y="2672736"/>
            <a:ext cx="1369562" cy="162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106" b="79703" l="62500" r="95682">
                        <a14:foregroundMark x1="89318" y1="64851" x2="89318" y2="64851"/>
                        <a14:foregroundMark x1="93409" y1="64191" x2="93409" y2="64191"/>
                        <a14:foregroundMark x1="93409" y1="64356" x2="93409" y2="64356"/>
                        <a14:foregroundMark x1="90227" y1="65182" x2="90227" y2="65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848" t="53477" b="20118"/>
          <a:stretch/>
        </p:blipFill>
        <p:spPr bwMode="auto">
          <a:xfrm>
            <a:off x="2546742" y="2408580"/>
            <a:ext cx="1941109" cy="1849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8888" b="97654" l="3296" r="296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542" r="67042"/>
          <a:stretch/>
        </p:blipFill>
        <p:spPr bwMode="auto">
          <a:xfrm>
            <a:off x="3716033" y="3627105"/>
            <a:ext cx="1712321" cy="1678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18" b="89697" l="40308" r="99385">
                        <a14:foregroundMark x1="58154" y1="13939" x2="58154" y2="13939"/>
                        <a14:foregroundMark x1="60000" y1="13939" x2="60000" y2="13939"/>
                        <a14:foregroundMark x1="77846" y1="13939" x2="77846" y2="13939"/>
                        <a14:foregroundMark x1="74462" y1="12727" x2="74462" y2="127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380"/>
          <a:stretch/>
        </p:blipFill>
        <p:spPr bwMode="auto">
          <a:xfrm>
            <a:off x="1187623" y="928509"/>
            <a:ext cx="1611613" cy="1328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155" b="94366" l="909" r="5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41458"/>
          <a:stretch/>
        </p:blipFill>
        <p:spPr bwMode="auto">
          <a:xfrm>
            <a:off x="2799236" y="346774"/>
            <a:ext cx="1436123" cy="1163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9802" b="42409" l="3645" r="39408">
                        <a14:foregroundMark x1="32118" y1="32508" x2="32118" y2="325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619" r="59045" b="56793"/>
          <a:stretch/>
        </p:blipFill>
        <p:spPr bwMode="auto">
          <a:xfrm>
            <a:off x="7460877" y="0"/>
            <a:ext cx="1642300" cy="125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63557" r="959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508"/>
          <a:stretch/>
        </p:blipFill>
        <p:spPr bwMode="auto">
          <a:xfrm>
            <a:off x="6674288" y="886193"/>
            <a:ext cx="1844095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s://e7.pngegg.com/pngimages/418/872/png-clipart-baby-triceratops-dinosaur-photography-poster.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5971" b="99472" l="0" r="28778">
                        <a14:foregroundMark x1="10778" y1="61823" x2="10778" y2="61823"/>
                        <a14:foregroundMark x1="13222" y1="59709" x2="13222" y2="59709"/>
                        <a14:foregroundMark x1="11889" y1="62219" x2="11889" y2="622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895" r="70313"/>
          <a:stretch/>
        </p:blipFill>
        <p:spPr bwMode="auto">
          <a:xfrm>
            <a:off x="4355976" y="947021"/>
            <a:ext cx="895493" cy="137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89904" l="4646" r="99596">
                        <a14:foregroundMark x1="29697" y1="24519" x2="29697" y2="24519"/>
                        <a14:foregroundMark x1="31515" y1="21875" x2="31515" y2="21875"/>
                        <a14:foregroundMark x1="28687" y1="28125" x2="28687" y2="28125"/>
                        <a14:foregroundMark x1="29697" y1="23077" x2="29697" y2="23077"/>
                        <a14:foregroundMark x1="28283" y1="24519" x2="28283" y2="24519"/>
                        <a14:foregroundMark x1="31717" y1="26442" x2="31717" y2="26442"/>
                        <a14:foregroundMark x1="33939" y1="24519" x2="33939" y2="24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77" b="8166"/>
          <a:stretch/>
        </p:blipFill>
        <p:spPr bwMode="auto">
          <a:xfrm>
            <a:off x="7596336" y="3346719"/>
            <a:ext cx="1391650" cy="1125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s://st.depositphotos.com/1967477/4473/v/950/depositphotos_44733505-stock-illustration-dinosaur-hatching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587" b="98925" l="0" r="99498">
                        <a14:foregroundMark x1="89298" y1="81134" x2="89298" y2="81134"/>
                        <a14:foregroundMark x1="69565" y1="90127" x2="69565" y2="90127"/>
                        <a14:foregroundMark x1="8863" y1="85142" x2="8863" y2="851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357" y="574361"/>
            <a:ext cx="694537" cy="118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s://cdn4.vectorstock.com/i/1000x1000/39/23/cute-dinosaur-cartoon-hatching-vector-2533923.jp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741" b="87500" l="1714" r="98571">
                        <a14:foregroundMark x1="33143" y1="85833" x2="33143" y2="85833"/>
                        <a14:foregroundMark x1="25714" y1="84074" x2="25714" y2="84074"/>
                        <a14:foregroundMark x1="25714" y1="83519" x2="25714" y2="83519"/>
                        <a14:foregroundMark x1="18143" y1="79537" x2="18143" y2="79537"/>
                        <a14:foregroundMark x1="65429" y1="81481" x2="65429" y2="81481"/>
                        <a14:foregroundMark x1="86143" y1="74352" x2="86143" y2="74352"/>
                        <a14:foregroundMark x1="77857" y1="73241" x2="77857" y2="73241"/>
                        <a14:foregroundMark x1="56143" y1="11111" x2="56143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296"/>
          <a:stretch/>
        </p:blipFill>
        <p:spPr bwMode="auto">
          <a:xfrm>
            <a:off x="250252" y="233354"/>
            <a:ext cx="793356" cy="108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s://clipart.world/wp-content/uploads/2021/06/Cute-T-Rex-clipart-png-free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489" b="99267" l="689" r="99213">
                        <a14:foregroundMark x1="41634" y1="93765" x2="40453" y2="92787"/>
                        <a14:foregroundMark x1="38386" y1="88264" x2="38386" y2="88264"/>
                        <a14:foregroundMark x1="45669" y1="94254" x2="45669" y2="94254"/>
                        <a14:foregroundMark x1="59646" y1="93765" x2="59646" y2="93765"/>
                        <a14:foregroundMark x1="66831" y1="92787" x2="66831" y2="92787"/>
                        <a14:foregroundMark x1="72835" y1="92787" x2="72835" y2="92787"/>
                        <a14:foregroundMark x1="30413" y1="80318" x2="30413" y2="78851"/>
                        <a14:foregroundMark x1="26378" y1="80318" x2="26378" y2="80318"/>
                        <a14:foregroundMark x1="42028" y1="78851" x2="42028" y2="78851"/>
                        <a14:foregroundMark x1="39272" y1="80807" x2="39272" y2="80807"/>
                        <a14:foregroundMark x1="34843" y1="81296" x2="34843" y2="81296"/>
                        <a14:foregroundMark x1="28445" y1="18093" x2="28445" y2="18093"/>
                        <a14:foregroundMark x1="31594" y1="22616" x2="31594" y2="22616"/>
                        <a14:foregroundMark x1="26772" y1="20660" x2="26772" y2="20660"/>
                        <a14:foregroundMark x1="35236" y1="90831" x2="35236" y2="908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123" y="3909630"/>
            <a:ext cx="1382505" cy="111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https://media.istockphoto.com/vectors/mother-and-baby-dinosaur-hatching-vector-illustration-vector-id486859926?k=20&amp;amp;m=486859926&amp;amp;s=612x612&amp;amp;w=0&amp;amp;h=GpSN7l1WMRvAwQAL4bit2cPQY7NeGlFusypLHThF0dQ=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98242" l="0" r="99466">
                        <a14:foregroundMark x1="4803" y1="32129" x2="4803" y2="32129"/>
                        <a14:foregroundMark x1="9498" y1="32422" x2="9498" y2="32422"/>
                        <a14:foregroundMark x1="19210" y1="31738" x2="19210" y2="31738"/>
                        <a14:foregroundMark x1="22839" y1="29102" x2="22839" y2="291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65401"/>
            <a:ext cx="1316733" cy="143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https://w7.pngwing.com/pngs/157/263/png-transparent-triceratops-tyrannosaurus-dinosaur-cartoon-dinosaur-photography-fauna-infant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299" b="100000" l="1196" r="100000">
                        <a14:foregroundMark x1="18587" y1="8534" x2="18587" y2="8534"/>
                        <a14:foregroundMark x1="19348" y1="11874" x2="19348" y2="11874"/>
                        <a14:foregroundMark x1="11087" y1="8163" x2="11087" y2="8163"/>
                        <a14:foregroundMark x1="11087" y1="23748" x2="11087" y2="23748"/>
                        <a14:foregroundMark x1="14348" y1="23006" x2="14348" y2="23006"/>
                        <a14:foregroundMark x1="59348" y1="90167" x2="59348" y2="90167"/>
                        <a14:foregroundMark x1="61087" y1="91837" x2="61087" y2="91837"/>
                        <a14:foregroundMark x1="64239" y1="92950" x2="64239" y2="92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551" y="4002835"/>
            <a:ext cx="1891424" cy="110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48613" y="63833"/>
            <a:ext cx="43043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Bahnschrift SemiBold" pitchFamily="34" charset="0"/>
              </a:rPr>
              <a:t>Начерти линию от мамы к малышу</a:t>
            </a:r>
            <a:endParaRPr lang="ru-RU" sz="2000" b="1" dirty="0">
              <a:latin typeface="Bahnschrift SemiBold" pitchFamily="34" charset="0"/>
            </a:endParaRPr>
          </a:p>
        </p:txBody>
      </p:sp>
      <p:pic>
        <p:nvPicPr>
          <p:cNvPr id="17" name="Picture 2">
            <a:hlinkClick r:id="rId29" action="ppaction://hlinksldjump"/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776" y="4559160"/>
            <a:ext cx="81121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Выноска со стрелкой вниз 2"/>
          <p:cNvSpPr/>
          <p:nvPr/>
        </p:nvSpPr>
        <p:spPr>
          <a:xfrm>
            <a:off x="3595" y="4375088"/>
            <a:ext cx="793356" cy="532576"/>
          </a:xfrm>
          <a:prstGeom prst="downArrowCallou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Нажми на перо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25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Иллюстрация 2 из 16 для Головоломки | Лабиринт - книги. Источник: Лабирин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44" b="18796" l="20793" r="34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54" t="3664" r="64377" b="80530"/>
          <a:stretch/>
        </p:blipFill>
        <p:spPr bwMode="auto">
          <a:xfrm>
            <a:off x="467544" y="195486"/>
            <a:ext cx="1796705" cy="135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268" b="59646" l="51330" r="949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0399" b="40748"/>
          <a:stretch/>
        </p:blipFill>
        <p:spPr bwMode="auto">
          <a:xfrm>
            <a:off x="329550" y="3145690"/>
            <a:ext cx="2072692" cy="161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796" l="5053" r="515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050"/>
          <a:stretch/>
        </p:blipFill>
        <p:spPr bwMode="auto">
          <a:xfrm>
            <a:off x="251520" y="1776090"/>
            <a:ext cx="1818691" cy="1319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2835" b="99213" l="31915" r="617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96" t="73214" r="37762"/>
          <a:stretch/>
        </p:blipFill>
        <p:spPr bwMode="auto">
          <a:xfrm>
            <a:off x="6574791" y="3473649"/>
            <a:ext cx="1568492" cy="1692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71759" l="4000" r="363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59331" b="32280"/>
          <a:stretch/>
        </p:blipFill>
        <p:spPr bwMode="auto">
          <a:xfrm>
            <a:off x="6624227" y="34837"/>
            <a:ext cx="1395667" cy="1826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852" b="55556" l="5854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22" b="42050"/>
          <a:stretch/>
        </p:blipFill>
        <p:spPr bwMode="auto">
          <a:xfrm>
            <a:off x="7236296" y="1855945"/>
            <a:ext cx="1469618" cy="1617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5776" y="195486"/>
            <a:ext cx="4152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Bahnschrift SemiBold" pitchFamily="34" charset="0"/>
              </a:rPr>
              <a:t>Узнай чей малыш, реши примеры</a:t>
            </a:r>
            <a:endParaRPr lang="ru-RU" sz="2000" dirty="0">
              <a:latin typeface="Bahnschrift SemiBold" pitchFamily="34" charset="0"/>
            </a:endParaRPr>
          </a:p>
        </p:txBody>
      </p:sp>
      <p:pic>
        <p:nvPicPr>
          <p:cNvPr id="9" name="Picture 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779" y="4458454"/>
            <a:ext cx="81121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190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" tmFilter="0, 0; .2, .5; .8, .5; 1, 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" autoRev="1" fill="hold"/>
                                        <p:tgtEl>
                                          <p:spTgt spid="20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8 0.06389 L -0.56059 0.6098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9" y="27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23457E-6 L -0.64739 0.0101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78" y="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0.05217 L -0.57483 -0.685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54" y="-369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zooclub.ru/attach/45000/453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421686"/>
            <a:ext cx="81121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ыноска со стрелкой вниз 5"/>
          <p:cNvSpPr/>
          <p:nvPr/>
        </p:nvSpPr>
        <p:spPr>
          <a:xfrm>
            <a:off x="3595" y="4375088"/>
            <a:ext cx="793356" cy="532576"/>
          </a:xfrm>
          <a:prstGeom prst="downArrowCallou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Нажми на перо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9752" y="10820"/>
            <a:ext cx="277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Выбери правильный путь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973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8169" y="4201924"/>
            <a:ext cx="3168352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SemiBold" pitchFamily="34" charset="0"/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sz="1400" dirty="0" smtClean="0">
                <a:solidFill>
                  <a:schemeClr val="tx1"/>
                </a:solidFill>
                <a:latin typeface="Bahnschrift SemiBold" pitchFamily="34" charset="0"/>
              </a:rPr>
              <a:t>Как называются ученые, который изучают останки животных?</a:t>
            </a:r>
            <a:endParaRPr lang="ru-RU" sz="1400" dirty="0">
              <a:solidFill>
                <a:schemeClr val="tx1"/>
              </a:solidFill>
              <a:latin typeface="Bahnschrift SemiBold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4381" y="4201924"/>
            <a:ext cx="3168352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SemiBold" pitchFamily="34" charset="0"/>
              </a:rPr>
              <a:t>2. Кем является динозавр?</a:t>
            </a:r>
            <a:endParaRPr lang="ru-RU" sz="1400" dirty="0">
              <a:solidFill>
                <a:schemeClr val="tx1"/>
              </a:solidFill>
              <a:latin typeface="Bahnschrift SemiBold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4381" y="4201924"/>
            <a:ext cx="3168352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SemiBold" pitchFamily="34" charset="0"/>
              </a:rPr>
              <a:t>3. Самый страшный динозавр?</a:t>
            </a:r>
            <a:endParaRPr lang="ru-RU" sz="1400" dirty="0">
              <a:solidFill>
                <a:schemeClr val="tx1"/>
              </a:solidFill>
              <a:latin typeface="Bahnschrift SemiBold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8809" y="4201924"/>
            <a:ext cx="3168352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SemiBold" pitchFamily="34" charset="0"/>
              </a:rPr>
              <a:t>4. Летающий ящер?</a:t>
            </a:r>
            <a:endParaRPr lang="ru-RU" sz="1400" dirty="0">
              <a:solidFill>
                <a:schemeClr val="tx1"/>
              </a:solidFill>
              <a:latin typeface="Bahnschrift SemiBold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8809" y="4201924"/>
            <a:ext cx="3168352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SemiBold" pitchFamily="34" charset="0"/>
              </a:rPr>
              <a:t>5. Эра, когда жили динозавры?</a:t>
            </a:r>
            <a:endParaRPr lang="ru-RU" sz="1400" dirty="0">
              <a:solidFill>
                <a:schemeClr val="tx1"/>
              </a:solidFill>
              <a:latin typeface="Bahnschrift SemiBold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006100"/>
              </p:ext>
            </p:extLst>
          </p:nvPr>
        </p:nvGraphicFramePr>
        <p:xfrm>
          <a:off x="4211960" y="195486"/>
          <a:ext cx="432048" cy="4267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</a:tblGrid>
              <a:tr h="3634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67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67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67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67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67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714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67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67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67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6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368105"/>
              </p:ext>
            </p:extLst>
          </p:nvPr>
        </p:nvGraphicFramePr>
        <p:xfrm>
          <a:off x="1763688" y="555526"/>
          <a:ext cx="5040560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041"/>
                <a:gridCol w="386568"/>
                <a:gridCol w="396519"/>
                <a:gridCol w="432048"/>
                <a:gridCol w="432048"/>
                <a:gridCol w="432048"/>
                <a:gridCol w="432048"/>
                <a:gridCol w="432048"/>
                <a:gridCol w="432048"/>
                <a:gridCol w="432048"/>
                <a:gridCol w="432048"/>
                <a:gridCol w="432048"/>
              </a:tblGrid>
              <a:tr h="4320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710542"/>
              </p:ext>
            </p:extLst>
          </p:nvPr>
        </p:nvGraphicFramePr>
        <p:xfrm>
          <a:off x="2898929" y="560334"/>
          <a:ext cx="463119" cy="3383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3119"/>
              </a:tblGrid>
              <a:tr h="432048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4566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4566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4566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456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C00000"/>
                          </a:solidFill>
                          <a:latin typeface="Bahnschrift SemiBold" pitchFamily="34" charset="0"/>
                        </a:rPr>
                        <a:t>И</a:t>
                      </a:r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5952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8908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654435"/>
              </p:ext>
            </p:extLst>
          </p:nvPr>
        </p:nvGraphicFramePr>
        <p:xfrm>
          <a:off x="2505159" y="2113352"/>
          <a:ext cx="4787826" cy="458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657"/>
                <a:gridCol w="432048"/>
                <a:gridCol w="462567"/>
                <a:gridCol w="401529"/>
                <a:gridCol w="447228"/>
                <a:gridCol w="437951"/>
                <a:gridCol w="467654"/>
                <a:gridCol w="432048"/>
                <a:gridCol w="432048"/>
                <a:gridCol w="432048"/>
                <a:gridCol w="432048"/>
              </a:tblGrid>
              <a:tr h="458398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C00000"/>
                          </a:solidFill>
                          <a:latin typeface="Bahnschrift SemiBold" pitchFamily="34" charset="0"/>
                        </a:rPr>
                        <a:t>З</a:t>
                      </a:r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372265"/>
              </p:ext>
            </p:extLst>
          </p:nvPr>
        </p:nvGraphicFramePr>
        <p:xfrm>
          <a:off x="5563200" y="1420950"/>
          <a:ext cx="432048" cy="2635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7912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5528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  <a:latin typeface="Bahnschrift SemiBold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923928" y="18112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Bahnschrift SemiBold" pitchFamily="34" charset="0"/>
              </a:rPr>
              <a:t>1</a:t>
            </a:r>
            <a:endParaRPr lang="ru-RU" sz="12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75685" y="573413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ahnschrift SemiBold" pitchFamily="34" charset="0"/>
              </a:rPr>
              <a:t>Р</a:t>
            </a:r>
            <a:endParaRPr lang="ru-RU" sz="2000" b="1" dirty="0">
              <a:solidFill>
                <a:srgbClr val="C00000"/>
              </a:solidFill>
              <a:latin typeface="Bahnschrift SemiBold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83968" y="568605"/>
            <a:ext cx="351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Bahnschrift SemiBold" pitchFamily="34" charset="0"/>
              </a:rPr>
              <a:t>А</a:t>
            </a:r>
          </a:p>
        </p:txBody>
      </p:sp>
      <p:grpSp>
        <p:nvGrpSpPr>
          <p:cNvPr id="51" name="Группа 50"/>
          <p:cNvGrpSpPr/>
          <p:nvPr/>
        </p:nvGrpSpPr>
        <p:grpSpPr>
          <a:xfrm>
            <a:off x="1763688" y="555526"/>
            <a:ext cx="5040560" cy="427044"/>
            <a:chOff x="1763688" y="555526"/>
            <a:chExt cx="5040560" cy="427044"/>
          </a:xfrm>
        </p:grpSpPr>
        <p:sp>
          <p:nvSpPr>
            <p:cNvPr id="17" name="TextBox 16"/>
            <p:cNvSpPr txBox="1"/>
            <p:nvPr/>
          </p:nvSpPr>
          <p:spPr>
            <a:xfrm>
              <a:off x="1763688" y="555526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П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975685" y="568605"/>
              <a:ext cx="3449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Р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72733" y="573413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О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787672" y="568605"/>
              <a:ext cx="3722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Д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716016" y="581116"/>
              <a:ext cx="366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rgbClr val="C00000"/>
                  </a:solidFill>
                  <a:latin typeface="Bahnschrift SemiBold" pitchFamily="34" charset="0"/>
                </a:rPr>
                <a:t>К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148064" y="560334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Т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541750" y="560334"/>
              <a:ext cx="3642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И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968425" y="560334"/>
              <a:ext cx="3690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Л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372200" y="555526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C00000"/>
                  </a:solidFill>
                  <a:latin typeface="Bahnschrift SemiBold" pitchFamily="34" charset="0"/>
                </a:rPr>
                <a:t>Ь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206741" y="582460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Т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567673" y="573413"/>
              <a:ext cx="3385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Е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224901" y="183694"/>
            <a:ext cx="410445" cy="4309810"/>
            <a:chOff x="4224901" y="183694"/>
            <a:chExt cx="410445" cy="4309810"/>
          </a:xfrm>
        </p:grpSpPr>
        <p:sp>
          <p:nvSpPr>
            <p:cNvPr id="39" name="TextBox 38"/>
            <p:cNvSpPr txBox="1"/>
            <p:nvPr/>
          </p:nvSpPr>
          <p:spPr>
            <a:xfrm>
              <a:off x="4275952" y="183694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П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275952" y="573413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А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237725" y="955636"/>
              <a:ext cx="3690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Л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245741" y="1355746"/>
              <a:ext cx="3385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Е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224901" y="1707654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О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235321" y="2140281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Н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283968" y="2572908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Т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242534" y="2963845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О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242534" y="3291830"/>
              <a:ext cx="3690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Л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242534" y="3693284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О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275952" y="4093394"/>
              <a:ext cx="3113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Г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483379" y="555526"/>
            <a:ext cx="2728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Bahnschrift SemiBold" pitchFamily="34" charset="0"/>
              </a:rPr>
              <a:t>4</a:t>
            </a:r>
            <a:endParaRPr lang="ru-RU" sz="12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975685" y="283335"/>
            <a:ext cx="2648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Bahnschrift SemiBold" pitchFamily="34" charset="0"/>
              </a:rPr>
              <a:t>2</a:t>
            </a:r>
            <a:endParaRPr lang="ru-RU" sz="12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2927329" y="580248"/>
            <a:ext cx="390071" cy="3300534"/>
            <a:chOff x="2927329" y="580248"/>
            <a:chExt cx="390071" cy="3300534"/>
          </a:xfrm>
        </p:grpSpPr>
        <p:grpSp>
          <p:nvGrpSpPr>
            <p:cNvPr id="50" name="Группа 49"/>
            <p:cNvGrpSpPr/>
            <p:nvPr/>
          </p:nvGrpSpPr>
          <p:grpSpPr>
            <a:xfrm>
              <a:off x="2927329" y="984739"/>
              <a:ext cx="390071" cy="2896043"/>
              <a:chOff x="2927329" y="984739"/>
              <a:chExt cx="390071" cy="2896043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2948388" y="984739"/>
                <a:ext cx="3449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Bahnschrift SemiBold" pitchFamily="34" charset="0"/>
                  </a:rPr>
                  <a:t>Е</a:t>
                </a:r>
                <a:endParaRPr lang="ru-RU" sz="2000" b="1" dirty="0">
                  <a:solidFill>
                    <a:srgbClr val="C00000"/>
                  </a:solidFill>
                  <a:latin typeface="Bahnschrift SemiBold" pitchFamily="34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2948388" y="1355746"/>
                <a:ext cx="3593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Bahnschrift SemiBold" pitchFamily="34" charset="0"/>
                  </a:rPr>
                  <a:t>П</a:t>
                </a:r>
                <a:endParaRPr lang="ru-RU" sz="2000" b="1" dirty="0">
                  <a:solidFill>
                    <a:srgbClr val="C00000"/>
                  </a:solidFill>
                  <a:latin typeface="Bahnschrift SemiBold" pitchFamily="34" charset="0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2974036" y="1764081"/>
                <a:ext cx="30809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Bahnschrift SemiBold" pitchFamily="34" charset="0"/>
                  </a:rPr>
                  <a:t>Т</a:t>
                </a:r>
                <a:endParaRPr lang="ru-RU" sz="2000" b="1" dirty="0">
                  <a:solidFill>
                    <a:srgbClr val="C00000"/>
                  </a:solidFill>
                  <a:latin typeface="Bahnschrift SemiBold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2948388" y="2140281"/>
                <a:ext cx="36420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Bahnschrift SemiBold" pitchFamily="34" charset="0"/>
                  </a:rPr>
                  <a:t>И</a:t>
                </a:r>
                <a:endParaRPr lang="ru-RU" sz="2000" b="1" dirty="0">
                  <a:solidFill>
                    <a:srgbClr val="C00000"/>
                  </a:solidFill>
                  <a:latin typeface="Bahnschrift SemiBold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2948388" y="2572908"/>
                <a:ext cx="36901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Bahnschrift SemiBold" pitchFamily="34" charset="0"/>
                  </a:rPr>
                  <a:t>Л</a:t>
                </a:r>
                <a:endParaRPr lang="ru-RU" sz="2000" b="1" dirty="0">
                  <a:solidFill>
                    <a:srgbClr val="C00000"/>
                  </a:solidFill>
                  <a:latin typeface="Bahnschrift SemiBold" pitchFamily="3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2927329" y="3075025"/>
                <a:ext cx="36420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Bahnschrift SemiBold" pitchFamily="34" charset="0"/>
                  </a:rPr>
                  <a:t>И</a:t>
                </a:r>
                <a:endParaRPr lang="ru-RU" sz="2000" b="1" dirty="0">
                  <a:solidFill>
                    <a:srgbClr val="C00000"/>
                  </a:solidFill>
                  <a:latin typeface="Bahnschrift SemiBold" pitchFamily="34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2950793" y="3480672"/>
                <a:ext cx="3449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Bahnschrift SemiBold" pitchFamily="34" charset="0"/>
                  </a:rPr>
                  <a:t>Я</a:t>
                </a:r>
                <a:endParaRPr lang="ru-RU" sz="2000" b="1" dirty="0">
                  <a:solidFill>
                    <a:srgbClr val="C00000"/>
                  </a:solidFill>
                  <a:latin typeface="Bahnschrift SemiBold" pitchFamily="34" charset="0"/>
                </a:endParaRPr>
              </a:p>
            </p:txBody>
          </p:sp>
        </p:grpSp>
        <p:sp>
          <p:nvSpPr>
            <p:cNvPr id="53" name="Прямоугольник 52"/>
            <p:cNvSpPr/>
            <p:nvPr/>
          </p:nvSpPr>
          <p:spPr>
            <a:xfrm>
              <a:off x="2960411" y="580248"/>
              <a:ext cx="34496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Р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5423769" y="1118988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Bahnschrift SemiBold" pitchFamily="34" charset="0"/>
              </a:rPr>
              <a:t>5</a:t>
            </a:r>
            <a:endParaRPr lang="ru-RU" sz="12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grpSp>
        <p:nvGrpSpPr>
          <p:cNvPr id="64" name="Группа 63"/>
          <p:cNvGrpSpPr/>
          <p:nvPr/>
        </p:nvGrpSpPr>
        <p:grpSpPr>
          <a:xfrm>
            <a:off x="5608991" y="1395987"/>
            <a:ext cx="407691" cy="2679313"/>
            <a:chOff x="5608991" y="1395987"/>
            <a:chExt cx="407691" cy="2679313"/>
          </a:xfrm>
        </p:grpSpPr>
        <p:sp>
          <p:nvSpPr>
            <p:cNvPr id="70" name="TextBox 69"/>
            <p:cNvSpPr txBox="1"/>
            <p:nvPr/>
          </p:nvSpPr>
          <p:spPr>
            <a:xfrm>
              <a:off x="5631640" y="1395987"/>
              <a:ext cx="3850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М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634639" y="1753483"/>
              <a:ext cx="3385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Е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616439" y="2540391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А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637845" y="2902992"/>
              <a:ext cx="3353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З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37845" y="3275080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О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608991" y="3675190"/>
              <a:ext cx="3642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Й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5616439" y="2134605"/>
            <a:ext cx="335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ahnschrift SemiBold" pitchFamily="34" charset="0"/>
              </a:rPr>
              <a:t>З</a:t>
            </a:r>
            <a:endParaRPr lang="ru-RU" sz="2000" b="1" dirty="0">
              <a:solidFill>
                <a:srgbClr val="C00000"/>
              </a:solidFill>
              <a:latin typeface="Bahnschrift SemiBold" pitchFamily="34" charset="0"/>
            </a:endParaRPr>
          </a:p>
        </p:txBody>
      </p:sp>
      <p:grpSp>
        <p:nvGrpSpPr>
          <p:cNvPr id="65" name="Группа 64"/>
          <p:cNvGrpSpPr/>
          <p:nvPr/>
        </p:nvGrpSpPr>
        <p:grpSpPr>
          <a:xfrm>
            <a:off x="2567673" y="2126380"/>
            <a:ext cx="4653549" cy="425157"/>
            <a:chOff x="2567673" y="2126380"/>
            <a:chExt cx="4653549" cy="425157"/>
          </a:xfrm>
        </p:grpSpPr>
        <p:sp>
          <p:nvSpPr>
            <p:cNvPr id="78" name="TextBox 77"/>
            <p:cNvSpPr txBox="1"/>
            <p:nvPr/>
          </p:nvSpPr>
          <p:spPr>
            <a:xfrm>
              <a:off x="2567673" y="2140281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Т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387161" y="2140281"/>
              <a:ext cx="3449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Р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822713" y="2140281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А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716016" y="2126380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Н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122416" y="2127724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О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016682" y="2131234"/>
              <a:ext cx="3593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А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458340" y="2141625"/>
              <a:ext cx="3497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В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876256" y="2151427"/>
              <a:ext cx="3449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C00000"/>
                  </a:solidFill>
                  <a:latin typeface="Bahnschrift SemiBold" pitchFamily="34" charset="0"/>
                </a:rPr>
                <a:t>Р</a:t>
              </a:r>
              <a:endParaRPr lang="ru-RU" sz="2000" b="1" dirty="0">
                <a:solidFill>
                  <a:srgbClr val="C00000"/>
                </a:solidFill>
                <a:latin typeface="Bahnschrift SemiBold" pitchFamily="34" charset="0"/>
              </a:endParaRPr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2206741" y="2096658"/>
            <a:ext cx="2648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Bahnschrift SemiBold" pitchFamily="34" charset="0"/>
              </a:rPr>
              <a:t>3</a:t>
            </a:r>
            <a:endParaRPr lang="ru-RU" sz="12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79512" y="51288"/>
            <a:ext cx="22108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Bahnschrift SemiBold" pitchFamily="34" charset="0"/>
              </a:rPr>
              <a:t>Реши кроссворд </a:t>
            </a:r>
            <a:endParaRPr lang="ru-RU" sz="2000" b="1" dirty="0">
              <a:solidFill>
                <a:schemeClr val="tx2"/>
              </a:solidFill>
              <a:latin typeface="Bahnschrift SemiBold" pitchFamily="34" charset="0"/>
            </a:endParaRPr>
          </a:p>
        </p:txBody>
      </p:sp>
      <p:sp>
        <p:nvSpPr>
          <p:cNvPr id="68" name="Стрелка вниз 67"/>
          <p:cNvSpPr/>
          <p:nvPr/>
        </p:nvSpPr>
        <p:spPr>
          <a:xfrm>
            <a:off x="400765" y="3311405"/>
            <a:ext cx="1219030" cy="80022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C00000"/>
              </a:solidFill>
              <a:latin typeface="Bahnschrift SemiBold" pitchFamily="34" charset="0"/>
            </a:endParaRPr>
          </a:p>
          <a:p>
            <a:pPr algn="ctr"/>
            <a:endParaRPr lang="ru-RU" sz="1400" dirty="0" smtClean="0">
              <a:solidFill>
                <a:srgbClr val="C00000"/>
              </a:solidFill>
              <a:latin typeface="Bahnschrift SemiBold" pitchFamily="34" charset="0"/>
            </a:endParaRPr>
          </a:p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Bahnschrift SemiBold" pitchFamily="34" charset="0"/>
              </a:rPr>
              <a:t>Нажми</a:t>
            </a:r>
            <a:endParaRPr lang="ru-RU" sz="1000" b="1" dirty="0">
              <a:solidFill>
                <a:schemeClr val="tx1"/>
              </a:solidFill>
              <a:latin typeface="Bahnschrift SemiBold" pitchFamily="34" charset="0"/>
            </a:endParaRPr>
          </a:p>
        </p:txBody>
      </p:sp>
      <p:pic>
        <p:nvPicPr>
          <p:cNvPr id="91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779" y="4458454"/>
            <a:ext cx="81121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20819" y="4019716"/>
            <a:ext cx="3002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Называй ответ и нажимай на цифру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7629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5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6" grpId="0"/>
      <p:bldP spid="54" grpId="0"/>
      <p:bldP spid="62" grpId="0"/>
      <p:bldP spid="69" grpId="0"/>
      <p:bldP spid="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54836"/>
            <a:ext cx="7301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ahnschrift SemiBold" pitchFamily="34" charset="0"/>
              </a:rPr>
              <a:t>Реши ребус и ты узнаешь, как называется самый </a:t>
            </a:r>
          </a:p>
          <a:p>
            <a:pPr algn="ctr"/>
            <a:r>
              <a:rPr lang="ru-RU" sz="2400" dirty="0" smtClean="0">
                <a:latin typeface="Bahnschrift SemiBold" pitchFamily="34" charset="0"/>
              </a:rPr>
              <a:t>мощный и хищный динозавр</a:t>
            </a:r>
            <a:endParaRPr lang="ru-RU" sz="2400" dirty="0">
              <a:latin typeface="Bahnschrift SemiBold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43608" y="3939902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Bahnschrift SemiBold" pitchFamily="34" charset="0"/>
              </a:rPr>
              <a:t>Т</a:t>
            </a:r>
            <a:endParaRPr lang="ru-RU" sz="3600" b="1" dirty="0">
              <a:solidFill>
                <a:schemeClr val="tx1"/>
              </a:solidFill>
              <a:latin typeface="Bahnschrift SemiBold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3939902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ahnschrift SemiBold" pitchFamily="34" charset="0"/>
              </a:rPr>
              <a:t>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83768" y="3939902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Bahnschrift SemiBold" pitchFamily="34" charset="0"/>
              </a:rPr>
              <a:t>Р</a:t>
            </a:r>
            <a:endParaRPr lang="ru-RU" sz="3600" b="1" dirty="0">
              <a:solidFill>
                <a:schemeClr val="tx1"/>
              </a:solidFill>
              <a:latin typeface="Bahnschrift SemiBold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03848" y="3939902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ahnschrift SemiBold" pitchFamily="34" charset="0"/>
              </a:rPr>
              <a:t>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3928" y="3933119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ahnschrift SemiBold" pitchFamily="34" charset="0"/>
              </a:rPr>
              <a:t>Н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44505" y="3974329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ahnschrift SemiBold" pitchFamily="34" charset="0"/>
              </a:rPr>
              <a:t>О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42541" y="3939902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ahnschrift SemiBold" pitchFamily="34" charset="0"/>
              </a:rPr>
              <a:t>З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43582" y="3939902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ahnschrift SemiBold" pitchFamily="34" charset="0"/>
              </a:rPr>
              <a:t>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380312" y="3926480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ahnschrift SemiBold" pitchFamily="34" charset="0"/>
              </a:rPr>
              <a:t>В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093165" y="3939902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ahnschrift SemiBold" pitchFamily="34" charset="0"/>
              </a:rPr>
              <a:t>Р</a:t>
            </a:r>
          </a:p>
        </p:txBody>
      </p:sp>
      <p:pic>
        <p:nvPicPr>
          <p:cNvPr id="6148" name="Picture 4" descr="https://img2.freepng.ru/20180420/fce/kisspng-felidae-bengal-tiger-clip-art-tiger-cartoon-5ad9e4c7273907.88187220152422931916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" b="99000" l="22556" r="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81" r="21742"/>
          <a:stretch/>
        </p:blipFill>
        <p:spPr bwMode="auto">
          <a:xfrm>
            <a:off x="212855" y="1300901"/>
            <a:ext cx="1036584" cy="127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2499" y="495576"/>
            <a:ext cx="11268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,,</a:t>
            </a:r>
            <a:endParaRPr lang="ru-RU" sz="6600" dirty="0"/>
          </a:p>
        </p:txBody>
      </p:sp>
      <p:pic>
        <p:nvPicPr>
          <p:cNvPr id="6150" name="Picture 6" descr="https://i.pinimg.com/originals/63/09/42/6309423aa0a6aa026368b937d7b5d5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26126"/>
            <a:ext cx="1520588" cy="123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504576" y="1049574"/>
            <a:ext cx="607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dirty="0">
                <a:solidFill>
                  <a:prstClr val="black"/>
                </a:solidFill>
              </a:rPr>
              <a:t>,,</a:t>
            </a:r>
          </a:p>
        </p:txBody>
      </p:sp>
      <p:pic>
        <p:nvPicPr>
          <p:cNvPr id="6152" name="Picture 8" descr="https://img2.freepng.ru/20180504/koe/kisspng-rose-drawing-clip-art-5aebeb50143d72.06074905152541064008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37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139" y="1333868"/>
            <a:ext cx="1367430" cy="121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518039" y="570334"/>
            <a:ext cx="3962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dirty="0" smtClean="0">
                <a:solidFill>
                  <a:prstClr val="black"/>
                </a:solidFill>
              </a:rPr>
              <a:t>,</a:t>
            </a:r>
            <a:endParaRPr lang="ru-RU" sz="660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83907" y="1315054"/>
            <a:ext cx="91242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00B050"/>
                </a:solidFill>
                <a:latin typeface="Bahnschrift SemiBold" pitchFamily="34" charset="0"/>
              </a:rPr>
              <a:t>В</a:t>
            </a:r>
            <a:endParaRPr lang="ru-RU" sz="8800" b="1" dirty="0">
              <a:solidFill>
                <a:srgbClr val="00B050"/>
              </a:solidFill>
              <a:latin typeface="Bahnschrift SemiBold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17522" y="1300901"/>
            <a:ext cx="88678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8800" b="1" dirty="0" smtClean="0">
                <a:solidFill>
                  <a:srgbClr val="7030A0"/>
                </a:solidFill>
                <a:latin typeface="Bahnschrift SemiBold" pitchFamily="34" charset="0"/>
              </a:rPr>
              <a:t>Р</a:t>
            </a:r>
            <a:endParaRPr lang="ru-RU" sz="8800" b="1" dirty="0">
              <a:solidFill>
                <a:srgbClr val="7030A0"/>
              </a:solidFill>
              <a:latin typeface="Bahnschrift SemiBold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652392" y="3954831"/>
            <a:ext cx="57606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ahnschrift SemiBold" pitchFamily="34" charset="0"/>
              </a:rPr>
              <a:t>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84276" y="1441961"/>
            <a:ext cx="8803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chemeClr val="accent5">
                    <a:lumMod val="75000"/>
                  </a:schemeClr>
                </a:solidFill>
                <a:latin typeface="Bahnschrift SemiBold" pitchFamily="34" charset="0"/>
              </a:rPr>
              <a:t>Н</a:t>
            </a:r>
            <a:endParaRPr lang="ru-RU" sz="8000" dirty="0">
              <a:solidFill>
                <a:schemeClr val="accent5">
                  <a:lumMod val="75000"/>
                </a:schemeClr>
              </a:solidFill>
              <a:latin typeface="Bahnschrift SemiBold" pitchFamily="34" charset="0"/>
            </a:endParaRPr>
          </a:p>
        </p:txBody>
      </p:sp>
      <p:pic>
        <p:nvPicPr>
          <p:cNvPr id="23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484" y="4587974"/>
            <a:ext cx="81121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284276" y="2931790"/>
            <a:ext cx="29363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/>
              <a:t>Нажимай на </a:t>
            </a:r>
            <a:r>
              <a:rPr lang="ru-RU" sz="1600" b="1" dirty="0" smtClean="0"/>
              <a:t>картинки и буквы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85401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1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10" grpId="0" animBg="1"/>
      <p:bldP spid="11" grpId="0" animBg="1"/>
      <p:bldP spid="12" grpId="0" animBg="1"/>
      <p:bldP spid="13" grpId="0" animBg="1"/>
      <p:bldP spid="17" grpId="0"/>
      <p:bldP spid="18" grpId="0"/>
      <p:bldP spid="21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52911" y="107527"/>
            <a:ext cx="60676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Bahnschrift SemiBold" pitchFamily="34" charset="0"/>
              </a:rPr>
              <a:t>Расшифруй название </a:t>
            </a:r>
            <a:r>
              <a:rPr lang="ru-RU" sz="1600" b="1" dirty="0" smtClean="0">
                <a:solidFill>
                  <a:srgbClr val="002060"/>
                </a:solidFill>
                <a:latin typeface="Bahnschrift SemiBold" pitchFamily="34" charset="0"/>
              </a:rPr>
              <a:t>динозавра по </a:t>
            </a:r>
            <a:r>
              <a:rPr lang="ru-RU" sz="1600" b="1" dirty="0" smtClean="0">
                <a:solidFill>
                  <a:srgbClr val="002060"/>
                </a:solidFill>
                <a:latin typeface="Bahnschrift SemiBold" pitchFamily="34" charset="0"/>
              </a:rPr>
              <a:t>первым буквам картинок</a:t>
            </a:r>
            <a:endParaRPr lang="ru-RU" sz="16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506" y="851942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ahnschrift SemiBold" pitchFamily="34" charset="0"/>
              </a:rPr>
              <a:t>В</a:t>
            </a:r>
            <a:endParaRPr lang="ru-RU" sz="44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44716" y="863336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ahnschrift SemiBold" pitchFamily="34" charset="0"/>
              </a:rPr>
              <a:t>Р</a:t>
            </a:r>
            <a:endParaRPr lang="ru-RU" sz="44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2586" y="851942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ahnschrift SemiBold" pitchFamily="34" charset="0"/>
              </a:rPr>
              <a:t>Е</a:t>
            </a:r>
            <a:endParaRPr lang="ru-RU" sz="44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94600" y="863336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ahnschrift SemiBold" pitchFamily="34" charset="0"/>
              </a:rPr>
              <a:t>Л</a:t>
            </a:r>
            <a:endParaRPr lang="ru-RU" sz="44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51192" y="851942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Bahnschrift SemiBold" pitchFamily="34" charset="0"/>
              </a:rPr>
              <a:t>О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96083" y="863336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Bahnschrift SemiBold" pitchFamily="34" charset="0"/>
              </a:rPr>
              <a:t>Ц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51920" y="871959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Bahnschrift SemiBold" pitchFamily="34" charset="0"/>
              </a:rPr>
              <a:t>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27424" y="871959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Bahnschrift SemiBold" pitchFamily="34" charset="0"/>
              </a:rPr>
              <a:t>Р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6280" y="871959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ahnschrift SemiBold" pitchFamily="34" charset="0"/>
              </a:rPr>
              <a:t>А </a:t>
            </a:r>
            <a:endParaRPr lang="ru-RU" sz="44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6360" y="871959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ahnschrift SemiBold" pitchFamily="34" charset="0"/>
              </a:rPr>
              <a:t>П</a:t>
            </a:r>
            <a:endParaRPr lang="ru-RU" sz="44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70377" y="871959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ahnschrift SemiBold" pitchFamily="34" charset="0"/>
              </a:rPr>
              <a:t>Т</a:t>
            </a:r>
            <a:endParaRPr lang="ru-RU" sz="44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596336" y="863336"/>
            <a:ext cx="720080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ahnschrift SemiBold" pitchFamily="34" charset="0"/>
              </a:rPr>
              <a:t>О</a:t>
            </a:r>
            <a:endParaRPr lang="ru-RU" sz="44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pic>
        <p:nvPicPr>
          <p:cNvPr id="17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779" y="4458454"/>
            <a:ext cx="81121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flyclipart.com/thumb2/bicycle-bike-pink-cycle-clip-art-90556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54" b="97336" l="190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75" y="1818948"/>
            <a:ext cx="1750209" cy="117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2506" y="1995686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pic>
        <p:nvPicPr>
          <p:cNvPr id="1028" name="Picture 4" descr="https://w7.pngwing.com/pngs/21/64/png-transparent-raccoon-blue-raccoon-animal-thumbnail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919" b="14149"/>
          <a:stretch/>
        </p:blipFill>
        <p:spPr bwMode="auto">
          <a:xfrm>
            <a:off x="1991798" y="1995686"/>
            <a:ext cx="1276839" cy="117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91798" y="1995686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pic>
        <p:nvPicPr>
          <p:cNvPr id="1030" name="Picture 6" descr="https://flyclipart.com/thumb2/mixer-spoon-clipart-explore-pictures-54718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5693" l="2738" r="955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187" y="1946562"/>
            <a:ext cx="974282" cy="996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291187" y="1995686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pic>
        <p:nvPicPr>
          <p:cNvPr id="1032" name="Picture 8" descr="https://flyclipart.com/thumb2/sunglasses-clip-art-81822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833" r="99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13304"/>
            <a:ext cx="1370980" cy="79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384007" y="1946562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pic>
        <p:nvPicPr>
          <p:cNvPr id="1034" name="Picture 10" descr="https://w7.pngwing.com/pngs/866/500/png-transparent-chicken-chicken-animals-chicken-vertebrat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25" b="98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320" y="1898843"/>
            <a:ext cx="1169932" cy="101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576623" y="1950511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5.</a:t>
            </a:r>
            <a:endParaRPr lang="ru-RU" dirty="0"/>
          </a:p>
        </p:txBody>
      </p:sp>
      <p:pic>
        <p:nvPicPr>
          <p:cNvPr id="1036" name="Picture 12" descr="https://w7.pngwing.com/pngs/203/644/png-transparent-%D0%97%D0%B0-%D1%89%D1%83%D1%87%D0%B8%D0%BC-%D0%B2%D0%B5%D0%BB%D1%96%D0%BD%D0%BD%D1%8F%D0%BC-%D0%95%D0%BC%D0%B5%D0%BB%D1%8F-%D0%B4%D1%83%D1%80%D0%B0%D0%BA-bald%C5%BEius-others-kitchen-food-vertebrate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52" b="9882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929" y="1900323"/>
            <a:ext cx="1413734" cy="117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660232" y="192863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6.</a:t>
            </a:r>
            <a:endParaRPr lang="ru-RU" dirty="0"/>
          </a:p>
        </p:txBody>
      </p:sp>
      <p:pic>
        <p:nvPicPr>
          <p:cNvPr id="1038" name="Picture 14" descr="https://flyclipart.com/thumb2/clipart-of-rainbow-winging-215977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062" b="97320" l="0" r="100000">
                        <a14:foregroundMark x1="18214" y1="86804" x2="18214" y2="86804"/>
                        <a14:foregroundMark x1="78333" y1="84330" x2="78333" y2="84330"/>
                        <a14:foregroundMark x1="86548" y1="77320" x2="86548" y2="77320"/>
                        <a14:foregroundMark x1="81667" y1="73814" x2="81667" y2="73814"/>
                        <a14:foregroundMark x1="70833" y1="80825" x2="70833" y2="80825"/>
                        <a14:foregroundMark x1="23690" y1="80825" x2="23690" y2="80825"/>
                        <a14:foregroundMark x1="22976" y1="73814" x2="22976" y2="73814"/>
                        <a14:foregroundMark x1="20238" y1="72577" x2="20238" y2="72577"/>
                        <a14:foregroundMark x1="14762" y1="74845" x2="14762" y2="74845"/>
                        <a14:foregroundMark x1="12738" y1="80825" x2="12738" y2="808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50" y="3435846"/>
            <a:ext cx="1122434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77916" y="336383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7.</a:t>
            </a:r>
            <a:endParaRPr lang="ru-RU" dirty="0"/>
          </a:p>
        </p:txBody>
      </p:sp>
      <p:pic>
        <p:nvPicPr>
          <p:cNvPr id="1040" name="Picture 16" descr="https://i.pinimg.com/originals/96/ca/8e/96ca8e113665fc7d3bce5e6e52a477d6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748" y="3340315"/>
            <a:ext cx="789494" cy="1106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417354" y="3345519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8.</a:t>
            </a:r>
            <a:endParaRPr lang="ru-RU" dirty="0"/>
          </a:p>
        </p:txBody>
      </p:sp>
      <p:pic>
        <p:nvPicPr>
          <p:cNvPr id="1042" name="Picture 18" descr="https://i.pinimg.com/originals/b3/d6/8c/b3d68cf010e8cefb70c839bda25960e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799" y="3383752"/>
            <a:ext cx="1082044" cy="101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916386" y="334031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9.</a:t>
            </a:r>
            <a:endParaRPr lang="ru-RU" dirty="0"/>
          </a:p>
        </p:txBody>
      </p:sp>
      <p:pic>
        <p:nvPicPr>
          <p:cNvPr id="1044" name="Picture 20" descr="https://w7.pngwing.com/pngs/818/256/png-transparent-birthday-cake-fruitcake-bakery-black-forest-gateau-cupcake-birthday-cake-cream-baked-goods-food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0" r="99457">
                        <a14:foregroundMark x1="7283" y1="80485" x2="10000" y2="80995"/>
                        <a14:foregroundMark x1="13913" y1="82015" x2="13913" y2="82015"/>
                        <a14:foregroundMark x1="16196" y1="84056" x2="17500" y2="86097"/>
                        <a14:foregroundMark x1="23696" y1="89031" x2="23696" y2="89031"/>
                        <a14:foregroundMark x1="27826" y1="89796" x2="30109" y2="89796"/>
                        <a14:foregroundMark x1="38696" y1="90306" x2="47065" y2="92602"/>
                        <a14:foregroundMark x1="47065" y1="92602" x2="47065" y2="92602"/>
                        <a14:foregroundMark x1="50652" y1="92602" x2="52609" y2="92602"/>
                        <a14:foregroundMark x1="57065" y1="92857" x2="57065" y2="92857"/>
                        <a14:foregroundMark x1="64348" y1="92857" x2="64348" y2="92857"/>
                        <a14:foregroundMark x1="68696" y1="91837" x2="69565" y2="91327"/>
                        <a14:foregroundMark x1="73370" y1="90306" x2="74022" y2="90306"/>
                        <a14:foregroundMark x1="78696" y1="88265" x2="79130" y2="87245"/>
                        <a14:foregroundMark x1="82391" y1="85332" x2="82391" y2="85332"/>
                        <a14:foregroundMark x1="83478" y1="84056" x2="83478" y2="84056"/>
                        <a14:foregroundMark x1="84674" y1="82526" x2="84674" y2="82526"/>
                        <a14:foregroundMark x1="87500" y1="80485" x2="89891" y2="80740"/>
                        <a14:foregroundMark x1="92174" y1="79974" x2="92174" y2="79974"/>
                        <a14:foregroundMark x1="92609" y1="79974" x2="92609" y2="79974"/>
                        <a14:foregroundMark x1="93261" y1="78571" x2="93261" y2="78571"/>
                        <a14:foregroundMark x1="93261" y1="77806" x2="93261" y2="77806"/>
                        <a14:foregroundMark x1="93261" y1="76020" x2="93261" y2="76020"/>
                        <a14:foregroundMark x1="93478" y1="73980" x2="93478" y2="73980"/>
                        <a14:foregroundMark x1="93261" y1="70663" x2="93478" y2="71684"/>
                        <a14:foregroundMark x1="92174" y1="71173" x2="94130" y2="70026"/>
                        <a14:foregroundMark x1="93043" y1="69515" x2="93043" y2="69515"/>
                        <a14:foregroundMark x1="89674" y1="68750" x2="89674" y2="68750"/>
                        <a14:foregroundMark x1="89239" y1="68750" x2="89239" y2="68750"/>
                        <a14:foregroundMark x1="89022" y1="68750" x2="89022" y2="68750"/>
                        <a14:foregroundMark x1="88587" y1="89796" x2="88587" y2="89796"/>
                        <a14:foregroundMark x1="92174" y1="88010" x2="92174" y2="88010"/>
                        <a14:foregroundMark x1="19674" y1="89031" x2="19674" y2="89031"/>
                        <a14:foregroundMark x1="15326" y1="82015" x2="15326" y2="82015"/>
                        <a14:foregroundMark x1="8478" y1="76786" x2="8478" y2="76786"/>
                        <a14:foregroundMark x1="7717" y1="69770" x2="7717" y2="69770"/>
                        <a14:foregroundMark x1="10000" y1="66709" x2="10000" y2="66709"/>
                        <a14:foregroundMark x1="11739" y1="67219" x2="11739" y2="67219"/>
                        <a14:foregroundMark x1="12609" y1="70281" x2="13043" y2="71684"/>
                        <a14:foregroundMark x1="38043" y1="9184" x2="38043" y2="9184"/>
                        <a14:foregroundMark x1="38478" y1="4974" x2="38478" y2="4974"/>
                        <a14:foregroundMark x1="48152" y1="3444" x2="48152" y2="3444"/>
                        <a14:foregroundMark x1="57500" y1="4719" x2="57500" y2="4719"/>
                        <a14:foregroundMark x1="56304" y1="11480" x2="56304" y2="11480"/>
                        <a14:foregroundMark x1="55870" y1="8673" x2="55870" y2="8673"/>
                        <a14:foregroundMark x1="56848" y1="8929" x2="56848" y2="8929"/>
                        <a14:foregroundMark x1="57283" y1="13265" x2="57283" y2="13265"/>
                        <a14:foregroundMark x1="57500" y1="15179" x2="57500" y2="15179"/>
                        <a14:foregroundMark x1="46848" y1="16199" x2="46848" y2="16199"/>
                        <a14:foregroundMark x1="47717" y1="21556" x2="47717" y2="21556"/>
                        <a14:foregroundMark x1="47717" y1="9949" x2="47717" y2="9949"/>
                        <a14:foregroundMark x1="47717" y1="8163" x2="47717" y2="8163"/>
                        <a14:foregroundMark x1="48370" y1="8163" x2="48370" y2="10459"/>
                        <a14:foregroundMark x1="48370" y1="10459" x2="48152" y2="11224"/>
                        <a14:foregroundMark x1="39565" y1="13265" x2="39565" y2="13265"/>
                        <a14:foregroundMark x1="38696" y1="13010" x2="38696" y2="13010"/>
                        <a14:foregroundMark x1="38261" y1="15689" x2="38261" y2="15689"/>
                        <a14:foregroundMark x1="38478" y1="21046" x2="38478" y2="21046"/>
                        <a14:foregroundMark x1="57500" y1="9949" x2="57500" y2="9949"/>
                        <a14:foregroundMark x1="56630" y1="7143" x2="56630" y2="7143"/>
                        <a14:foregroundMark x1="39130" y1="6888" x2="39130" y2="6888"/>
                        <a14:foregroundMark x1="79348" y1="93112" x2="79348" y2="93112"/>
                        <a14:backgroundMark x1="2717" y1="92602" x2="2717" y2="92602"/>
                        <a14:backgroundMark x1="8043" y1="96556" x2="8043" y2="96556"/>
                        <a14:backgroundMark x1="15326" y1="97832" x2="15326" y2="97832"/>
                        <a14:backgroundMark x1="26304" y1="98597" x2="26957" y2="99107"/>
                        <a14:backgroundMark x1="23913" y1="98597" x2="23913" y2="98597"/>
                        <a14:backgroundMark x1="19022" y1="98597" x2="19022" y2="98597"/>
                        <a14:backgroundMark x1="1196" y1="72194" x2="1196" y2="72194"/>
                        <a14:backgroundMark x1="870" y1="79464" x2="870" y2="79464"/>
                        <a14:backgroundMark x1="76196" y1="98852" x2="76196" y2="98852"/>
                        <a14:backgroundMark x1="72717" y1="98087" x2="72717" y2="98087"/>
                        <a14:backgroundMark x1="69565" y1="98597" x2="69565" y2="98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35" y="3413681"/>
            <a:ext cx="1154409" cy="98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907595" y="3335387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10.</a:t>
            </a:r>
            <a:endParaRPr lang="ru-RU" dirty="0"/>
          </a:p>
        </p:txBody>
      </p:sp>
      <p:pic>
        <p:nvPicPr>
          <p:cNvPr id="1046" name="Picture 22" descr="https://flyclipart.com/thumb2/orig-oduvanchiki-album-68901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3256" b="94535" l="178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456" y="3413681"/>
            <a:ext cx="1123412" cy="115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329335" y="3435846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11.</a:t>
            </a:r>
            <a:endParaRPr lang="ru-RU" dirty="0"/>
          </a:p>
        </p:txBody>
      </p:sp>
      <p:pic>
        <p:nvPicPr>
          <p:cNvPr id="1048" name="Picture 24" descr="https://flyclipart.com/thumb2/space-rocket-png-image-transparent-background-png-arts-247260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619" b="96310" l="3452" r="98571">
                        <a14:foregroundMark x1="68333" y1="16786" x2="68333" y2="16786"/>
                        <a14:foregroundMark x1="73452" y1="16786" x2="73452" y2="16786"/>
                        <a14:foregroundMark x1="75238" y1="18571" x2="75238" y2="18571"/>
                        <a14:foregroundMark x1="76905" y1="11667" x2="76905" y2="11667"/>
                        <a14:foregroundMark x1="83810" y1="18571" x2="83810" y2="18571"/>
                        <a14:foregroundMark x1="57976" y1="36667" x2="57976" y2="36667"/>
                        <a14:foregroundMark x1="45000" y1="41905" x2="45000" y2="41905"/>
                        <a14:foregroundMark x1="66548" y1="22024" x2="66548" y2="22024"/>
                        <a14:foregroundMark x1="70000" y1="15119" x2="70000" y2="15119"/>
                        <a14:foregroundMark x1="62262" y1="15119" x2="62262" y2="15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556" y="3340797"/>
            <a:ext cx="1203538" cy="120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660232" y="3465844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071272" y="470942"/>
            <a:ext cx="2177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Нажимай на картинки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7181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" tmFilter="0, 0; .2, .5; .8, .5; 1, 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" autoRev="1" fill="hold"/>
                                        <p:tgtEl>
                                          <p:spTgt spid="10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" tmFilter="0, 0; .2, .5; .8, .5; 1, 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" autoRev="1" fill="hold"/>
                                        <p:tgtEl>
                                          <p:spTgt spid="10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" tmFilter="0, 0; .2, .5; .8, .5; 1, 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5" autoRev="1" fill="hold"/>
                                        <p:tgtEl>
                                          <p:spTgt spid="10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" tmFilter="0, 0; .2, .5; .8, .5; 1, 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" autoRev="1" fill="hold"/>
                                        <p:tgtEl>
                                          <p:spTgt spid="10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 tmFilter="0, 0; .2, .5; .8, .5; 1, 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" autoRev="1" fill="hold"/>
                                        <p:tgtEl>
                                          <p:spTgt spid="10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" tmFilter="0, 0; .2, .5; .8, .5; 1, 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5" autoRev="1" fill="hold"/>
                                        <p:tgtEl>
                                          <p:spTgt spid="10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" tmFilter="0, 0; .2, .5; .8, .5; 1, 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" autoRev="1" fill="hold"/>
                                        <p:tgtEl>
                                          <p:spTgt spid="10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" tmFilter="0, 0; .2, .5; .8, .5; 1, 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" autoRev="1" fill="hold"/>
                                        <p:tgtEl>
                                          <p:spTgt spid="10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" tmFilter="0, 0; .2, .5; .8, .5; 1, 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5" autoRev="1" fill="hold"/>
                                        <p:tgtEl>
                                          <p:spTgt spid="10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0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03" t="78271" r="40546" b="4441"/>
          <a:stretch/>
        </p:blipFill>
        <p:spPr bwMode="auto">
          <a:xfrm>
            <a:off x="4418110" y="3815335"/>
            <a:ext cx="665457" cy="73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32" r="88514" b="65816"/>
          <a:stretch/>
        </p:blipFill>
        <p:spPr bwMode="auto">
          <a:xfrm>
            <a:off x="183971" y="664157"/>
            <a:ext cx="691772" cy="84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63" r="10547"/>
          <a:stretch/>
        </p:blipFill>
        <p:spPr bwMode="auto">
          <a:xfrm>
            <a:off x="183971" y="3651870"/>
            <a:ext cx="687313" cy="776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55" r="10547" b="37057"/>
          <a:stretch/>
        </p:blipFill>
        <p:spPr bwMode="auto">
          <a:xfrm>
            <a:off x="188430" y="2093164"/>
            <a:ext cx="687313" cy="82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1043607" y="748963"/>
            <a:ext cx="722427" cy="674069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Bahnschrift SemiBold" pitchFamily="34" charset="0"/>
              </a:rPr>
              <a:t>Б</a:t>
            </a:r>
            <a:r>
              <a:rPr lang="ru-RU" b="1" dirty="0" smtClean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26839" y="2179061"/>
            <a:ext cx="750295" cy="697539"/>
            <a:chOff x="1026839" y="2054478"/>
            <a:chExt cx="750295" cy="697539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839" y="2054478"/>
              <a:ext cx="750295" cy="6975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076868" y="2218581"/>
              <a:ext cx="450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  <a:latin typeface="Bahnschrift SemiBold" pitchFamily="34" charset="0"/>
                </a:rPr>
                <a:t>А</a:t>
              </a:r>
              <a:r>
                <a:rPr lang="ru-RU" sz="1600" dirty="0" smtClean="0">
                  <a:solidFill>
                    <a:srgbClr val="FF0000"/>
                  </a:solidFill>
                  <a:latin typeface="Bahnschrift SemiBold" pitchFamily="34" charset="0"/>
                </a:rPr>
                <a:t>2</a:t>
              </a:r>
              <a:endParaRPr lang="ru-RU" sz="1600" dirty="0">
                <a:solidFill>
                  <a:srgbClr val="FF0000"/>
                </a:solidFill>
                <a:latin typeface="Bahnschrift SemiBold" pitchFamily="34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043608" y="3741260"/>
            <a:ext cx="722427" cy="671631"/>
            <a:chOff x="1043608" y="3741260"/>
            <a:chExt cx="722427" cy="671631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3741260"/>
              <a:ext cx="722427" cy="6716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088200" y="3892409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  <a:latin typeface="Bahnschrift SemiBold" pitchFamily="34" charset="0"/>
                </a:rPr>
                <a:t>Г</a:t>
              </a:r>
              <a:r>
                <a:rPr lang="ru-RU" dirty="0" smtClean="0">
                  <a:solidFill>
                    <a:srgbClr val="FF0000"/>
                  </a:solidFill>
                </a:rPr>
                <a:t>4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1907704" y="748963"/>
            <a:ext cx="720080" cy="76950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611" y="3725822"/>
            <a:ext cx="7445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247" y="2153921"/>
            <a:ext cx="7445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801" y="3781727"/>
            <a:ext cx="7445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798" y="2942747"/>
            <a:ext cx="7445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799" y="2107942"/>
            <a:ext cx="7445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800" y="1255965"/>
            <a:ext cx="7445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801" y="408940"/>
            <a:ext cx="7445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4402539" y="392697"/>
            <a:ext cx="744537" cy="830997"/>
            <a:chOff x="4402539" y="392697"/>
            <a:chExt cx="744537" cy="830997"/>
          </a:xfrm>
        </p:grpSpPr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2539" y="408940"/>
              <a:ext cx="744537" cy="798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482899" y="392697"/>
              <a:ext cx="5838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0070C0"/>
                  </a:solidFill>
                  <a:latin typeface="Bahnschrift SemiBold" pitchFamily="34" charset="0"/>
                </a:rPr>
                <a:t>А</a:t>
              </a:r>
              <a:endParaRPr lang="ru-RU" sz="4800" b="1" dirty="0">
                <a:solidFill>
                  <a:srgbClr val="0070C0"/>
                </a:solidFill>
                <a:latin typeface="Bahnschrift SemiBold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243232" y="403614"/>
            <a:ext cx="744537" cy="843067"/>
            <a:chOff x="5243232" y="403614"/>
            <a:chExt cx="744537" cy="843067"/>
          </a:xfrm>
        </p:grpSpPr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3232" y="403614"/>
              <a:ext cx="744537" cy="798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5326799" y="415684"/>
              <a:ext cx="57740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 smtClean="0">
                  <a:solidFill>
                    <a:srgbClr val="0070C0"/>
                  </a:solidFill>
                  <a:latin typeface="Bahnschrift SemiBold" pitchFamily="34" charset="0"/>
                </a:rPr>
                <a:t>Б</a:t>
              </a:r>
              <a:endParaRPr lang="ru-RU" sz="4800" dirty="0">
                <a:solidFill>
                  <a:srgbClr val="0070C0"/>
                </a:solidFill>
                <a:latin typeface="Bahnschrift SemiBold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084167" y="403611"/>
            <a:ext cx="744537" cy="837798"/>
            <a:chOff x="6084167" y="403611"/>
            <a:chExt cx="744537" cy="837798"/>
          </a:xfrm>
        </p:grpSpPr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167" y="403611"/>
              <a:ext cx="744537" cy="798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169766" y="410412"/>
              <a:ext cx="58221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 smtClean="0">
                  <a:solidFill>
                    <a:srgbClr val="0070C0"/>
                  </a:solidFill>
                  <a:latin typeface="Bahnschrift SemiBold" pitchFamily="34" charset="0"/>
                </a:rPr>
                <a:t>В</a:t>
              </a:r>
              <a:endParaRPr lang="ru-RU" sz="4800" dirty="0">
                <a:solidFill>
                  <a:srgbClr val="0070C0"/>
                </a:solidFill>
                <a:latin typeface="Bahnschrift SemiBold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867816" y="403612"/>
            <a:ext cx="744537" cy="880155"/>
            <a:chOff x="6867816" y="403612"/>
            <a:chExt cx="744537" cy="880155"/>
          </a:xfrm>
        </p:grpSpPr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7816" y="403612"/>
              <a:ext cx="744537" cy="798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995466" y="452770"/>
              <a:ext cx="48923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 smtClean="0">
                  <a:solidFill>
                    <a:srgbClr val="0070C0"/>
                  </a:solidFill>
                  <a:latin typeface="Bahnschrift SemiBold" pitchFamily="34" charset="0"/>
                </a:rPr>
                <a:t>Г</a:t>
              </a:r>
              <a:endParaRPr lang="ru-RU" sz="4800" dirty="0">
                <a:solidFill>
                  <a:srgbClr val="0070C0"/>
                </a:solidFill>
                <a:latin typeface="Bahnschrift SemiBold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801774" y="1294647"/>
            <a:ext cx="3545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Bahnschrift SemiBold" pitchFamily="34" charset="0"/>
              </a:rPr>
              <a:t>1</a:t>
            </a:r>
            <a:endParaRPr lang="ru-RU" sz="4000" b="1" dirty="0">
              <a:solidFill>
                <a:srgbClr val="FF0000"/>
              </a:solidFill>
              <a:latin typeface="Bahnschrift SemiBold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54485" y="2153255"/>
            <a:ext cx="4491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Bahnschrift SemiBold" pitchFamily="34" charset="0"/>
              </a:rPr>
              <a:t>2</a:t>
            </a:r>
            <a:endParaRPr lang="ru-RU" sz="4000" b="1" dirty="0">
              <a:solidFill>
                <a:srgbClr val="FF0000"/>
              </a:solidFill>
              <a:latin typeface="Bahnschrift SemiBold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48073" y="2988060"/>
            <a:ext cx="4555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Bahnschrift SemiBold" pitchFamily="34" charset="0"/>
              </a:rPr>
              <a:t>3</a:t>
            </a:r>
            <a:endParaRPr lang="ru-RU" sz="4000" b="1" dirty="0">
              <a:solidFill>
                <a:srgbClr val="FF0000"/>
              </a:solidFill>
              <a:latin typeface="Bahnschrift SemiBold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54485" y="3815335"/>
            <a:ext cx="476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Bahnschrift SemiBold" pitchFamily="34" charset="0"/>
              </a:rPr>
              <a:t>4</a:t>
            </a:r>
            <a:endParaRPr lang="ru-RU" sz="4000" b="1" dirty="0">
              <a:solidFill>
                <a:srgbClr val="FF0000"/>
              </a:solidFill>
              <a:latin typeface="Bahnschrift SemiBold" pitchFamily="34" charset="0"/>
            </a:endParaRPr>
          </a:p>
        </p:txBody>
      </p:sp>
      <p:pic>
        <p:nvPicPr>
          <p:cNvPr id="1045" name="Picture 2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68" b="76346"/>
          <a:stretch/>
        </p:blipFill>
        <p:spPr bwMode="auto">
          <a:xfrm>
            <a:off x="4426901" y="1319068"/>
            <a:ext cx="695811" cy="684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1" r="50000"/>
          <a:stretch/>
        </p:blipFill>
        <p:spPr bwMode="auto">
          <a:xfrm>
            <a:off x="5300034" y="1294647"/>
            <a:ext cx="677732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5000"/>
          <a:stretch/>
        </p:blipFill>
        <p:spPr bwMode="auto">
          <a:xfrm>
            <a:off x="6147174" y="1265762"/>
            <a:ext cx="6921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26"/>
          <a:stretch/>
        </p:blipFill>
        <p:spPr bwMode="auto">
          <a:xfrm>
            <a:off x="6887707" y="1271363"/>
            <a:ext cx="724646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9" r="51753" b="69248"/>
          <a:stretch/>
        </p:blipFill>
        <p:spPr bwMode="auto">
          <a:xfrm>
            <a:off x="5332307" y="2137340"/>
            <a:ext cx="675470" cy="667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61"/>
          <a:stretch/>
        </p:blipFill>
        <p:spPr bwMode="auto">
          <a:xfrm>
            <a:off x="4434118" y="2137340"/>
            <a:ext cx="698778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67"/>
          <a:stretch/>
        </p:blipFill>
        <p:spPr bwMode="auto">
          <a:xfrm>
            <a:off x="6936858" y="2107942"/>
            <a:ext cx="720762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5000"/>
          <a:stretch/>
        </p:blipFill>
        <p:spPr bwMode="auto">
          <a:xfrm>
            <a:off x="6147174" y="2130912"/>
            <a:ext cx="692150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82" b="50000"/>
          <a:stretch/>
        </p:blipFill>
        <p:spPr bwMode="auto">
          <a:xfrm>
            <a:off x="6926849" y="2943645"/>
            <a:ext cx="740779" cy="72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5000"/>
          <a:stretch/>
        </p:blipFill>
        <p:spPr bwMode="auto">
          <a:xfrm>
            <a:off x="6114796" y="2976084"/>
            <a:ext cx="69215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0" r="51440"/>
          <a:stretch/>
        </p:blipFill>
        <p:spPr bwMode="auto">
          <a:xfrm>
            <a:off x="5212346" y="2993985"/>
            <a:ext cx="691856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14"/>
          <a:stretch/>
        </p:blipFill>
        <p:spPr bwMode="auto">
          <a:xfrm>
            <a:off x="4402539" y="3009423"/>
            <a:ext cx="711147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00"/>
          <a:stretch/>
        </p:blipFill>
        <p:spPr bwMode="auto">
          <a:xfrm>
            <a:off x="6936858" y="3792498"/>
            <a:ext cx="70989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5000"/>
          <a:stretch/>
        </p:blipFill>
        <p:spPr bwMode="auto">
          <a:xfrm>
            <a:off x="6104665" y="3817843"/>
            <a:ext cx="690562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3" r="49640"/>
          <a:stretch/>
        </p:blipFill>
        <p:spPr bwMode="auto">
          <a:xfrm>
            <a:off x="5196344" y="3848403"/>
            <a:ext cx="756781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7151" y="77130"/>
            <a:ext cx="67714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Bahnschrift SemiBold" pitchFamily="34" charset="0"/>
              </a:rPr>
              <a:t>Найди друга для динозавриков по его </a:t>
            </a:r>
            <a:r>
              <a:rPr lang="ru-RU" sz="1600" b="1" dirty="0" smtClean="0">
                <a:solidFill>
                  <a:srgbClr val="002060"/>
                </a:solidFill>
                <a:latin typeface="Bahnschrift SemiBold" pitchFamily="34" charset="0"/>
              </a:rPr>
              <a:t>адресам и нажми на картинку</a:t>
            </a:r>
            <a:endParaRPr lang="ru-RU" sz="1600" b="1" dirty="0">
              <a:solidFill>
                <a:srgbClr val="002060"/>
              </a:solidFill>
              <a:latin typeface="Bahnschrift SemiBold" pitchFamily="34" charset="0"/>
            </a:endParaRPr>
          </a:p>
        </p:txBody>
      </p:sp>
      <p:pic>
        <p:nvPicPr>
          <p:cNvPr id="53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488" y="4405460"/>
            <a:ext cx="81121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81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7284E-6 L -0.275 0.020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94813E-6 L -0.35972 -0.4331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6" y="-216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-0.5573 -0.000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65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</TotalTime>
  <Words>245</Words>
  <Application>Microsoft Office PowerPoint</Application>
  <PresentationFormat>Экран (16:9)</PresentationFormat>
  <Paragraphs>135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 LOBANOVA</dc:creator>
  <cp:lastModifiedBy>днс</cp:lastModifiedBy>
  <cp:revision>77</cp:revision>
  <dcterms:created xsi:type="dcterms:W3CDTF">2022-03-15T11:13:36Z</dcterms:created>
  <dcterms:modified xsi:type="dcterms:W3CDTF">2022-05-02T09:35:00Z</dcterms:modified>
</cp:coreProperties>
</file>