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5" r:id="rId6"/>
    <p:sldId id="268" r:id="rId7"/>
    <p:sldId id="278" r:id="rId8"/>
    <p:sldId id="272" r:id="rId9"/>
    <p:sldId id="274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0066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8" d="100"/>
          <a:sy n="88" d="100"/>
        </p:scale>
        <p:origin x="-1282" y="1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4572000" y="2012051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45000"/>
                    </a14:imgEffect>
                    <a14:imgEffect>
                      <a14:brightnessContrast bright="28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3543">
            <a:off x="3642434" y="1713882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4365104"/>
            <a:ext cx="9144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 userDrawn="1"/>
        </p:nvSpPr>
        <p:spPr>
          <a:xfrm>
            <a:off x="4918697" y="5478664"/>
            <a:ext cx="4216591" cy="1296144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404665"/>
            <a:ext cx="8221366" cy="108012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18697" y="5478664"/>
            <a:ext cx="4216591" cy="1368152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0">
              <a:srgbClr val="99FF66"/>
            </a:gs>
            <a:gs pos="57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7232974" y="4026964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6303408" y="3728795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gradFill flip="none" rotWithShape="1">
          <a:gsLst>
            <a:gs pos="0">
              <a:srgbClr val="99FF66"/>
            </a:gs>
            <a:gs pos="28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04279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9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5229200"/>
            <a:ext cx="9144000" cy="187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455091" y="1700808"/>
            <a:ext cx="3972894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716016" y="1675112"/>
            <a:ext cx="3960440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 flip="none" rotWithShape="1">
          <a:gsLst>
            <a:gs pos="0">
              <a:srgbClr val="99FF66"/>
            </a:gs>
            <a:gs pos="63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5604">
            <a:off x="6477953" y="3728794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0742" flipH="1">
            <a:off x="-38655" y="3739698"/>
            <a:ext cx="2442392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3779912" y="5544607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 shadeToTitle="1"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95536" y="1772816"/>
            <a:ext cx="8280920" cy="1440160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108012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265246" cy="1386383"/>
          </a:xfrm>
        </p:spPr>
        <p:txBody>
          <a:bodyPr anchor="b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2927320" y="4441526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6553199" y="60683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6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1503468" y="3682510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66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infourok.ru/prezentaciya-rol-semi-v-professionalnoj-orientacii-rebenka-6086493.html" TargetMode="External"/><Relationship Id="rId3" Type="http://schemas.openxmlformats.org/officeDocument/2006/relationships/hyperlink" Target="https://infourok.ru/master-klass-pedagogicheskij-debyut-6086503.html" TargetMode="External"/><Relationship Id="rId7" Type="http://schemas.openxmlformats.org/officeDocument/2006/relationships/hyperlink" Target="https://infourok.ru/rabochaya-programma-kruzhka-issledovateli-5445271.html" TargetMode="External"/><Relationship Id="rId2" Type="http://schemas.openxmlformats.org/officeDocument/2006/relationships/hyperlink" Target="https://infourok.ru/samoanaliz-uroka-lishajniki-7-klass-6086504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nfourok.ru/plan-vospitatelnoj-raboty-9-klass-5445316.html" TargetMode="External"/><Relationship Id="rId5" Type="http://schemas.openxmlformats.org/officeDocument/2006/relationships/hyperlink" Target="https://infourok.ru/razrabotka-roditelskogo-sobraniya-rol-semi-v-professionalnoj-orientacii-rebenka-6086495.html" TargetMode="External"/><Relationship Id="rId4" Type="http://schemas.openxmlformats.org/officeDocument/2006/relationships/hyperlink" Target="https://infourok.ru/master-klass-pedagogicheskij-debyut-6086502.html" TargetMode="External"/><Relationship Id="rId9" Type="http://schemas.openxmlformats.org/officeDocument/2006/relationships/hyperlink" Target="https://infourok.ru/prezentaciya-na-temu-it-tehnologii-v-proektirovanii-5408159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«Андреевская средняя школа»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24400" y="5410200"/>
            <a:ext cx="4410889" cy="1436616"/>
          </a:xfrm>
        </p:spPr>
        <p:txBody>
          <a:bodyPr>
            <a:normAutofit/>
          </a:bodyPr>
          <a:lstStyle/>
          <a:p>
            <a:pPr marL="65405" marR="163195">
              <a:spcBef>
                <a:spcPts val="5"/>
              </a:spcBef>
            </a:pPr>
            <a:r>
              <a:rPr lang="ru-RU" sz="2000" b="1" spc="-10" dirty="0">
                <a:solidFill>
                  <a:schemeClr val="tx2"/>
                </a:solidFill>
                <a:latin typeface="Times New Roman"/>
                <a:ea typeface="Times New Roman"/>
              </a:rPr>
              <a:t>ПОРТФОЛИО</a:t>
            </a:r>
            <a:endParaRPr lang="ru-RU" sz="1000" dirty="0">
              <a:solidFill>
                <a:schemeClr val="tx2"/>
              </a:solidFill>
              <a:latin typeface="Times New Roman"/>
              <a:ea typeface="Times New Roman"/>
            </a:endParaRPr>
          </a:p>
          <a:p>
            <a:pPr marL="65405" marR="3810">
              <a:spcBef>
                <a:spcPts val="835"/>
              </a:spcBef>
            </a:pPr>
            <a:r>
              <a:rPr lang="ru-RU" sz="2000" b="1" dirty="0">
                <a:solidFill>
                  <a:schemeClr val="tx2"/>
                </a:solidFill>
                <a:latin typeface="Times New Roman"/>
                <a:ea typeface="Times New Roman"/>
              </a:rPr>
              <a:t>участника</a:t>
            </a:r>
            <a:r>
              <a:rPr lang="ru-RU" sz="2000" b="1" spc="65" dirty="0">
                <a:solidFill>
                  <a:schemeClr val="tx2"/>
                </a:solidFill>
                <a:latin typeface="Times New Roman"/>
                <a:ea typeface="Times New Roman"/>
              </a:rPr>
              <a:t> </a:t>
            </a:r>
            <a:r>
              <a:rPr lang="ru-RU" sz="2000" b="1" spc="-10" dirty="0">
                <a:solidFill>
                  <a:schemeClr val="tx2"/>
                </a:solidFill>
                <a:latin typeface="Times New Roman"/>
                <a:ea typeface="Times New Roman"/>
              </a:rPr>
              <a:t>конкурса</a:t>
            </a:r>
            <a:endParaRPr lang="ru-RU" sz="1000" dirty="0">
              <a:solidFill>
                <a:schemeClr val="tx2"/>
              </a:solidFill>
              <a:latin typeface="Times New Roman"/>
              <a:ea typeface="Times New Roman"/>
            </a:endParaRPr>
          </a:p>
          <a:p>
            <a:r>
              <a:rPr lang="ru-RU" sz="2000" b="1" dirty="0">
                <a:solidFill>
                  <a:schemeClr val="tx2"/>
                </a:solidFill>
                <a:latin typeface="Times New Roman"/>
                <a:ea typeface="Times New Roman"/>
              </a:rPr>
              <a:t>«Навигаторы</a:t>
            </a:r>
            <a:r>
              <a:rPr lang="ru-RU" sz="2000" b="1" spc="100" dirty="0">
                <a:solidFill>
                  <a:schemeClr val="tx2"/>
                </a:solidFill>
                <a:latin typeface="Times New Roman"/>
                <a:ea typeface="Times New Roman"/>
              </a:rPr>
              <a:t> </a:t>
            </a:r>
            <a:r>
              <a:rPr lang="ru-RU" sz="2000" b="1" spc="-10" dirty="0">
                <a:solidFill>
                  <a:schemeClr val="tx2"/>
                </a:solidFill>
                <a:latin typeface="Times New Roman"/>
                <a:ea typeface="Times New Roman"/>
              </a:rPr>
              <a:t>детства»</a:t>
            </a:r>
            <a:endParaRPr lang="ru-RU" sz="1900" dirty="0">
              <a:solidFill>
                <a:schemeClr val="tx2"/>
              </a:solidFill>
            </a:endParaRPr>
          </a:p>
        </p:txBody>
      </p:sp>
      <p:pic>
        <p:nvPicPr>
          <p:cNvPr id="1030" name="Picture 6" descr="C:\Users\Анастасия\Desktop\CtXvH-FWcN3AtTEaMaiQXeihLG0zjB6GAbJaBLzkD8SDaCK3HUz1f_ZAv67qV1CN_FFOBq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24000"/>
            <a:ext cx="3436937" cy="29718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07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Ссылки на </a:t>
            </a:r>
            <a:r>
              <a:rPr lang="ru-RU" sz="2800" b="1" cap="all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Методические</a:t>
            </a:r>
            <a:r>
              <a:rPr lang="ru-RU" sz="2800" b="1" cap="all" spc="-135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 </a:t>
            </a:r>
            <a:r>
              <a:rPr lang="ru-RU" sz="2800" b="1" cap="all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разработки</a:t>
            </a:r>
            <a:r>
              <a:rPr lang="ru-RU" sz="2800" b="1" cap="all" spc="-145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 </a:t>
            </a:r>
            <a:r>
              <a:rPr lang="ru-RU" sz="2800" b="1" cap="all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по</a:t>
            </a:r>
            <a:r>
              <a:rPr lang="ru-RU" sz="2800" b="1" cap="all" spc="-130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2800" b="1" cap="all" spc="-10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воспитанию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infourok.ru/samoanaliz-uroka-lishajniki-7-klass-6086504.html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infourok.ru/master-klass-pedagogicheskij-debyut-6086503.html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infourok.ru/master-klass-pedagogicheskij-debyut-6086502.html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infourok.ru/razrabotka-roditelskogo-sobraniya-rol-semi-v-professionalnoj-orientacii-rebenka-6086495.html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infourok.ru/plan-vospitatelnoj-raboty-9-klass-5445316.html</a:t>
            </a:r>
            <a:endParaRPr lang="ru-RU" dirty="0" smtClean="0"/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infourok.ru/rabochaya-programma-kruzhka-issledovateli-5445271.html</a:t>
            </a:r>
            <a:endParaRPr lang="ru-RU" dirty="0" smtClean="0"/>
          </a:p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infourok.ru/prezentaciya-rol-semi-v-professionalnoj-orientacii-rebenka-6086493.html</a:t>
            </a:r>
            <a:endParaRPr lang="ru-RU" dirty="0" smtClean="0"/>
          </a:p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infourok.ru/prezentaciya-na-temu-it-tehnologii-v-proektirovanii-5408159.html</a:t>
            </a:r>
            <a:endParaRPr lang="ru-RU" dirty="0" smtClean="0"/>
          </a:p>
          <a:p>
            <a:r>
              <a:rPr lang="en-US" dirty="0"/>
              <a:t>https://infourok.ru/prezentaciya-na-temu-mineralnye-veshestva-v-kletke-10-klass-5408151.html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699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spc="-40" dirty="0" err="1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Искандирова</a:t>
            </a:r>
            <a:r>
              <a:rPr lang="ru-RU" sz="2400" b="1" spc="-4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Анастасия Александровна</a:t>
            </a:r>
            <a:br>
              <a:rPr lang="ru-RU" sz="2400" b="1" spc="-4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</a:br>
            <a:r>
              <a:rPr lang="ru-RU" sz="2400" b="1" spc="-9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2400" b="1" spc="-4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- </a:t>
            </a:r>
            <a:r>
              <a:rPr lang="ru-RU" sz="2400" b="1" spc="-2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педагог-организатор, преподаватель</a:t>
            </a:r>
            <a:r>
              <a:rPr lang="ru-RU" sz="2400" b="1" spc="-6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2400" b="1" spc="-2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биологии-химии, физики.</a:t>
            </a:r>
            <a:endParaRPr lang="ru-RU" sz="24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600201"/>
            <a:ext cx="3200400" cy="3812612"/>
          </a:xfrm>
          <a:prstGeom prst="round2Same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1000" y="1694873"/>
            <a:ext cx="4572000" cy="374525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820420" marR="723900" indent="-278130" algn="ctr">
              <a:lnSpc>
                <a:spcPct val="103000"/>
              </a:lnSpc>
              <a:spcBef>
                <a:spcPts val="835"/>
              </a:spcBef>
              <a:spcAft>
                <a:spcPts val="0"/>
              </a:spcAft>
            </a:pPr>
            <a:r>
              <a:rPr lang="ru-RU" b="1" spc="-30" dirty="0" smtClean="0">
                <a:solidFill>
                  <a:srgbClr val="003908"/>
                </a:solidFill>
                <a:latin typeface="Times New Roman"/>
                <a:ea typeface="Times New Roman"/>
              </a:rPr>
              <a:t>             </a:t>
            </a:r>
            <a:r>
              <a:rPr lang="ru-RU" sz="3200" b="1" spc="-3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Мой девиз</a:t>
            </a:r>
          </a:p>
          <a:p>
            <a:pPr marL="820420" marR="723900" indent="-278130" algn="ctr">
              <a:lnSpc>
                <a:spcPct val="103000"/>
              </a:lnSpc>
              <a:spcBef>
                <a:spcPts val="835"/>
              </a:spcBef>
              <a:spcAft>
                <a:spcPts val="0"/>
              </a:spcAft>
            </a:pPr>
            <a:r>
              <a:rPr lang="ru-RU" sz="3200" b="1" spc="-3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«Дети</a:t>
            </a:r>
            <a:r>
              <a:rPr lang="ru-RU" sz="3200" b="1" spc="-155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3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в</a:t>
            </a:r>
            <a:r>
              <a:rPr lang="ru-RU" sz="3200" b="1" spc="-14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3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коллективе</a:t>
            </a:r>
            <a:r>
              <a:rPr lang="ru-RU" sz="3200" b="1" spc="-14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3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–</a:t>
            </a:r>
            <a:r>
              <a:rPr lang="ru-RU" sz="3200" b="1" spc="-14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3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твое</a:t>
            </a:r>
            <a:r>
              <a:rPr lang="ru-RU" sz="3200" b="1" spc="-14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3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отражение,</a:t>
            </a:r>
            <a:r>
              <a:rPr lang="ru-RU" sz="3200" b="1" spc="-14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3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поэтому </a:t>
            </a:r>
            <a:r>
              <a:rPr lang="ru-RU" sz="3200" b="1" spc="-1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старайся</a:t>
            </a:r>
            <a:r>
              <a:rPr lang="ru-RU" sz="3200" b="1" spc="-16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1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постоянно</a:t>
            </a:r>
            <a:r>
              <a:rPr lang="ru-RU" sz="3200" b="1" spc="-16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1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работать</a:t>
            </a:r>
            <a:r>
              <a:rPr lang="ru-RU" sz="3200" b="1" spc="-16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1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над</a:t>
            </a:r>
            <a:r>
              <a:rPr lang="ru-RU" sz="3200" b="1" spc="-16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3200" b="1" spc="-1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собой»</a:t>
            </a:r>
            <a:endParaRPr lang="ru-RU" sz="1200" dirty="0">
              <a:solidFill>
                <a:schemeClr val="tx2"/>
              </a:solidFill>
              <a:effectLst/>
              <a:latin typeface="Monotype Corsiva" pitchFamily="66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973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1710690" marR="1370330">
              <a:spcBef>
                <a:spcPts val="285"/>
              </a:spcBef>
            </a:pPr>
            <a:r>
              <a:rPr lang="ru-RU" sz="2800" b="1" dirty="0" smtClean="0">
                <a:latin typeface="Times New Roman"/>
                <a:ea typeface="Times New Roman"/>
              </a:rPr>
              <a:t/>
            </a:r>
            <a:br>
              <a:rPr lang="ru-RU" sz="2800" b="1" dirty="0" smtClean="0"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Личная</a:t>
            </a:r>
            <a:r>
              <a:rPr lang="ru-RU" sz="2800" b="1" spc="-150" dirty="0" smtClean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2800" b="1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карта</a:t>
            </a:r>
            <a:r>
              <a:rPr lang="ru-RU" sz="2800" b="1" spc="-135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2800" b="1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участника</a:t>
            </a:r>
            <a:r>
              <a:rPr lang="ru-RU" sz="2800" b="1" spc="-13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sz="2800" b="1" spc="-10" dirty="0">
                <a:solidFill>
                  <a:schemeClr val="tx2"/>
                </a:solidFill>
                <a:latin typeface="Monotype Corsiva" pitchFamily="66" charset="0"/>
                <a:ea typeface="Times New Roman"/>
              </a:rPr>
              <a:t>конкурса</a:t>
            </a:r>
            <a:r>
              <a:rPr lang="ru-RU" sz="1100" dirty="0">
                <a:solidFill>
                  <a:schemeClr val="tx2"/>
                </a:solidFill>
                <a:latin typeface="Times New Roman"/>
                <a:ea typeface="Times New Roman"/>
              </a:rPr>
              <a:t/>
            </a:r>
            <a:br>
              <a:rPr lang="ru-RU" sz="11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218440">
              <a:spcBef>
                <a:spcPts val="2475"/>
              </a:spcBef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ea typeface="Times New Roman"/>
              </a:rPr>
              <a:t>Ф.И.О.:</a:t>
            </a:r>
            <a:r>
              <a:rPr lang="ru-RU" sz="2800" b="1" spc="-12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 err="1" smtClean="0">
                <a:latin typeface="Monotype Corsiva" pitchFamily="66" charset="0"/>
                <a:ea typeface="Times New Roman"/>
              </a:rPr>
              <a:t>Искандирова</a:t>
            </a:r>
            <a:r>
              <a:rPr lang="ru-RU" sz="2800" dirty="0" smtClean="0">
                <a:latin typeface="Monotype Corsiva" pitchFamily="66" charset="0"/>
                <a:ea typeface="Times New Roman"/>
              </a:rPr>
              <a:t> Анастасия Александровна</a:t>
            </a:r>
            <a:endParaRPr lang="ru-RU" sz="1400" dirty="0">
              <a:latin typeface="Monotype Corsiva" pitchFamily="66" charset="0"/>
              <a:ea typeface="Times New Roman"/>
            </a:endParaRPr>
          </a:p>
          <a:p>
            <a:pPr marL="218440">
              <a:spcBef>
                <a:spcPts val="100"/>
              </a:spcBef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ea typeface="Times New Roman"/>
              </a:rPr>
              <a:t>Дата</a:t>
            </a:r>
            <a:r>
              <a:rPr lang="ru-RU" sz="2800" b="1" spc="-5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b="1" dirty="0">
                <a:latin typeface="Monotype Corsiva" pitchFamily="66" charset="0"/>
                <a:ea typeface="Times New Roman"/>
              </a:rPr>
              <a:t>рождения:</a:t>
            </a:r>
            <a:r>
              <a:rPr lang="ru-RU" sz="2800" b="1" spc="-5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 smtClean="0">
                <a:latin typeface="Monotype Corsiva" pitchFamily="66" charset="0"/>
                <a:ea typeface="Times New Roman"/>
              </a:rPr>
              <a:t>20.08.1984</a:t>
            </a:r>
            <a:r>
              <a:rPr lang="ru-RU" sz="2800" spc="-75" dirty="0" smtClean="0">
                <a:latin typeface="Monotype Corsiva" pitchFamily="66" charset="0"/>
                <a:ea typeface="Times New Roman"/>
              </a:rPr>
              <a:t> </a:t>
            </a:r>
            <a:r>
              <a:rPr lang="ru-RU" sz="2800" spc="-25" dirty="0">
                <a:latin typeface="Monotype Corsiva" pitchFamily="66" charset="0"/>
                <a:ea typeface="Times New Roman"/>
              </a:rPr>
              <a:t>г</a:t>
            </a:r>
            <a:r>
              <a:rPr lang="ru-RU" sz="2800" spc="-25" dirty="0" smtClean="0">
                <a:latin typeface="Monotype Corsiva" pitchFamily="66" charset="0"/>
                <a:ea typeface="Times New Roman"/>
              </a:rPr>
              <a:t>.</a:t>
            </a:r>
          </a:p>
          <a:p>
            <a:pPr marL="218440">
              <a:spcBef>
                <a:spcPts val="100"/>
              </a:spcBef>
              <a:spcAft>
                <a:spcPts val="0"/>
              </a:spcAft>
            </a:pPr>
            <a:r>
              <a:rPr lang="ru-RU" sz="2800" b="1" spc="-25" dirty="0" err="1" smtClean="0">
                <a:latin typeface="Monotype Corsiva" pitchFamily="66" charset="0"/>
                <a:ea typeface="Times New Roman"/>
              </a:rPr>
              <a:t>Образование:</a:t>
            </a:r>
            <a:r>
              <a:rPr lang="ru-RU" sz="2800" dirty="0" err="1" smtClean="0">
                <a:latin typeface="Monotype Corsiva"/>
              </a:rPr>
              <a:t>Федеральное</a:t>
            </a:r>
            <a:r>
              <a:rPr lang="ru-RU" sz="2800" dirty="0" smtClean="0">
                <a:latin typeface="Monotype Corsiva"/>
              </a:rPr>
              <a:t> </a:t>
            </a:r>
            <a:r>
              <a:rPr lang="ru-RU" sz="2800" dirty="0">
                <a:latin typeface="Monotype Corsiva"/>
              </a:rPr>
              <a:t>государственное образовательное учреждение высшего профессионального образования Уральская государственная академия ветеринарной медицины. </a:t>
            </a:r>
            <a:r>
              <a:rPr lang="ru-RU" sz="2800" dirty="0" smtClean="0">
                <a:latin typeface="Monotype Corsiva"/>
              </a:rPr>
              <a:t>Факультет – </a:t>
            </a:r>
            <a:r>
              <a:rPr lang="ru-RU" sz="2800" dirty="0">
                <a:latin typeface="Monotype Corsiva"/>
              </a:rPr>
              <a:t>«</a:t>
            </a:r>
            <a:r>
              <a:rPr lang="ru-RU" sz="2800" dirty="0" err="1">
                <a:latin typeface="Monotype Corsiva"/>
              </a:rPr>
              <a:t>Биоэкология</a:t>
            </a:r>
            <a:r>
              <a:rPr lang="ru-RU" sz="2800" dirty="0">
                <a:latin typeface="Monotype Corsiva"/>
              </a:rPr>
              <a:t>». Специальность – </a:t>
            </a:r>
            <a:r>
              <a:rPr lang="ru-RU" sz="2800" dirty="0" smtClean="0">
                <a:latin typeface="Monotype Corsiva"/>
              </a:rPr>
              <a:t>Биолог-эколог. Год </a:t>
            </a:r>
            <a:r>
              <a:rPr lang="ru-RU" sz="2800" dirty="0">
                <a:latin typeface="Monotype Corsiva"/>
              </a:rPr>
              <a:t>окончания -2006</a:t>
            </a:r>
          </a:p>
          <a:p>
            <a:pPr marL="228600" lvl="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r>
              <a:rPr lang="ru-RU" sz="2800" b="1" dirty="0" smtClean="0">
                <a:latin typeface="Monotype Corsiva"/>
              </a:rPr>
              <a:t>Место </a:t>
            </a:r>
            <a:r>
              <a:rPr lang="ru-RU" sz="2800" b="1" dirty="0" smtClean="0">
                <a:latin typeface="Monotype Corsiva" pitchFamily="66" charset="0"/>
              </a:rPr>
              <a:t>работы</a:t>
            </a:r>
            <a:r>
              <a:rPr lang="ru-RU" sz="2800" dirty="0" smtClean="0">
                <a:latin typeface="Monotype Corsiva" pitchFamily="66" charset="0"/>
              </a:rPr>
              <a:t>: </a:t>
            </a:r>
            <a:r>
              <a:rPr lang="ru-RU" sz="2600" dirty="0" smtClean="0">
                <a:latin typeface="Monotype Corsiva" pitchFamily="66" charset="0"/>
                <a:ea typeface="+mj-ea"/>
                <a:cs typeface="Times New Roman" pitchFamily="18" charset="0"/>
              </a:rPr>
              <a:t>Муниципальное казенное общеобразовательное учреждение «Андреевская средняя школа» п. Андреевский, </a:t>
            </a:r>
            <a:r>
              <a:rPr lang="ru-RU" sz="2600" dirty="0" err="1" smtClean="0">
                <a:latin typeface="Monotype Corsiva" pitchFamily="66" charset="0"/>
                <a:ea typeface="+mj-ea"/>
                <a:cs typeface="Times New Roman" pitchFamily="18" charset="0"/>
              </a:rPr>
              <a:t>Брединского</a:t>
            </a:r>
            <a:r>
              <a:rPr lang="ru-RU" sz="2600" dirty="0" smtClean="0">
                <a:latin typeface="Monotype Corsiva" pitchFamily="66" charset="0"/>
                <a:ea typeface="+mj-ea"/>
                <a:cs typeface="Times New Roman" pitchFamily="18" charset="0"/>
              </a:rPr>
              <a:t> района, Челябинской области.</a:t>
            </a:r>
            <a:endParaRPr lang="ru-RU" sz="2400" dirty="0" smtClean="0">
              <a:latin typeface="Monotype Corsiva" pitchFamily="66" charset="0"/>
              <a:ea typeface="+mj-ea"/>
              <a:cs typeface="Times New Roman" pitchFamily="18" charset="0"/>
            </a:endParaRPr>
          </a:p>
          <a:p>
            <a:pPr marL="218440">
              <a:spcBef>
                <a:spcPts val="45"/>
              </a:spcBef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ea typeface="Times New Roman"/>
              </a:rPr>
              <a:t>Занимаемая</a:t>
            </a:r>
            <a:r>
              <a:rPr lang="ru-RU" sz="2800" b="1" spc="-12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b="1" dirty="0">
                <a:latin typeface="Monotype Corsiva" pitchFamily="66" charset="0"/>
                <a:ea typeface="Times New Roman"/>
              </a:rPr>
              <a:t>должность:</a:t>
            </a:r>
            <a:r>
              <a:rPr lang="ru-RU" sz="2800" b="1" spc="-7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 smtClean="0">
                <a:latin typeface="Monotype Corsiva" pitchFamily="66" charset="0"/>
                <a:ea typeface="Times New Roman"/>
              </a:rPr>
              <a:t>педагог–</a:t>
            </a:r>
            <a:r>
              <a:rPr lang="ru-RU" sz="2800" spc="-70" dirty="0" smtClean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 smtClean="0">
                <a:latin typeface="Monotype Corsiva" pitchFamily="66" charset="0"/>
                <a:ea typeface="Times New Roman"/>
              </a:rPr>
              <a:t>организатор</a:t>
            </a:r>
            <a:r>
              <a:rPr lang="ru-RU" sz="2800" spc="-75" dirty="0" smtClean="0">
                <a:latin typeface="Monotype Corsiva" pitchFamily="66" charset="0"/>
                <a:ea typeface="Times New Roman"/>
              </a:rPr>
              <a:t>,</a:t>
            </a:r>
            <a:r>
              <a:rPr lang="ru-RU" sz="1800" b="1" spc="-40" dirty="0">
                <a:solidFill>
                  <a:srgbClr val="1F497D"/>
                </a:solidFill>
                <a:latin typeface="Times New Roman"/>
                <a:ea typeface="Times New Roman"/>
                <a:cs typeface="+mj-cs"/>
              </a:rPr>
              <a:t> </a:t>
            </a:r>
            <a:r>
              <a:rPr lang="ru-RU" sz="2900" spc="-2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  <a:cs typeface="+mj-cs"/>
              </a:rPr>
              <a:t>преподаватель</a:t>
            </a:r>
            <a:r>
              <a:rPr lang="ru-RU" sz="2600" spc="-6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  <a:cs typeface="+mj-cs"/>
              </a:rPr>
              <a:t> </a:t>
            </a:r>
            <a:r>
              <a:rPr lang="ru-RU" sz="2600" spc="-2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  <a:cs typeface="+mj-cs"/>
              </a:rPr>
              <a:t>биологии-химии, физики 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Monotype Corsiva" pitchFamily="66" charset="0"/>
              <a:ea typeface="Times New Roman"/>
            </a:endParaRPr>
          </a:p>
          <a:p>
            <a:pPr marL="218440">
              <a:spcBef>
                <a:spcPts val="100"/>
              </a:spcBef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ea typeface="Times New Roman"/>
              </a:rPr>
              <a:t>Общий</a:t>
            </a:r>
            <a:r>
              <a:rPr lang="ru-RU" sz="2800" b="1" spc="-5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b="1" dirty="0">
                <a:latin typeface="Monotype Corsiva" pitchFamily="66" charset="0"/>
                <a:ea typeface="Times New Roman"/>
              </a:rPr>
              <a:t>стаж:</a:t>
            </a:r>
            <a:r>
              <a:rPr lang="ru-RU" sz="2800" b="1" spc="2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b="1" spc="20" dirty="0" smtClean="0">
                <a:latin typeface="Monotype Corsiva" pitchFamily="66" charset="0"/>
                <a:ea typeface="Times New Roman"/>
              </a:rPr>
              <a:t>13</a:t>
            </a:r>
            <a:r>
              <a:rPr lang="ru-RU" sz="2800" spc="-10" dirty="0" smtClean="0">
                <a:latin typeface="Monotype Corsiva" pitchFamily="66" charset="0"/>
                <a:ea typeface="Times New Roman"/>
              </a:rPr>
              <a:t>лет.</a:t>
            </a:r>
            <a:endParaRPr lang="ru-RU" sz="1400" dirty="0">
              <a:latin typeface="Monotype Corsiva" pitchFamily="66" charset="0"/>
              <a:ea typeface="Times New Roman"/>
            </a:endParaRPr>
          </a:p>
          <a:p>
            <a:pPr marL="218440">
              <a:spcBef>
                <a:spcPts val="100"/>
              </a:spcBef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ea typeface="Times New Roman"/>
              </a:rPr>
              <a:t>Педагогический</a:t>
            </a:r>
            <a:r>
              <a:rPr lang="ru-RU" sz="2800" b="1" spc="-7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b="1" dirty="0">
                <a:latin typeface="Monotype Corsiva" pitchFamily="66" charset="0"/>
                <a:ea typeface="Times New Roman"/>
              </a:rPr>
              <a:t>стаж:</a:t>
            </a:r>
            <a:r>
              <a:rPr lang="ru-RU" sz="2800" b="1" spc="-1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2</a:t>
            </a:r>
            <a:r>
              <a:rPr lang="ru-RU" sz="2800" spc="-2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spc="-10" dirty="0">
                <a:latin typeface="Monotype Corsiva" pitchFamily="66" charset="0"/>
                <a:ea typeface="Times New Roman"/>
              </a:rPr>
              <a:t>года.</a:t>
            </a:r>
            <a:endParaRPr lang="ru-RU" sz="1400" dirty="0">
              <a:latin typeface="Monotype Corsiva" pitchFamily="66" charset="0"/>
              <a:ea typeface="Times New Roman"/>
            </a:endParaRPr>
          </a:p>
          <a:p>
            <a:pPr marL="218440">
              <a:spcBef>
                <a:spcPts val="150"/>
              </a:spcBef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ea typeface="Times New Roman"/>
              </a:rPr>
              <a:t>Внеурочная</a:t>
            </a:r>
            <a:r>
              <a:rPr lang="ru-RU" sz="2800" b="1" spc="-10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b="1" dirty="0">
                <a:latin typeface="Monotype Corsiva" pitchFamily="66" charset="0"/>
                <a:ea typeface="Times New Roman"/>
              </a:rPr>
              <a:t>работа:</a:t>
            </a:r>
            <a:r>
              <a:rPr lang="ru-RU" sz="2800" b="1" spc="-6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spc="-60" dirty="0" smtClean="0">
                <a:latin typeface="Monotype Corsiva" pitchFamily="66" charset="0"/>
                <a:ea typeface="Times New Roman"/>
              </a:rPr>
              <a:t>Познание мира. </a:t>
            </a:r>
            <a:r>
              <a:rPr lang="ru-RU" sz="2800" b="1" dirty="0" smtClean="0">
                <a:latin typeface="Monotype Corsiva" pitchFamily="66" charset="0"/>
                <a:ea typeface="Times New Roman"/>
              </a:rPr>
              <a:t>Кружки</a:t>
            </a:r>
            <a:r>
              <a:rPr lang="ru-RU" sz="2800" b="1" spc="-40" dirty="0" smtClean="0">
                <a:latin typeface="Monotype Corsiva" pitchFamily="66" charset="0"/>
                <a:ea typeface="Times New Roman"/>
              </a:rPr>
              <a:t> :</a:t>
            </a:r>
            <a:r>
              <a:rPr lang="ru-RU" sz="2800" spc="-40" dirty="0" smtClean="0">
                <a:latin typeface="Monotype Corsiva" pitchFamily="66" charset="0"/>
                <a:ea typeface="Times New Roman"/>
              </a:rPr>
              <a:t>театр теней </a:t>
            </a:r>
            <a:r>
              <a:rPr lang="ru-RU" sz="2800" dirty="0" smtClean="0">
                <a:latin typeface="Monotype Corsiva" pitchFamily="66" charset="0"/>
                <a:ea typeface="Times New Roman"/>
              </a:rPr>
              <a:t>«Теневые грезы»,</a:t>
            </a:r>
            <a:r>
              <a:rPr lang="ru-RU" sz="2800" spc="-45" dirty="0" smtClean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 smtClean="0">
                <a:latin typeface="Monotype Corsiva" pitchFamily="66" charset="0"/>
                <a:ea typeface="Times New Roman"/>
              </a:rPr>
              <a:t>«Шашки и Шахматы</a:t>
            </a:r>
            <a:r>
              <a:rPr lang="ru-RU" sz="2800" spc="-10" dirty="0" smtClean="0">
                <a:latin typeface="Monotype Corsiva" pitchFamily="66" charset="0"/>
                <a:ea typeface="Times New Roman"/>
              </a:rPr>
              <a:t>», «Исследователи»</a:t>
            </a:r>
            <a:endParaRPr lang="ru-RU" sz="1400" dirty="0">
              <a:latin typeface="Monotype Corsiva" pitchFamily="66" charset="0"/>
              <a:ea typeface="Times New Roman"/>
            </a:endParaRPr>
          </a:p>
          <a:p>
            <a:pPr marL="218440">
              <a:spcBef>
                <a:spcPts val="145"/>
              </a:spcBef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ea typeface="Times New Roman"/>
              </a:rPr>
              <a:t>Творческие</a:t>
            </a:r>
            <a:r>
              <a:rPr lang="ru-RU" sz="2800" b="1" spc="-8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b="1" dirty="0">
                <a:latin typeface="Monotype Corsiva" pitchFamily="66" charset="0"/>
                <a:ea typeface="Times New Roman"/>
              </a:rPr>
              <a:t>замыслы:</a:t>
            </a:r>
            <a:r>
              <a:rPr lang="ru-RU" sz="2800" b="1" spc="-3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освоение</a:t>
            </a:r>
            <a:r>
              <a:rPr lang="ru-RU" sz="2800" spc="-2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профессии</a:t>
            </a:r>
            <a:r>
              <a:rPr lang="ru-RU" sz="2800" spc="-2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учитель,</a:t>
            </a:r>
            <a:r>
              <a:rPr lang="ru-RU" sz="2800" spc="-2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участие</a:t>
            </a:r>
            <a:r>
              <a:rPr lang="ru-RU" sz="2800" spc="-2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spc="-50" dirty="0">
                <a:latin typeface="Monotype Corsiva" pitchFamily="66" charset="0"/>
                <a:ea typeface="Times New Roman"/>
              </a:rPr>
              <a:t>в</a:t>
            </a:r>
            <a:endParaRPr lang="ru-RU" sz="1400" dirty="0">
              <a:latin typeface="Monotype Corsiva" pitchFamily="66" charset="0"/>
              <a:ea typeface="Times New Roman"/>
            </a:endParaRPr>
          </a:p>
          <a:p>
            <a:pPr marL="218440">
              <a:lnSpc>
                <a:spcPct val="101000"/>
              </a:lnSpc>
              <a:spcBef>
                <a:spcPts val="100"/>
              </a:spcBef>
              <a:spcAft>
                <a:spcPts val="0"/>
              </a:spcAft>
            </a:pPr>
            <a:r>
              <a:rPr lang="ru-RU" sz="2800" dirty="0">
                <a:latin typeface="Monotype Corsiva" pitchFamily="66" charset="0"/>
                <a:ea typeface="Times New Roman"/>
              </a:rPr>
              <a:t>профессиональных конкурсах;</a:t>
            </a:r>
            <a:r>
              <a:rPr lang="ru-RU" sz="2800" spc="-3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участие</a:t>
            </a:r>
            <a:r>
              <a:rPr lang="ru-RU" sz="2800" spc="-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в</a:t>
            </a:r>
            <a:r>
              <a:rPr lang="ru-RU" sz="2800" spc="40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сетевых</a:t>
            </a:r>
            <a:r>
              <a:rPr lang="ru-RU" sz="2800" spc="-5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сообществах;</a:t>
            </a:r>
            <a:r>
              <a:rPr lang="ru-RU" sz="2800" spc="-50" dirty="0">
                <a:latin typeface="Monotype Corsiva" pitchFamily="66" charset="0"/>
                <a:ea typeface="Times New Roman"/>
              </a:rPr>
              <a:t> </a:t>
            </a:r>
            <a:r>
              <a:rPr lang="ru-RU" sz="2800" dirty="0">
                <a:latin typeface="Monotype Corsiva" pitchFamily="66" charset="0"/>
                <a:ea typeface="Times New Roman"/>
              </a:rPr>
              <a:t>составление мультимедийных презентаций к урокам и внеклассным </a:t>
            </a:r>
            <a:r>
              <a:rPr lang="ru-RU" sz="2800" dirty="0" smtClean="0">
                <a:latin typeface="Monotype Corsiva" pitchFamily="66" charset="0"/>
                <a:ea typeface="Times New Roman"/>
              </a:rPr>
              <a:t>мероприятиям, к кружку «</a:t>
            </a:r>
            <a:r>
              <a:rPr lang="ru-RU" sz="2800" dirty="0" err="1" smtClean="0">
                <a:latin typeface="Monotype Corsiva" pitchFamily="66" charset="0"/>
                <a:ea typeface="Times New Roman"/>
              </a:rPr>
              <a:t>Теневыегрезы</a:t>
            </a:r>
            <a:r>
              <a:rPr lang="ru-RU" sz="2800" dirty="0" smtClean="0">
                <a:latin typeface="Monotype Corsiva" pitchFamily="66" charset="0"/>
                <a:ea typeface="Times New Roman"/>
              </a:rPr>
              <a:t>. </a:t>
            </a:r>
            <a:endParaRPr lang="ru-RU" sz="1400" dirty="0">
              <a:latin typeface="Monotype Corsiva" pitchFamily="66" charset="0"/>
              <a:ea typeface="Times New Roman"/>
            </a:endParaRPr>
          </a:p>
          <a:p>
            <a:pPr marL="228600" lvl="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endParaRPr lang="ru-RU" sz="2800" dirty="0">
              <a:latin typeface="Monotype Corsiv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764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Мои</a:t>
            </a:r>
            <a:r>
              <a:rPr lang="ru-RU" b="1" spc="-75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spc="-10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достижения</a:t>
            </a:r>
            <a:endParaRPr lang="ru-RU" dirty="0"/>
          </a:p>
        </p:txBody>
      </p:sp>
      <p:pic>
        <p:nvPicPr>
          <p:cNvPr id="2050" name="Picture 2" descr="C:\Users\Анастасия\Desktop\Для Аттестации\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2438400" cy="27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настасия\Desktop\Для Аттестации\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498120"/>
            <a:ext cx="2438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настасия\Desktop\Для Аттестации\4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498120"/>
            <a:ext cx="2928757" cy="2685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19600"/>
            <a:ext cx="2438400" cy="2451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C:\Users\Анастасия\Desktop\Для Аттестации\7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419600"/>
            <a:ext cx="2514600" cy="245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Анастасия\Desktop\Для Аттестации\6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834" y="4431821"/>
            <a:ext cx="2917166" cy="245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32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Мои</a:t>
            </a:r>
            <a:r>
              <a:rPr lang="ru-RU" b="1" spc="-75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spc="-10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достижения</a:t>
            </a:r>
            <a:endParaRPr lang="ru-RU" dirty="0"/>
          </a:p>
        </p:txBody>
      </p:sp>
      <p:pic>
        <p:nvPicPr>
          <p:cNvPr id="4098" name="Picture 2" descr="C:\Users\Анастасия\Desktop\Для Аттестации\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799"/>
            <a:ext cx="3048000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настасия\Desktop\Для Аттестации\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57" y="1447800"/>
            <a:ext cx="2971800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настасия\Desktop\Для Аттестации\10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703" y="1447800"/>
            <a:ext cx="2807897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Анастасия\Desktop\Для Аттестации\1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124863"/>
            <a:ext cx="28956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Анастасия\Desktop\Для Аттестации\IMG_20210120_1102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124863"/>
            <a:ext cx="29718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Анастасия\Desktop\Для Аттестации\IMG_20210120_1102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762" y="4124864"/>
            <a:ext cx="2767775" cy="265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5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Мои</a:t>
            </a:r>
            <a:r>
              <a:rPr lang="ru-RU" b="1" spc="-75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spc="-10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достижения</a:t>
            </a:r>
            <a:endParaRPr lang="ru-RU" dirty="0"/>
          </a:p>
        </p:txBody>
      </p:sp>
      <p:pic>
        <p:nvPicPr>
          <p:cNvPr id="7170" name="Picture 2" descr="D:\img20220501_122906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28956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img20220501_1230295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044" y="1981200"/>
            <a:ext cx="3076755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Анастасия\Desktop\Для Аттестации\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47800"/>
            <a:ext cx="2590800" cy="464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22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Участие</a:t>
            </a:r>
            <a:r>
              <a:rPr lang="ru-RU" b="1" spc="-80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в</a:t>
            </a:r>
            <a:r>
              <a:rPr lang="ru-RU" b="1" spc="-55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смотрах</a:t>
            </a:r>
            <a:r>
              <a:rPr lang="ru-RU" b="1" spc="-70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и</a:t>
            </a:r>
            <a:r>
              <a:rPr lang="ru-RU" b="1" spc="-60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spc="-10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ea typeface="Times New Roman"/>
              </a:rPr>
              <a:t>конкурсах</a:t>
            </a:r>
            <a:endParaRPr lang="ru-RU" dirty="0"/>
          </a:p>
        </p:txBody>
      </p:sp>
      <p:pic>
        <p:nvPicPr>
          <p:cNvPr id="10242" name="Picture 2" descr="C:\Users\Анастасия\Desktop\IMG_20220408_1218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3048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Анастасия\Downloads\IMG_20211229_120432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114800"/>
            <a:ext cx="4038600" cy="249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Анастасия\Downloads\IMG_20211216_0911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828800"/>
            <a:ext cx="3962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9624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383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Занятия</a:t>
            </a:r>
            <a:r>
              <a:rPr lang="ru-RU" b="1" spc="-105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в</a:t>
            </a:r>
            <a:r>
              <a:rPr lang="ru-RU" b="1" spc="-105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кружках,</a:t>
            </a:r>
            <a:r>
              <a:rPr lang="ru-RU" b="1" spc="-105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секциях,</a:t>
            </a:r>
            <a:r>
              <a:rPr lang="ru-RU" b="1" spc="-95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spc="-1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объединениях</a:t>
            </a:r>
            <a:endParaRPr lang="ru-RU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3261643" cy="4352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828800"/>
            <a:ext cx="309721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932" y="4191000"/>
            <a:ext cx="3097212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677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-1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Социальное</a:t>
            </a:r>
            <a:r>
              <a:rPr lang="ru-RU" b="1" spc="-95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ru-RU" b="1" spc="-1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Times New Roman"/>
              </a:rPr>
              <a:t>партнерство</a:t>
            </a:r>
            <a:endParaRPr lang="ru-RU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Анастасия\Desktop\IMG_20220411_120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22" y="1890623"/>
            <a:ext cx="3138577" cy="205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Анастасия\Desktop\IMG-20220422-WA00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890622"/>
            <a:ext cx="3352800" cy="443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Анастасия\Desktop\IMG_20220411_122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22" y="4114800"/>
            <a:ext cx="3138577" cy="22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91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225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Муниципальное казенное общеобразовательное учреждение «Андреевская средняя школа»</vt:lpstr>
      <vt:lpstr>Искандирова Анастасия Александровна  - педагог-организатор, преподаватель биологии-химии, физики.</vt:lpstr>
      <vt:lpstr> Личная карта участника конкурса </vt:lpstr>
      <vt:lpstr>Мои достижения</vt:lpstr>
      <vt:lpstr>Мои достижения</vt:lpstr>
      <vt:lpstr>Мои достижения</vt:lpstr>
      <vt:lpstr>Участие в смотрах и конкурсах</vt:lpstr>
      <vt:lpstr>Занятия в кружках, секциях, объединениях</vt:lpstr>
      <vt:lpstr>Социальное партнерство</vt:lpstr>
      <vt:lpstr>Ссылки на Методические  разработки  по воспитанию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</dc:title>
  <dc:creator>Павел Погодаев</dc:creator>
  <cp:lastModifiedBy>Анастасия</cp:lastModifiedBy>
  <cp:revision>34</cp:revision>
  <dcterms:created xsi:type="dcterms:W3CDTF">2017-01-04T14:26:05Z</dcterms:created>
  <dcterms:modified xsi:type="dcterms:W3CDTF">2022-05-01T09:43:49Z</dcterms:modified>
</cp:coreProperties>
</file>