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68" r:id="rId3"/>
    <p:sldId id="270" r:id="rId4"/>
    <p:sldId id="272" r:id="rId5"/>
    <p:sldId id="257" r:id="rId6"/>
    <p:sldId id="258" r:id="rId7"/>
    <p:sldId id="259" r:id="rId8"/>
    <p:sldId id="261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00"/>
    <a:srgbClr val="E5434B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8" d="100"/>
          <a:sy n="88" d="100"/>
        </p:scale>
        <p:origin x="-1282" y="1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87FAAAF-75A2-4EA9-B178-26C39C305DF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A65E0E0-6167-46BA-9A12-9B8FFC7B8E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7FAAAF-75A2-4EA9-B178-26C39C305DF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65E0E0-6167-46BA-9A12-9B8FFC7B8E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7FAAAF-75A2-4EA9-B178-26C39C305DF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65E0E0-6167-46BA-9A12-9B8FFC7B8E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7FAAAF-75A2-4EA9-B178-26C39C305DF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65E0E0-6167-46BA-9A12-9B8FFC7B8E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7FAAAF-75A2-4EA9-B178-26C39C305DF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65E0E0-6167-46BA-9A12-9B8FFC7B8E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7FAAAF-75A2-4EA9-B178-26C39C305DF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65E0E0-6167-46BA-9A12-9B8FFC7B8E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7FAAAF-75A2-4EA9-B178-26C39C305DF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65E0E0-6167-46BA-9A12-9B8FFC7B8E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7FAAAF-75A2-4EA9-B178-26C39C305DF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65E0E0-6167-46BA-9A12-9B8FFC7B8E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7FAAAF-75A2-4EA9-B178-26C39C305DF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65E0E0-6167-46BA-9A12-9B8FFC7B8E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87FAAAF-75A2-4EA9-B178-26C39C305DF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65E0E0-6167-46BA-9A12-9B8FFC7B8E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87FAAAF-75A2-4EA9-B178-26C39C305DF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A65E0E0-6167-46BA-9A12-9B8FFC7B8E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87FAAAF-75A2-4EA9-B178-26C39C305DF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A65E0E0-6167-46BA-9A12-9B8FFC7B8E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3d\портфолио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73309"/>
            <a:ext cx="2571768" cy="2119946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48" y="2000240"/>
            <a:ext cx="1984816" cy="1375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1357298"/>
            <a:ext cx="5500726" cy="186787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«ПОРТФОЛИО»</a:t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 СИСТЕМЕ ОЦЕНКИ РЕЗУЛЬТАТОВ ОБУЧЕНИЯ ФИЗИКИ</a:t>
            </a:r>
            <a:endParaRPr lang="ru-RU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643010" y="5373216"/>
            <a:ext cx="7500990" cy="1341932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Учитель физики</a:t>
            </a:r>
          </a:p>
          <a:p>
            <a:r>
              <a:rPr lang="ru-RU" sz="240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Искандирова</a:t>
            </a:r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Анастасия Александровна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09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357298"/>
            <a:ext cx="8501090" cy="5072098"/>
          </a:xfrm>
        </p:spPr>
        <p:txBody>
          <a:bodyPr>
            <a:normAutofit/>
          </a:bodyPr>
          <a:lstStyle/>
          <a:p>
            <a:pPr marL="69215" marR="74295" indent="180340" algn="just">
              <a:lnSpc>
                <a:spcPct val="95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pc="-25" dirty="0">
                <a:latin typeface="Times New Roman"/>
              </a:rPr>
              <a:t>Н</a:t>
            </a:r>
            <a:r>
              <a:rPr lang="ru-RU" sz="2400" spc="-25" dirty="0" smtClean="0">
                <a:latin typeface="Times New Roman"/>
                <a:ea typeface="Times New Roman"/>
              </a:rPr>
              <a:t>есмотря </a:t>
            </a:r>
            <a:r>
              <a:rPr lang="ru-RU" sz="2400" spc="-25" dirty="0">
                <a:latin typeface="Times New Roman"/>
                <a:ea typeface="Times New Roman"/>
              </a:rPr>
              <a:t>на имеющиеся недостатки, </a:t>
            </a:r>
            <a:r>
              <a:rPr lang="ru-RU" sz="2400" spc="-20" dirty="0">
                <a:latin typeface="Times New Roman"/>
                <a:ea typeface="Times New Roman"/>
              </a:rPr>
              <a:t>используя</a:t>
            </a:r>
            <a:r>
              <a:rPr lang="ru-RU" sz="2400" spc="-15" dirty="0">
                <a:latin typeface="Times New Roman"/>
                <a:ea typeface="Times New Roman"/>
              </a:rPr>
              <a:t> метод «портфолио» </a:t>
            </a:r>
            <a:r>
              <a:rPr lang="ru-RU" sz="2400" spc="-10" dirty="0">
                <a:latin typeface="Times New Roman"/>
                <a:ea typeface="Times New Roman"/>
              </a:rPr>
              <a:t>в оценке качества обучения физике в</a:t>
            </a:r>
            <a:r>
              <a:rPr lang="ru-RU" sz="2400" spc="-5" dirty="0">
                <a:latin typeface="Times New Roman"/>
                <a:ea typeface="Times New Roman"/>
              </a:rPr>
              <a:t> </a:t>
            </a:r>
            <a:r>
              <a:rPr lang="ru-RU" sz="2400" spc="-20" dirty="0">
                <a:latin typeface="Times New Roman"/>
                <a:ea typeface="Times New Roman"/>
              </a:rPr>
              <a:t>средней </a:t>
            </a:r>
            <a:r>
              <a:rPr lang="ru-RU" sz="2400" spc="-15" dirty="0">
                <a:latin typeface="Times New Roman"/>
                <a:ea typeface="Times New Roman"/>
              </a:rPr>
              <a:t>школе, мы можем получить большой материал об</a:t>
            </a:r>
            <a:r>
              <a:rPr lang="ru-RU" sz="2400" spc="-260" dirty="0">
                <a:latin typeface="Times New Roman"/>
                <a:ea typeface="Times New Roman"/>
              </a:rPr>
              <a:t> </a:t>
            </a:r>
            <a:r>
              <a:rPr lang="ru-RU" sz="2400" spc="-25" dirty="0">
                <a:latin typeface="Times New Roman"/>
                <a:ea typeface="Times New Roman"/>
              </a:rPr>
              <a:t>учащихся, выполнении </a:t>
            </a:r>
            <a:r>
              <a:rPr lang="ru-RU" sz="2400" spc="-20" dirty="0">
                <a:latin typeface="Times New Roman"/>
                <a:ea typeface="Times New Roman"/>
              </a:rPr>
              <a:t>ими учебной работы, достижениях</a:t>
            </a:r>
            <a:r>
              <a:rPr lang="ru-RU" sz="2400" spc="-15" dirty="0">
                <a:latin typeface="Times New Roman"/>
                <a:ea typeface="Times New Roman"/>
              </a:rPr>
              <a:t> </a:t>
            </a:r>
            <a:r>
              <a:rPr lang="ru-RU" sz="2400" spc="-25" dirty="0">
                <a:latin typeface="Times New Roman"/>
                <a:ea typeface="Times New Roman"/>
              </a:rPr>
              <a:t>ученика в процессе </a:t>
            </a:r>
            <a:r>
              <a:rPr lang="ru-RU" sz="2400" spc="-20" dirty="0">
                <a:latin typeface="Times New Roman"/>
                <a:ea typeface="Times New Roman"/>
              </a:rPr>
              <a:t>обучения, направлении его творческой</a:t>
            </a:r>
            <a:r>
              <a:rPr lang="ru-RU" sz="2400" spc="-15" dirty="0">
                <a:latin typeface="Times New Roman"/>
                <a:ea typeface="Times New Roman"/>
              </a:rPr>
              <a:t> </a:t>
            </a:r>
            <a:r>
              <a:rPr lang="ru-RU" sz="2400" spc="-25" dirty="0">
                <a:latin typeface="Times New Roman"/>
                <a:ea typeface="Times New Roman"/>
              </a:rPr>
              <a:t>активности. Анализируя полученный материал, </a:t>
            </a:r>
            <a:r>
              <a:rPr lang="ru-RU" sz="2400" spc="-20" dirty="0">
                <a:latin typeface="Times New Roman"/>
                <a:ea typeface="Times New Roman"/>
              </a:rPr>
              <a:t>можно </a:t>
            </a:r>
            <a:r>
              <a:rPr lang="ru-RU" sz="2400" spc="-20" dirty="0" smtClean="0">
                <a:latin typeface="Times New Roman"/>
                <a:ea typeface="Times New Roman"/>
              </a:rPr>
              <a:t>выставить </a:t>
            </a:r>
            <a:r>
              <a:rPr lang="ru-RU" sz="2400" spc="-20" dirty="0">
                <a:latin typeface="Times New Roman"/>
                <a:ea typeface="Times New Roman"/>
              </a:rPr>
              <a:t>оценку, которая, в отличие от традиционной, будет</a:t>
            </a:r>
            <a:r>
              <a:rPr lang="ru-RU" sz="2400" spc="-260" dirty="0">
                <a:latin typeface="Times New Roman"/>
                <a:ea typeface="Times New Roman"/>
              </a:rPr>
              <a:t> </a:t>
            </a:r>
            <a:r>
              <a:rPr lang="ru-RU" sz="2400" spc="-30" dirty="0">
                <a:latin typeface="Times New Roman"/>
                <a:ea typeface="Times New Roman"/>
              </a:rPr>
              <a:t>достаточно </a:t>
            </a:r>
            <a:r>
              <a:rPr lang="ru-RU" sz="2400" spc="-25" dirty="0">
                <a:latin typeface="Times New Roman"/>
                <a:ea typeface="Times New Roman"/>
              </a:rPr>
              <a:t>объективной, так как в ней заключено не только</a:t>
            </a:r>
            <a:r>
              <a:rPr lang="ru-RU" sz="2400" spc="-260" dirty="0">
                <a:latin typeface="Times New Roman"/>
                <a:ea typeface="Times New Roman"/>
              </a:rPr>
              <a:t> </a:t>
            </a:r>
            <a:r>
              <a:rPr lang="ru-RU" sz="2400" spc="-40" dirty="0">
                <a:latin typeface="Times New Roman"/>
                <a:ea typeface="Times New Roman"/>
              </a:rPr>
              <a:t>субъективное </a:t>
            </a:r>
            <a:r>
              <a:rPr lang="ru-RU" sz="2400" spc="-35" dirty="0">
                <a:latin typeface="Times New Roman"/>
                <a:ea typeface="Times New Roman"/>
              </a:rPr>
              <a:t>мнение учителя об ученике, но и </a:t>
            </a:r>
            <a:r>
              <a:rPr lang="ru-RU" sz="2400" spc="-35" dirty="0" smtClean="0">
                <a:latin typeface="Times New Roman"/>
                <a:ea typeface="Times New Roman"/>
              </a:rPr>
              <a:t>документально </a:t>
            </a:r>
            <a:r>
              <a:rPr lang="ru-RU" sz="2400" spc="-35" dirty="0">
                <a:latin typeface="Times New Roman"/>
                <a:ea typeface="Times New Roman"/>
              </a:rPr>
              <a:t>подтвержденный портфель достижений учащихся </a:t>
            </a:r>
            <a:r>
              <a:rPr lang="ru-RU" sz="2400" spc="-30" dirty="0">
                <a:latin typeface="Times New Roman"/>
                <a:ea typeface="Times New Roman"/>
              </a:rPr>
              <a:t>в </a:t>
            </a:r>
            <a:endParaRPr lang="ru-RU" sz="2400" spc="-30" dirty="0" smtClean="0">
              <a:latin typeface="Times New Roman"/>
              <a:ea typeface="Times New Roman"/>
            </a:endParaRPr>
          </a:p>
          <a:p>
            <a:pPr marL="69215" marR="74295" indent="0" algn="just">
              <a:lnSpc>
                <a:spcPct val="95000"/>
              </a:lnSpc>
              <a:buNone/>
            </a:pPr>
            <a:r>
              <a:rPr lang="ru-RU" sz="2400" spc="-30" dirty="0" smtClean="0">
                <a:latin typeface="Times New Roman"/>
                <a:ea typeface="Times New Roman"/>
              </a:rPr>
              <a:t>инте</a:t>
            </a:r>
            <a:r>
              <a:rPr lang="ru-RU" sz="2400" spc="-45" dirty="0" smtClean="0">
                <a:latin typeface="Times New Roman"/>
                <a:ea typeface="Times New Roman"/>
              </a:rPr>
              <a:t>ресующей</a:t>
            </a:r>
            <a:r>
              <a:rPr lang="ru-RU" sz="2400" spc="-90" dirty="0" smtClean="0">
                <a:latin typeface="Times New Roman"/>
                <a:ea typeface="Times New Roman"/>
              </a:rPr>
              <a:t> </a:t>
            </a:r>
            <a:r>
              <a:rPr lang="ru-RU" sz="2400" spc="-40" dirty="0">
                <a:latin typeface="Times New Roman"/>
                <a:ea typeface="Times New Roman"/>
              </a:rPr>
              <a:t>нас</a:t>
            </a:r>
            <a:r>
              <a:rPr lang="ru-RU" sz="2400" spc="-90" dirty="0">
                <a:latin typeface="Times New Roman"/>
                <a:ea typeface="Times New Roman"/>
              </a:rPr>
              <a:t> </a:t>
            </a:r>
            <a:r>
              <a:rPr lang="ru-RU" sz="2400" spc="-40" dirty="0">
                <a:latin typeface="Times New Roman"/>
                <a:ea typeface="Times New Roman"/>
              </a:rPr>
              <a:t>области.</a:t>
            </a:r>
            <a:endParaRPr lang="ru-RU" sz="2400" dirty="0">
              <a:latin typeface="Times New Roman"/>
              <a:ea typeface="Times New Roman"/>
            </a:endParaRPr>
          </a:p>
          <a:p>
            <a:pPr marL="0" indent="0">
              <a:lnSpc>
                <a:spcPct val="120000"/>
              </a:lnSpc>
              <a:buNone/>
            </a:pPr>
            <a:endParaRPr lang="ru-RU" sz="38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ru-RU" sz="3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285728"/>
            <a:ext cx="807249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дает метод «портфолио» в оценке качества обучения физике?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428604"/>
            <a:ext cx="8072494" cy="71438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1" i="0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04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1659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.</a:t>
            </a:r>
            <a:br>
              <a:rPr lang="ru-RU" sz="2600" dirty="0" smtClean="0">
                <a:latin typeface="Arial" pitchFamily="34" charset="0"/>
                <a:cs typeface="Arial" pitchFamily="34" charset="0"/>
              </a:rPr>
            </a:br>
            <a:r>
              <a:rPr lang="ru-RU" sz="2600" dirty="0" smtClean="0">
                <a:latin typeface="Arial" pitchFamily="34" charset="0"/>
                <a:cs typeface="Arial" pitchFamily="34" charset="0"/>
              </a:rPr>
              <a:t>Портфолио учащихся позволяет учебному заведению получать регулярный отчет о значимых образовательных результатах своих учеников и их динамике по годам; поддерживать высокую учебную мотивацию учащихся и в определенной мере работать на сохранение контингента учащихся.</a:t>
            </a:r>
          </a:p>
          <a:p>
            <a:endParaRPr lang="ru-RU" i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285728"/>
            <a:ext cx="807249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357422" y="357166"/>
            <a:ext cx="3857652" cy="71438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ЭТО ИНТЕРЕСНО:</a:t>
            </a:r>
            <a:endParaRPr kumimoji="0" lang="ru-RU" sz="2800" b="1" i="0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74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00034" y="285728"/>
            <a:ext cx="807249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642910" y="2428868"/>
            <a:ext cx="7858180" cy="2143140"/>
          </a:xfrm>
        </p:spPr>
        <p:txBody>
          <a:bodyPr>
            <a:normAutofit/>
          </a:bodyPr>
          <a:lstStyle/>
          <a:p>
            <a:pPr algn="l"/>
            <a:r>
              <a:rPr lang="ru-RU" sz="3200" b="1" u="sng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Портфолио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– это способ фиксирования, накопления и оценки индивидуальных достижений учащихся в определенный период обучения.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57256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ПОРТФОЛИО КАК  ФОРМА  ОЦЕНИВАНИЯ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ИНДИВИДУАЛЬНЫХ  ДОСТИЖЕНИЙ  УЧАЩИХСЯ</a:t>
            </a:r>
            <a:r>
              <a:rPr lang="ru-RU" sz="3200" u="sng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3200" u="sng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3200" u="sng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09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user\Рабочий стол\3d\портфолио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206488" y="3571876"/>
            <a:ext cx="2937512" cy="2905764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500034" y="285728"/>
            <a:ext cx="807249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4282" y="428604"/>
            <a:ext cx="857256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КАК ВЫГЛЯДИТ ПОРТФОЛИО?</a:t>
            </a:r>
            <a:endParaRPr lang="ru-RU" sz="2800" b="1" u="sng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1500174"/>
            <a:ext cx="7858180" cy="450059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Папка «на кольцах», наполненная файлами с перфорацией.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endParaRPr lang="ru-RU" sz="2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ru-RU" sz="2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Файлы могут быть </a:t>
            </a:r>
            <a:r>
              <a:rPr lang="ru-RU" sz="26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разноформатные</a:t>
            </a:r>
            <a:r>
              <a:rPr lang="ru-RU" sz="2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для работ формата А4, А5 и А3.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endParaRPr lang="ru-RU" sz="2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ru-RU" sz="2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Возможно использование разделителей, которые помогут структурировать папку по разделам.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endParaRPr lang="ru-RU" sz="2400" u="sn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21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00034" y="285728"/>
            <a:ext cx="807249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64" y="1571612"/>
            <a:ext cx="8715436" cy="4429156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Для фиксирования собственной успеваемости, например, в виде оценок текущей аттестации.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Для определения учебных целей и планирования своего образования.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Для улучшения результатов проделанной работы.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Чтобы реально оценивать свои навыки и умения.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Для развития учебных навыков.</a:t>
            </a:r>
          </a:p>
          <a:p>
            <a:endParaRPr lang="ru-RU" sz="2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428604"/>
            <a:ext cx="857256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ЗАЧЕМ   ИСПОЛЬЗОВАТЬ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ПОРТФОЛИО?</a:t>
            </a:r>
            <a:endParaRPr lang="ru-RU" sz="2800" b="1" u="sng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81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285728"/>
            <a:ext cx="807249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4282" y="142852"/>
            <a:ext cx="857256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Рассматривают три основных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типа портфолио</a:t>
            </a: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ru-RU" sz="32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602419" y="1790069"/>
            <a:ext cx="5904656" cy="1418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Портфолио документов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00034" y="3284984"/>
            <a:ext cx="421598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Портфолио работ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95936" y="4385943"/>
            <a:ext cx="4576592" cy="12024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Портфолио отзывов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583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507209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285728"/>
            <a:ext cx="807249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«портфолио» в системе оценки результатов обучения физики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4282" y="142852"/>
            <a:ext cx="857256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ru-RU" sz="2800" b="1" i="0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043608" y="1772816"/>
            <a:ext cx="6048672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Портфолио документов 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043608" y="4005064"/>
            <a:ext cx="5904656" cy="17064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Портфолио работ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102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428736"/>
            <a:ext cx="8501122" cy="4643470"/>
          </a:xfrm>
        </p:spPr>
        <p:txBody>
          <a:bodyPr>
            <a:normAutofit fontScale="70000" lnSpcReduction="20000"/>
          </a:bodyPr>
          <a:lstStyle/>
          <a:p>
            <a:pPr marL="69215" indent="180340" algn="just">
              <a:lnSpc>
                <a:spcPct val="95000"/>
              </a:lnSpc>
            </a:pPr>
            <a:r>
              <a:rPr lang="ru-RU" sz="2800" i="1" spc="-30" dirty="0">
                <a:latin typeface="Times New Roman"/>
                <a:ea typeface="Times New Roman"/>
              </a:rPr>
              <a:t>Портфолио </a:t>
            </a:r>
            <a:r>
              <a:rPr lang="ru-RU" sz="2800" i="1" spc="-25" dirty="0">
                <a:latin typeface="Times New Roman"/>
                <a:ea typeface="Times New Roman"/>
              </a:rPr>
              <a:t>документов </a:t>
            </a:r>
            <a:r>
              <a:rPr lang="ru-RU" sz="2800" spc="-25" dirty="0">
                <a:latin typeface="Times New Roman"/>
                <a:ea typeface="Times New Roman"/>
              </a:rPr>
              <a:t>при обучении физике </a:t>
            </a:r>
            <a:r>
              <a:rPr lang="ru-RU" sz="2800" spc="-25" dirty="0" smtClean="0">
                <a:latin typeface="Times New Roman"/>
                <a:ea typeface="Times New Roman"/>
              </a:rPr>
              <a:t>представ</a:t>
            </a:r>
            <a:r>
              <a:rPr lang="ru-RU" sz="2800" spc="-30" dirty="0" smtClean="0">
                <a:latin typeface="Times New Roman"/>
                <a:ea typeface="Times New Roman"/>
              </a:rPr>
              <a:t>ляет </a:t>
            </a:r>
            <a:r>
              <a:rPr lang="ru-RU" sz="2800" spc="-30" dirty="0">
                <a:latin typeface="Times New Roman"/>
                <a:ea typeface="Times New Roman"/>
              </a:rPr>
              <a:t>собой </a:t>
            </a:r>
            <a:r>
              <a:rPr lang="ru-RU" sz="2800" spc="-25" dirty="0">
                <a:latin typeface="Times New Roman"/>
                <a:ea typeface="Times New Roman"/>
              </a:rPr>
              <a:t>собрание грамот, удостоверений участника и </a:t>
            </a:r>
            <a:r>
              <a:rPr lang="ru-RU" sz="2800" spc="-25" dirty="0" smtClean="0">
                <a:latin typeface="Times New Roman"/>
                <a:ea typeface="Times New Roman"/>
              </a:rPr>
              <a:t>по</a:t>
            </a:r>
            <a:r>
              <a:rPr lang="ru-RU" sz="2800" spc="-40" dirty="0" smtClean="0">
                <a:latin typeface="Times New Roman"/>
                <a:ea typeface="Times New Roman"/>
              </a:rPr>
              <a:t>бедителя </a:t>
            </a:r>
            <a:r>
              <a:rPr lang="ru-RU" sz="2800" spc="-40" dirty="0">
                <a:latin typeface="Times New Roman"/>
                <a:ea typeface="Times New Roman"/>
              </a:rPr>
              <a:t>различного уровня физических олимпиад </a:t>
            </a:r>
            <a:r>
              <a:rPr lang="ru-RU" sz="2800" spc="-35" dirty="0">
                <a:latin typeface="Times New Roman"/>
                <a:ea typeface="Times New Roman"/>
              </a:rPr>
              <a:t>и </a:t>
            </a:r>
            <a:r>
              <a:rPr lang="ru-RU" sz="2800" spc="-35" dirty="0" smtClean="0">
                <a:latin typeface="Times New Roman"/>
                <a:ea typeface="Times New Roman"/>
              </a:rPr>
              <a:t>конкур</a:t>
            </a:r>
            <a:r>
              <a:rPr lang="ru-RU" sz="2800" spc="-45" dirty="0" smtClean="0">
                <a:latin typeface="Times New Roman"/>
                <a:ea typeface="Times New Roman"/>
              </a:rPr>
              <a:t>сов</a:t>
            </a:r>
            <a:r>
              <a:rPr lang="ru-RU" sz="2800" spc="-45" dirty="0">
                <a:latin typeface="Times New Roman"/>
                <a:ea typeface="Times New Roman"/>
              </a:rPr>
              <a:t>.</a:t>
            </a:r>
            <a:r>
              <a:rPr lang="ru-RU" sz="2800" spc="-80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Физика</a:t>
            </a:r>
            <a:r>
              <a:rPr lang="ru-RU" sz="2800" spc="-80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тесно</a:t>
            </a:r>
            <a:r>
              <a:rPr lang="ru-RU" sz="2800" spc="-75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связана</a:t>
            </a:r>
            <a:r>
              <a:rPr lang="ru-RU" sz="2800" spc="-80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с</a:t>
            </a:r>
            <a:r>
              <a:rPr lang="ru-RU" sz="2800" spc="-80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техническим</a:t>
            </a:r>
            <a:r>
              <a:rPr lang="ru-RU" sz="2800" spc="-70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творчеством,</a:t>
            </a:r>
            <a:r>
              <a:rPr lang="ru-RU" sz="2800" spc="-70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в</a:t>
            </a:r>
            <a:r>
              <a:rPr lang="ru-RU" sz="2800" spc="-80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связи</a:t>
            </a:r>
            <a:r>
              <a:rPr lang="ru-RU" sz="2800" spc="-265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с</a:t>
            </a:r>
            <a:r>
              <a:rPr lang="ru-RU" sz="2800" spc="-45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этим</a:t>
            </a:r>
            <a:r>
              <a:rPr lang="ru-RU" sz="2800" spc="-35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в</a:t>
            </a:r>
            <a:r>
              <a:rPr lang="ru-RU" sz="2800" spc="-40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это</a:t>
            </a:r>
            <a:r>
              <a:rPr lang="ru-RU" sz="2800" spc="-35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портфолио</a:t>
            </a:r>
            <a:r>
              <a:rPr lang="ru-RU" sz="2800" spc="-30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можно</a:t>
            </a:r>
            <a:r>
              <a:rPr lang="ru-RU" sz="2800" spc="-35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включить</a:t>
            </a:r>
            <a:r>
              <a:rPr lang="ru-RU" sz="2800" spc="-40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также</a:t>
            </a:r>
            <a:r>
              <a:rPr lang="ru-RU" sz="2800" spc="-35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документы,</a:t>
            </a:r>
            <a:r>
              <a:rPr lang="ru-RU" sz="2800" spc="-265" dirty="0">
                <a:latin typeface="Times New Roman"/>
                <a:ea typeface="Times New Roman"/>
              </a:rPr>
              <a:t> </a:t>
            </a:r>
            <a:r>
              <a:rPr lang="ru-RU" sz="2800" spc="-30" dirty="0">
                <a:latin typeface="Times New Roman"/>
                <a:ea typeface="Times New Roman"/>
              </a:rPr>
              <a:t>подтверждающих посещение кружков, </a:t>
            </a:r>
            <a:r>
              <a:rPr lang="ru-RU" sz="2800" spc="-25" dirty="0">
                <a:latin typeface="Times New Roman"/>
                <a:ea typeface="Times New Roman"/>
              </a:rPr>
              <a:t>связанных с физико-</a:t>
            </a:r>
            <a:r>
              <a:rPr lang="ru-RU" sz="2800" spc="-260" dirty="0">
                <a:latin typeface="Times New Roman"/>
                <a:ea typeface="Times New Roman"/>
              </a:rPr>
              <a:t> </a:t>
            </a:r>
            <a:r>
              <a:rPr lang="ru-RU" sz="2800" spc="-45" dirty="0">
                <a:latin typeface="Times New Roman"/>
                <a:ea typeface="Times New Roman"/>
              </a:rPr>
              <a:t>техническим</a:t>
            </a:r>
            <a:r>
              <a:rPr lang="ru-RU" sz="2800" spc="-70" dirty="0">
                <a:latin typeface="Times New Roman"/>
                <a:ea typeface="Times New Roman"/>
              </a:rPr>
              <a:t> </a:t>
            </a:r>
            <a:r>
              <a:rPr lang="ru-RU" sz="2800" spc="-45" dirty="0">
                <a:latin typeface="Times New Roman"/>
                <a:ea typeface="Times New Roman"/>
              </a:rPr>
              <a:t>творчеством,</a:t>
            </a:r>
            <a:r>
              <a:rPr lang="ru-RU" sz="2800" spc="-65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участие</a:t>
            </a:r>
            <a:r>
              <a:rPr lang="ru-RU" sz="2800" spc="-65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в</a:t>
            </a:r>
            <a:r>
              <a:rPr lang="ru-RU" sz="2800" spc="-70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технических</a:t>
            </a:r>
            <a:r>
              <a:rPr lang="ru-RU" sz="2800" spc="-65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выставках</a:t>
            </a:r>
            <a:r>
              <a:rPr lang="ru-RU" sz="2800" spc="-60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и</a:t>
            </a:r>
            <a:r>
              <a:rPr lang="ru-RU" sz="2800" spc="-265" dirty="0">
                <a:latin typeface="Times New Roman"/>
                <a:ea typeface="Times New Roman"/>
              </a:rPr>
              <a:t> </a:t>
            </a:r>
            <a:r>
              <a:rPr lang="ru-RU" sz="2800" spc="-30" dirty="0">
                <a:latin typeface="Times New Roman"/>
                <a:ea typeface="Times New Roman"/>
              </a:rPr>
              <a:t>соревнованиях. </a:t>
            </a:r>
            <a:r>
              <a:rPr lang="ru-RU" sz="2800" spc="-25" dirty="0">
                <a:latin typeface="Times New Roman"/>
                <a:ea typeface="Times New Roman"/>
              </a:rPr>
              <a:t>Каждый документ, содержащийся в </a:t>
            </a:r>
            <a:r>
              <a:rPr lang="ru-RU" sz="2800" spc="-25" dirty="0" smtClean="0">
                <a:latin typeface="Times New Roman"/>
                <a:ea typeface="Times New Roman"/>
              </a:rPr>
              <a:t>указанном</a:t>
            </a:r>
            <a:r>
              <a:rPr lang="ru-RU" sz="2800" spc="-40" dirty="0" smtClean="0">
                <a:latin typeface="Times New Roman"/>
                <a:ea typeface="Times New Roman"/>
              </a:rPr>
              <a:t> </a:t>
            </a:r>
            <a:r>
              <a:rPr lang="ru-RU" sz="2800" spc="-25" dirty="0">
                <a:latin typeface="Times New Roman"/>
                <a:ea typeface="Times New Roman"/>
              </a:rPr>
              <a:t>портфеле,</a:t>
            </a:r>
            <a:r>
              <a:rPr lang="ru-RU" sz="2800" spc="-35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имеет</a:t>
            </a:r>
            <a:r>
              <a:rPr lang="ru-RU" sz="2800" spc="-45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свой</a:t>
            </a:r>
            <a:r>
              <a:rPr lang="ru-RU" sz="2800" spc="-40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вес</a:t>
            </a:r>
            <a:r>
              <a:rPr lang="ru-RU" sz="2800" spc="-40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и</a:t>
            </a:r>
            <a:r>
              <a:rPr lang="ru-RU" sz="2800" spc="-45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оценивается</a:t>
            </a:r>
            <a:r>
              <a:rPr lang="ru-RU" sz="2800" spc="-40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определенным</a:t>
            </a:r>
            <a:r>
              <a:rPr lang="ru-RU" sz="2800" spc="-265" dirty="0">
                <a:latin typeface="Times New Roman"/>
                <a:ea typeface="Times New Roman"/>
              </a:rPr>
              <a:t> </a:t>
            </a:r>
            <a:r>
              <a:rPr lang="ru-RU" sz="2800" spc="-35" dirty="0">
                <a:latin typeface="Times New Roman"/>
                <a:ea typeface="Times New Roman"/>
              </a:rPr>
              <a:t>баллом. Количество баллов, соответствующее тому или </a:t>
            </a:r>
            <a:r>
              <a:rPr lang="ru-RU" sz="2800" spc="-35" dirty="0" smtClean="0">
                <a:latin typeface="Times New Roman"/>
                <a:ea typeface="Times New Roman"/>
              </a:rPr>
              <a:t>ино</a:t>
            </a:r>
            <a:r>
              <a:rPr lang="ru-RU" sz="2800" spc="-45" dirty="0" smtClean="0">
                <a:latin typeface="Times New Roman"/>
                <a:ea typeface="Times New Roman"/>
              </a:rPr>
              <a:t>му </a:t>
            </a:r>
            <a:r>
              <a:rPr lang="ru-RU" sz="2800" spc="-45" dirty="0">
                <a:latin typeface="Times New Roman"/>
                <a:ea typeface="Times New Roman"/>
              </a:rPr>
              <a:t>документу, определяется однозначно </a:t>
            </a:r>
            <a:r>
              <a:rPr lang="ru-RU" sz="2800" spc="-40" dirty="0">
                <a:latin typeface="Times New Roman"/>
                <a:ea typeface="Times New Roman"/>
              </a:rPr>
              <a:t>экспертной </a:t>
            </a:r>
            <a:r>
              <a:rPr lang="ru-RU" sz="2800" spc="-40" dirty="0" smtClean="0">
                <a:latin typeface="Times New Roman"/>
                <a:ea typeface="Times New Roman"/>
              </a:rPr>
              <a:t>комисси</a:t>
            </a:r>
            <a:r>
              <a:rPr lang="ru-RU" sz="2800" spc="-20" dirty="0" smtClean="0">
                <a:latin typeface="Times New Roman"/>
                <a:ea typeface="Times New Roman"/>
              </a:rPr>
              <a:t>ей </a:t>
            </a:r>
            <a:r>
              <a:rPr lang="ru-RU" sz="2800" spc="-20" dirty="0">
                <a:latin typeface="Times New Roman"/>
                <a:ea typeface="Times New Roman"/>
              </a:rPr>
              <a:t>или советом учебного заведения, в котором </a:t>
            </a:r>
            <a:r>
              <a:rPr lang="ru-RU" sz="2800" spc="-15" dirty="0">
                <a:latin typeface="Times New Roman"/>
                <a:ea typeface="Times New Roman"/>
              </a:rPr>
              <a:t>используют</a:t>
            </a:r>
            <a:r>
              <a:rPr lang="ru-RU" sz="2800" spc="-260" dirty="0">
                <a:latin typeface="Times New Roman"/>
                <a:ea typeface="Times New Roman"/>
              </a:rPr>
              <a:t> </a:t>
            </a:r>
            <a:r>
              <a:rPr lang="ru-RU" sz="2800" spc="-25" dirty="0">
                <a:latin typeface="Times New Roman"/>
                <a:ea typeface="Times New Roman"/>
              </a:rPr>
              <a:t>портфолио. Например, документы победителей олимпиад,</a:t>
            </a:r>
            <a:r>
              <a:rPr lang="ru-RU" sz="2800" spc="-20" dirty="0">
                <a:latin typeface="Times New Roman"/>
                <a:ea typeface="Times New Roman"/>
              </a:rPr>
              <a:t> </a:t>
            </a:r>
            <a:r>
              <a:rPr lang="ru-RU" sz="2800" spc="-40" dirty="0">
                <a:latin typeface="Times New Roman"/>
                <a:ea typeface="Times New Roman"/>
              </a:rPr>
              <a:t>конкурсов, выставок, соревнований оцениваются </a:t>
            </a:r>
            <a:r>
              <a:rPr lang="ru-RU" sz="2800" spc="-35" dirty="0" smtClean="0">
                <a:latin typeface="Times New Roman"/>
                <a:ea typeface="Times New Roman"/>
              </a:rPr>
              <a:t>максималь</a:t>
            </a:r>
            <a:r>
              <a:rPr lang="ru-RU" sz="2800" spc="-20" dirty="0" smtClean="0">
                <a:latin typeface="Times New Roman"/>
                <a:ea typeface="Times New Roman"/>
              </a:rPr>
              <a:t>ным </a:t>
            </a:r>
            <a:r>
              <a:rPr lang="ru-RU" sz="2800" spc="-20" dirty="0">
                <a:latin typeface="Times New Roman"/>
                <a:ea typeface="Times New Roman"/>
              </a:rPr>
              <a:t>количеством баллов (скажем, 10); </a:t>
            </a:r>
            <a:r>
              <a:rPr lang="ru-RU" sz="2800" spc="-15" dirty="0">
                <a:latin typeface="Times New Roman"/>
                <a:ea typeface="Times New Roman"/>
              </a:rPr>
              <a:t>призеры этих </a:t>
            </a:r>
            <a:r>
              <a:rPr lang="ru-RU" sz="2800" spc="-15" dirty="0" smtClean="0">
                <a:latin typeface="Times New Roman"/>
                <a:ea typeface="Times New Roman"/>
              </a:rPr>
              <a:t>меро</a:t>
            </a:r>
            <a:r>
              <a:rPr lang="ru-RU" sz="2800" spc="-45" dirty="0" smtClean="0">
                <a:latin typeface="Times New Roman"/>
                <a:ea typeface="Times New Roman"/>
              </a:rPr>
              <a:t>приятий </a:t>
            </a:r>
            <a:r>
              <a:rPr lang="ru-RU" sz="2800" spc="-40" dirty="0">
                <a:latin typeface="Times New Roman"/>
                <a:ea typeface="Times New Roman"/>
              </a:rPr>
              <a:t>получают меньшее количество баллов (например 8);</a:t>
            </a:r>
            <a:r>
              <a:rPr lang="ru-RU" sz="2800" spc="-35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простое участие оценивается </a:t>
            </a:r>
            <a:r>
              <a:rPr lang="ru-RU" sz="2800" spc="-15" dirty="0">
                <a:latin typeface="Times New Roman"/>
                <a:ea typeface="Times New Roman"/>
              </a:rPr>
              <a:t>еще меньшими баллами (</a:t>
            </a:r>
            <a:r>
              <a:rPr lang="ru-RU" sz="2800" spc="-15" dirty="0" smtClean="0">
                <a:latin typeface="Times New Roman"/>
                <a:ea typeface="Times New Roman"/>
              </a:rPr>
              <a:t>на</a:t>
            </a:r>
            <a:r>
              <a:rPr lang="ru-RU" sz="2800" spc="-25" dirty="0" smtClean="0">
                <a:latin typeface="Times New Roman"/>
                <a:ea typeface="Times New Roman"/>
              </a:rPr>
              <a:t>пример</a:t>
            </a:r>
            <a:r>
              <a:rPr lang="ru-RU" sz="2800" spc="-45" dirty="0" smtClean="0">
                <a:latin typeface="Times New Roman"/>
                <a:ea typeface="Times New Roman"/>
              </a:rPr>
              <a:t> </a:t>
            </a:r>
            <a:r>
              <a:rPr lang="ru-RU" sz="2800" spc="-25" dirty="0">
                <a:latin typeface="Times New Roman"/>
                <a:ea typeface="Times New Roman"/>
              </a:rPr>
              <a:t>5).</a:t>
            </a:r>
            <a:r>
              <a:rPr lang="ru-RU" sz="2800" spc="-40" dirty="0">
                <a:latin typeface="Times New Roman"/>
                <a:ea typeface="Times New Roman"/>
              </a:rPr>
              <a:t> </a:t>
            </a:r>
            <a:r>
              <a:rPr lang="ru-RU" sz="2800" spc="-25" dirty="0">
                <a:latin typeface="Times New Roman"/>
                <a:ea typeface="Times New Roman"/>
              </a:rPr>
              <a:t>Подсчет</a:t>
            </a:r>
            <a:r>
              <a:rPr lang="ru-RU" sz="2800" spc="-45" dirty="0">
                <a:latin typeface="Times New Roman"/>
                <a:ea typeface="Times New Roman"/>
              </a:rPr>
              <a:t> </a:t>
            </a:r>
            <a:r>
              <a:rPr lang="ru-RU" sz="2800" spc="-25" dirty="0">
                <a:latin typeface="Times New Roman"/>
                <a:ea typeface="Times New Roman"/>
              </a:rPr>
              <a:t>набранных</a:t>
            </a:r>
            <a:r>
              <a:rPr lang="ru-RU" sz="2800" spc="-40" dirty="0">
                <a:latin typeface="Times New Roman"/>
                <a:ea typeface="Times New Roman"/>
              </a:rPr>
              <a:t> </a:t>
            </a:r>
            <a:r>
              <a:rPr lang="ru-RU" sz="2800" spc="-25" dirty="0">
                <a:latin typeface="Times New Roman"/>
                <a:ea typeface="Times New Roman"/>
              </a:rPr>
              <a:t>баллов</a:t>
            </a:r>
            <a:r>
              <a:rPr lang="ru-RU" sz="2800" spc="-45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за</a:t>
            </a:r>
            <a:r>
              <a:rPr lang="ru-RU" sz="2800" spc="-45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некоторый</a:t>
            </a:r>
            <a:r>
              <a:rPr lang="ru-RU" sz="2800" spc="-40" dirty="0">
                <a:latin typeface="Times New Roman"/>
                <a:ea typeface="Times New Roman"/>
              </a:rPr>
              <a:t> </a:t>
            </a:r>
            <a:r>
              <a:rPr lang="ru-RU" sz="2800" spc="-20" dirty="0">
                <a:latin typeface="Times New Roman"/>
                <a:ea typeface="Times New Roman"/>
              </a:rPr>
              <a:t>период</a:t>
            </a:r>
            <a:r>
              <a:rPr lang="ru-RU" sz="2800" spc="-265" dirty="0">
                <a:latin typeface="Times New Roman"/>
                <a:ea typeface="Times New Roman"/>
              </a:rPr>
              <a:t> </a:t>
            </a:r>
            <a:r>
              <a:rPr lang="ru-RU" sz="2800" spc="-25" dirty="0">
                <a:latin typeface="Times New Roman"/>
                <a:ea typeface="Times New Roman"/>
              </a:rPr>
              <a:t>работы позволяет оценить деятельность учащегося </a:t>
            </a:r>
            <a:r>
              <a:rPr lang="ru-RU" sz="2800" spc="-20" dirty="0">
                <a:latin typeface="Times New Roman"/>
                <a:ea typeface="Times New Roman"/>
              </a:rPr>
              <a:t>в </a:t>
            </a:r>
            <a:r>
              <a:rPr lang="ru-RU" sz="2800" spc="-20" dirty="0" smtClean="0">
                <a:latin typeface="Times New Roman"/>
                <a:ea typeface="Times New Roman"/>
              </a:rPr>
              <a:t>тради</a:t>
            </a:r>
            <a:r>
              <a:rPr lang="ru-RU" sz="2800" spc="-40" dirty="0" smtClean="0">
                <a:latin typeface="Times New Roman"/>
                <a:ea typeface="Times New Roman"/>
              </a:rPr>
              <a:t>ционной </a:t>
            </a:r>
            <a:r>
              <a:rPr lang="ru-RU" sz="2800" spc="-40" dirty="0">
                <a:latin typeface="Times New Roman"/>
                <a:ea typeface="Times New Roman"/>
              </a:rPr>
              <a:t>пятибалльной системе или внести сведения об </a:t>
            </a:r>
            <a:r>
              <a:rPr lang="ru-RU" sz="2800" spc="-40" dirty="0" smtClean="0">
                <a:latin typeface="Times New Roman"/>
                <a:ea typeface="Times New Roman"/>
              </a:rPr>
              <a:t>уров</a:t>
            </a:r>
            <a:r>
              <a:rPr lang="ru-RU" sz="2800" spc="-25" dirty="0" smtClean="0">
                <a:latin typeface="Times New Roman"/>
                <a:ea typeface="Times New Roman"/>
              </a:rPr>
              <a:t>не </a:t>
            </a:r>
            <a:r>
              <a:rPr lang="ru-RU" sz="2800" spc="-25" dirty="0">
                <a:latin typeface="Times New Roman"/>
                <a:ea typeface="Times New Roman"/>
              </a:rPr>
              <a:t>творческой активности обучаемого </a:t>
            </a:r>
            <a:r>
              <a:rPr lang="ru-RU" sz="2800" spc="-20" dirty="0">
                <a:latin typeface="Times New Roman"/>
                <a:ea typeface="Times New Roman"/>
              </a:rPr>
              <a:t>в специальный </a:t>
            </a:r>
            <a:endParaRPr lang="ru-RU" sz="2800" spc="-20" dirty="0" smtClean="0">
              <a:latin typeface="Times New Roman"/>
              <a:ea typeface="Times New Roman"/>
            </a:endParaRPr>
          </a:p>
          <a:p>
            <a:pPr marL="69215" indent="0" algn="just">
              <a:lnSpc>
                <a:spcPct val="95000"/>
              </a:lnSpc>
              <a:buNone/>
            </a:pPr>
            <a:r>
              <a:rPr lang="ru-RU" sz="2800" spc="-20" dirty="0">
                <a:latin typeface="Times New Roman"/>
                <a:ea typeface="Times New Roman"/>
              </a:rPr>
              <a:t>д</a:t>
            </a:r>
            <a:r>
              <a:rPr lang="ru-RU" sz="2800" spc="-20" dirty="0" smtClean="0">
                <a:latin typeface="Times New Roman"/>
                <a:ea typeface="Times New Roman"/>
              </a:rPr>
              <a:t>нев</a:t>
            </a:r>
            <a:r>
              <a:rPr lang="ru-RU" sz="2800" spc="-40" dirty="0" smtClean="0">
                <a:latin typeface="Times New Roman"/>
                <a:ea typeface="Times New Roman"/>
              </a:rPr>
              <a:t>ник.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285728"/>
            <a:ext cx="807249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2844" y="428604"/>
            <a:ext cx="8173572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Портфолио документов при обучении физике</a:t>
            </a:r>
            <a:endParaRPr kumimoji="0" lang="ru-RU" sz="2800" b="1" i="0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53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00034" y="285728"/>
            <a:ext cx="807249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64" y="1200128"/>
            <a:ext cx="8715436" cy="5657872"/>
          </a:xfrm>
        </p:spPr>
        <p:txBody>
          <a:bodyPr>
            <a:noAutofit/>
          </a:bodyPr>
          <a:lstStyle/>
          <a:p>
            <a:pPr marL="109728" indent="0">
              <a:buNone/>
            </a:pPr>
            <a:endParaRPr lang="ru-RU" sz="1200" dirty="0" smtClean="0"/>
          </a:p>
          <a:p>
            <a:pPr marL="109728" indent="0">
              <a:buNone/>
            </a:pPr>
            <a:r>
              <a:rPr lang="ru-RU" sz="1200" dirty="0" smtClean="0"/>
              <a:t>Большие </a:t>
            </a:r>
            <a:r>
              <a:rPr lang="ru-RU" sz="1200" dirty="0"/>
              <a:t>возможности в оценивании учебной </a:t>
            </a:r>
            <a:r>
              <a:rPr lang="ru-RU" sz="1200" dirty="0" smtClean="0"/>
              <a:t>деятельности </a:t>
            </a:r>
            <a:r>
              <a:rPr lang="ru-RU" sz="1200" dirty="0"/>
              <a:t>и индивидуального развития школьников в обучении </a:t>
            </a:r>
            <a:r>
              <a:rPr lang="ru-RU" sz="1200" dirty="0" smtClean="0"/>
              <a:t>физике </a:t>
            </a:r>
            <a:r>
              <a:rPr lang="ru-RU" sz="1200" dirty="0"/>
              <a:t>дает </a:t>
            </a:r>
            <a:r>
              <a:rPr lang="ru-RU" sz="1200" i="1" dirty="0"/>
              <a:t>портфолио работ</a:t>
            </a:r>
            <a:r>
              <a:rPr lang="ru-RU" sz="1200" dirty="0"/>
              <a:t>. Сюда войдут следующие мате- риалы: рабочие тетради по физике; тетради для решения за- дач, которые свидетельствуют о развитии умения </a:t>
            </a:r>
            <a:r>
              <a:rPr lang="ru-RU" sz="1200" dirty="0" smtClean="0"/>
              <a:t>использовать </a:t>
            </a:r>
            <a:r>
              <a:rPr lang="ru-RU" sz="1200" dirty="0"/>
              <a:t>основные законы, формулы, теории на практике; </a:t>
            </a:r>
            <a:r>
              <a:rPr lang="ru-RU" sz="1200" dirty="0" smtClean="0"/>
              <a:t>выполненные </a:t>
            </a:r>
            <a:r>
              <a:rPr lang="ru-RU" sz="1200" dirty="0"/>
              <a:t>и определенным образом оформленные </a:t>
            </a:r>
            <a:r>
              <a:rPr lang="ru-RU" sz="1200" dirty="0" smtClean="0"/>
              <a:t>лабораторные </a:t>
            </a:r>
            <a:r>
              <a:rPr lang="ru-RU" sz="1200" dirty="0"/>
              <a:t>работы; работы физического практикума; контрольные</a:t>
            </a:r>
          </a:p>
          <a:p>
            <a:pPr marL="109728" indent="0">
              <a:buNone/>
            </a:pPr>
            <a:r>
              <a:rPr lang="ru-RU" sz="1200" dirty="0"/>
              <a:t>работы по физике, выполненные в виде письменных работ или тестов; макеты или модели физических объектов, </a:t>
            </a:r>
            <a:r>
              <a:rPr lang="ru-RU" sz="1200" dirty="0" smtClean="0"/>
              <a:t>физические </a:t>
            </a:r>
            <a:r>
              <a:rPr lang="ru-RU" sz="1200" dirty="0"/>
              <a:t>приборы, изготовленные своими руками; тексты рефератов, докладов, выступлений на школьных конференциях по физике; отчеты о посещении факультативных занятий по физике, кружков физико-технического творчества.</a:t>
            </a:r>
          </a:p>
          <a:p>
            <a:pPr marL="109728" indent="0">
              <a:buNone/>
            </a:pPr>
            <a:r>
              <a:rPr lang="ru-RU" sz="1200" dirty="0"/>
              <a:t>В портфолио могут быть включены и другие продукты учебно-познавательной деятельности, которые учитель или ученик считает нужным продемонстрировать.</a:t>
            </a:r>
          </a:p>
          <a:p>
            <a:pPr marL="109728" indent="0">
              <a:buNone/>
            </a:pPr>
            <a:r>
              <a:rPr lang="ru-RU" sz="1200" dirty="0"/>
              <a:t>Вопрос оценки учебного портфолио достаточно сложен. На этом этапе необходимо прежде всего определить </a:t>
            </a:r>
            <a:r>
              <a:rPr lang="ru-RU" sz="1200" dirty="0" smtClean="0"/>
              <a:t>значимость </a:t>
            </a:r>
            <a:r>
              <a:rPr lang="ru-RU" sz="1200" dirty="0"/>
              <a:t>документов и материалов, собранных в портфолио. Часть из них является обязательной и оценивается </a:t>
            </a:r>
            <a:r>
              <a:rPr lang="ru-RU" sz="1200" dirty="0" smtClean="0"/>
              <a:t>традиционным </a:t>
            </a:r>
            <a:r>
              <a:rPr lang="ru-RU" sz="1200" dirty="0"/>
              <a:t>школьным баллом: лабораторные работы, </a:t>
            </a:r>
            <a:r>
              <a:rPr lang="ru-RU" sz="1200" dirty="0" smtClean="0"/>
              <a:t>самостоятельные </a:t>
            </a:r>
            <a:r>
              <a:rPr lang="ru-RU" sz="1200" dirty="0"/>
              <a:t>и контрольные работы, работы физического </a:t>
            </a:r>
            <a:r>
              <a:rPr lang="ru-RU" sz="1200" dirty="0" smtClean="0"/>
              <a:t>практикума</a:t>
            </a:r>
            <a:r>
              <a:rPr lang="ru-RU" sz="1200" dirty="0"/>
              <a:t>, решение стандартных физических задач. Эта категория должна составлять большую часть общей оценки.</a:t>
            </a:r>
          </a:p>
          <a:p>
            <a:pPr marL="109728" indent="0">
              <a:buNone/>
            </a:pPr>
            <a:r>
              <a:rPr lang="ru-RU" sz="1200" dirty="0"/>
              <a:t>Вторая категория материалов портфолио имеет научно- исследовательскую направленность. К ним относятся </a:t>
            </a:r>
            <a:r>
              <a:rPr lang="ru-RU" sz="1200" dirty="0" smtClean="0"/>
              <a:t>рефераты</a:t>
            </a:r>
            <a:r>
              <a:rPr lang="ru-RU" sz="1200" dirty="0"/>
              <a:t>, доклады на конференциях, участие в олимпиадах и кон- курсах, выполнение творческих заданий, решение задач </a:t>
            </a:r>
            <a:r>
              <a:rPr lang="ru-RU" sz="1200" dirty="0" smtClean="0"/>
              <a:t>повышенной </a:t>
            </a:r>
            <a:r>
              <a:rPr lang="ru-RU" sz="1200" dirty="0"/>
              <a:t>сложности, разработка макетов и моделей </a:t>
            </a:r>
            <a:r>
              <a:rPr lang="ru-RU" sz="1200" dirty="0" smtClean="0"/>
              <a:t>         физических </a:t>
            </a:r>
            <a:r>
              <a:rPr lang="ru-RU" sz="1200" dirty="0"/>
              <a:t>объектов.</a:t>
            </a:r>
          </a:p>
          <a:p>
            <a:pPr marL="109728" indent="0">
              <a:buNone/>
            </a:pPr>
            <a:r>
              <a:rPr lang="ru-RU" sz="1200" dirty="0"/>
              <a:t>Материалы третьей категории показывают </a:t>
            </a:r>
            <a:r>
              <a:rPr lang="ru-RU" sz="1200" dirty="0" smtClean="0"/>
              <a:t>направленность </a:t>
            </a:r>
            <a:r>
              <a:rPr lang="ru-RU" sz="1200" dirty="0"/>
              <a:t>интереса учащихся, если этот интерес связан с физикой. К третьей категории можно отнести посещение кружков </a:t>
            </a:r>
            <a:r>
              <a:rPr lang="ru-RU" sz="1200" dirty="0" err="1" smtClean="0"/>
              <a:t>физикотехнического</a:t>
            </a:r>
            <a:r>
              <a:rPr lang="ru-RU" sz="1200" dirty="0" smtClean="0"/>
              <a:t> </a:t>
            </a:r>
            <a:r>
              <a:rPr lang="ru-RU" sz="1200" dirty="0"/>
              <a:t>творчества, факультативных занятий, </a:t>
            </a:r>
            <a:r>
              <a:rPr lang="ru-RU" sz="1200" dirty="0" smtClean="0"/>
              <a:t>выставок </a:t>
            </a:r>
            <a:r>
              <a:rPr lang="ru-RU" sz="1200" dirty="0"/>
              <a:t>и т.д.</a:t>
            </a:r>
          </a:p>
          <a:p>
            <a:endParaRPr lang="ru-RU" sz="12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428604"/>
            <a:ext cx="8572560" cy="64294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Портфолио работ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7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500174"/>
            <a:ext cx="8429684" cy="4381947"/>
          </a:xfrm>
        </p:spPr>
        <p:txBody>
          <a:bodyPr>
            <a:normAutofit fontScale="62500" lnSpcReduction="20000"/>
          </a:bodyPr>
          <a:lstStyle/>
          <a:p>
            <a:pPr marL="109728" indent="0">
              <a:buNone/>
            </a:pPr>
            <a:r>
              <a:rPr lang="ru-RU" sz="2800" dirty="0" smtClean="0"/>
              <a:t>•обязательная </a:t>
            </a:r>
            <a:r>
              <a:rPr lang="ru-RU" sz="2800" dirty="0"/>
              <a:t>категория – 50%;</a:t>
            </a:r>
          </a:p>
          <a:p>
            <a:pPr marL="109728" indent="0">
              <a:buNone/>
            </a:pPr>
            <a:r>
              <a:rPr lang="ru-RU" sz="2800" dirty="0" smtClean="0"/>
              <a:t>•научно-исследовательская </a:t>
            </a:r>
            <a:r>
              <a:rPr lang="ru-RU" sz="2800" dirty="0"/>
              <a:t>категория – 30-35%;</a:t>
            </a:r>
          </a:p>
          <a:p>
            <a:pPr marL="109728" indent="0">
              <a:buNone/>
            </a:pPr>
            <a:r>
              <a:rPr lang="ru-RU" sz="2800" dirty="0" smtClean="0"/>
              <a:t>•предметный </a:t>
            </a:r>
            <a:r>
              <a:rPr lang="ru-RU" sz="2800" dirty="0"/>
              <a:t>интерес – 15%.</a:t>
            </a:r>
          </a:p>
          <a:p>
            <a:pPr marL="109728" indent="0">
              <a:buNone/>
            </a:pPr>
            <a:r>
              <a:rPr lang="ru-RU" sz="2800" dirty="0"/>
              <a:t>При принятии решения о сборе портфолио отзывов </a:t>
            </a:r>
            <a:r>
              <a:rPr lang="ru-RU" sz="2800" dirty="0" smtClean="0"/>
              <a:t>необходимо </a:t>
            </a:r>
            <a:r>
              <a:rPr lang="ru-RU" sz="2800" dirty="0"/>
              <a:t>включить его в общую оценку, отведя на него 5% от общей суммы.</a:t>
            </a:r>
          </a:p>
          <a:p>
            <a:pPr marL="109728" indent="0">
              <a:buNone/>
            </a:pPr>
            <a:r>
              <a:rPr lang="ru-RU" sz="2800" dirty="0"/>
              <a:t>Можно выделить ряд недостатков в работе с портфолио:</a:t>
            </a:r>
          </a:p>
          <a:p>
            <a:pPr marL="109728" indent="0">
              <a:buNone/>
            </a:pPr>
            <a:r>
              <a:rPr lang="ru-RU" sz="2800" dirty="0" smtClean="0"/>
              <a:t>необходимость </a:t>
            </a:r>
            <a:r>
              <a:rPr lang="ru-RU" sz="2800" dirty="0"/>
              <a:t>обучения учителей и студентов </a:t>
            </a:r>
            <a:r>
              <a:rPr lang="ru-RU" sz="2800" dirty="0" smtClean="0"/>
              <a:t>педагогических </a:t>
            </a:r>
            <a:r>
              <a:rPr lang="ru-RU" sz="2800" dirty="0"/>
              <a:t>вузов работе с портфолио;</a:t>
            </a:r>
          </a:p>
          <a:p>
            <a:pPr marL="109728" indent="0">
              <a:buNone/>
            </a:pPr>
            <a:r>
              <a:rPr lang="ru-RU" sz="2800" dirty="0" smtClean="0"/>
              <a:t>новая </a:t>
            </a:r>
            <a:r>
              <a:rPr lang="ru-RU" sz="2800" dirty="0"/>
              <a:t>система оценки качества обучения требует больше времени для реализации, чем традиционная;</a:t>
            </a:r>
          </a:p>
          <a:p>
            <a:pPr marL="109728" indent="0">
              <a:buNone/>
            </a:pPr>
            <a:r>
              <a:rPr lang="ru-RU" sz="2800" dirty="0" smtClean="0"/>
              <a:t>отсутствие </a:t>
            </a:r>
            <a:r>
              <a:rPr lang="ru-RU" sz="2800" dirty="0"/>
              <a:t>четкой теории учебного портфолио и его использования в обучении;</a:t>
            </a:r>
          </a:p>
          <a:p>
            <a:pPr marL="109728" indent="0">
              <a:buNone/>
            </a:pPr>
            <a:r>
              <a:rPr lang="ru-RU" sz="2800" dirty="0" smtClean="0"/>
              <a:t>трудоемкость </a:t>
            </a:r>
            <a:r>
              <a:rPr lang="ru-RU" sz="2800" dirty="0"/>
              <a:t>процесса проверки и оценки учебного портфолио;</a:t>
            </a:r>
          </a:p>
          <a:p>
            <a:pPr marL="109728" indent="0">
              <a:buNone/>
            </a:pPr>
            <a:r>
              <a:rPr lang="ru-RU" sz="2800" dirty="0" smtClean="0"/>
              <a:t>проблема </a:t>
            </a:r>
            <a:r>
              <a:rPr lang="ru-RU" sz="2800" dirty="0"/>
              <a:t>хранения и представления портфолио большого </a:t>
            </a:r>
            <a:r>
              <a:rPr lang="ru-RU" sz="2800" dirty="0" smtClean="0"/>
              <a:t>количества учащихся</a:t>
            </a:r>
            <a:r>
              <a:rPr lang="ru-RU" sz="2800" dirty="0"/>
              <a:t>;</a:t>
            </a:r>
          </a:p>
          <a:p>
            <a:pPr marL="109728" indent="0">
              <a:buNone/>
            </a:pPr>
            <a:r>
              <a:rPr lang="ru-RU" sz="2800" dirty="0" smtClean="0"/>
              <a:t>маленькая </a:t>
            </a:r>
            <a:r>
              <a:rPr lang="ru-RU" sz="2800" dirty="0"/>
              <a:t>возможность процесса компьютеризации процесса сбора и оценки информации в виде портфолио.</a:t>
            </a:r>
          </a:p>
          <a:p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285728"/>
            <a:ext cx="807249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357166"/>
            <a:ext cx="8072494" cy="71438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Процентное</a:t>
            </a:r>
            <a:r>
              <a:rPr kumimoji="0" lang="ru-RU" sz="26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распределение общей оценки по отдельным категориям:</a:t>
            </a:r>
            <a:endParaRPr kumimoji="0" lang="ru-RU" sz="2600" b="1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62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366</TotalTime>
  <Words>770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«ПОРТФОЛИО» В СИСТЕМЕ ОЦЕНКИ РЕЗУЛЬТАТОВ ОБУЧЕНИЯ ФИЗИКИ</vt:lpstr>
      <vt:lpstr> ПОРТФОЛИО КАК  ФОРМА  ОЦЕНИВАНИЯ ИНДИВИДУАЛЬНЫХ  ДОСТИЖЕНИЙ  УЧАЩИХСЯ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ПОРТФОЛИО КАК ФОРМА ОЦЕНИВАНИЯ ИНДИВИДУАЛЬНЫХ ДОСТИЖЕНИЙ УЧАЩИХСЯ </dc:title>
  <dc:creator>Пользователь</dc:creator>
  <cp:lastModifiedBy>Анастасия</cp:lastModifiedBy>
  <cp:revision>55</cp:revision>
  <dcterms:created xsi:type="dcterms:W3CDTF">2011-01-23T08:45:09Z</dcterms:created>
  <dcterms:modified xsi:type="dcterms:W3CDTF">2022-03-22T06:43:15Z</dcterms:modified>
</cp:coreProperties>
</file>