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8" r:id="rId5"/>
    <p:sldId id="267" r:id="rId6"/>
    <p:sldId id="268" r:id="rId7"/>
    <p:sldId id="259" r:id="rId8"/>
    <p:sldId id="260" r:id="rId9"/>
    <p:sldId id="269" r:id="rId10"/>
    <p:sldId id="261" r:id="rId11"/>
    <p:sldId id="262" r:id="rId12"/>
    <p:sldId id="263" r:id="rId13"/>
    <p:sldId id="264" r:id="rId14"/>
    <p:sldId id="270" r:id="rId15"/>
    <p:sldId id="265" r:id="rId16"/>
    <p:sldId id="266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516556-5A48-4815-B865-63C557E9FC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Соседи </a:t>
            </a:r>
            <a:r>
              <a:rPr lang="ru-RU" b="1" dirty="0">
                <a:solidFill>
                  <a:srgbClr val="FF0000"/>
                </a:solidFill>
              </a:rPr>
              <a:t>Римской империи</a:t>
            </a:r>
          </a:p>
        </p:txBody>
      </p:sp>
    </p:spTree>
    <p:extLst>
      <p:ext uri="{BB962C8B-B14F-4D97-AF65-F5344CB8AC3E}">
        <p14:creationId xmlns:p14="http://schemas.microsoft.com/office/powerpoint/2010/main" val="821470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DCDD0C-5C17-4FE6-AA75-9F401F9AD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7930"/>
            <a:ext cx="8229600" cy="48275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Римский легион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9443DED-A4AE-4471-9194-E2178779F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96752"/>
            <a:ext cx="3816424" cy="532859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Легион</a:t>
            </a:r>
            <a:r>
              <a:rPr lang="ru-RU" dirty="0"/>
              <a:t> в Риме состоял от 2 до 10 тыс. пехотинцев и нескольких сотен всадников. Каждый легион имел свой номер и название. 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В </a:t>
            </a:r>
            <a:r>
              <a:rPr lang="ru-RU" b="1" dirty="0" err="1"/>
              <a:t>Тевтобургском</a:t>
            </a:r>
            <a:r>
              <a:rPr lang="ru-RU" b="1" dirty="0"/>
              <a:t> </a:t>
            </a:r>
            <a:r>
              <a:rPr lang="ru-RU" dirty="0"/>
              <a:t>лесу потери римлян составили от 18 до 27 тысяч человек</a:t>
            </a:r>
          </a:p>
        </p:txBody>
      </p:sp>
      <p:pic>
        <p:nvPicPr>
          <p:cNvPr id="5" name="Рисунок 4" descr="Изображение выглядит как внешний, человек, лодка, мужч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FBBF53E-A435-4B40-A957-42740539D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060848"/>
            <a:ext cx="4837415" cy="322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7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DF79C2-B745-454F-BF0D-588D54E7F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Как жили германцы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2BB9172-1C28-4A53-95DD-A70FC9B01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850505"/>
            <a:ext cx="4479100" cy="583264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Разводили скот, занимались земледелием. Сеяли лен, пшеницу, виноградников не было. Охота. Военные набеги на римлян. </a:t>
            </a:r>
          </a:p>
          <a:p>
            <a:pPr marL="0" indent="0" algn="just">
              <a:buNone/>
            </a:pPr>
            <a:r>
              <a:rPr lang="ru-RU" sz="2800" dirty="0"/>
              <a:t>Выбирали вождя. </a:t>
            </a:r>
            <a:r>
              <a:rPr lang="ru-RU" sz="2800" dirty="0" smtClean="0"/>
              <a:t>(</a:t>
            </a:r>
            <a:r>
              <a:rPr lang="ru-RU" sz="2800" dirty="0" err="1" smtClean="0"/>
              <a:t>стр</a:t>
            </a:r>
            <a:r>
              <a:rPr lang="ru-RU" sz="2800" dirty="0" smtClean="0"/>
              <a:t> 263)</a:t>
            </a:r>
            <a:endParaRPr lang="ru-RU" sz="2800" dirty="0"/>
          </a:p>
          <a:p>
            <a:pPr marL="0" indent="0" algn="just">
              <a:buNone/>
            </a:pPr>
            <a:r>
              <a:rPr lang="ru-RU" sz="2800" dirty="0"/>
              <a:t>Обожествляли явления природы. </a:t>
            </a:r>
            <a:r>
              <a:rPr lang="ru-RU" sz="2800" b="1" dirty="0"/>
              <a:t>Донар</a:t>
            </a:r>
            <a:r>
              <a:rPr lang="ru-RU" sz="2800" dirty="0"/>
              <a:t> – бог грозы. Рыжая борода – молния, бросает молот – гром. </a:t>
            </a:r>
          </a:p>
        </p:txBody>
      </p:sp>
      <p:pic>
        <p:nvPicPr>
          <p:cNvPr id="5" name="Рисунок 4" descr="Изображение выглядит как здание, внешний, корова, трав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017DE8A-44F3-4189-9F33-D412F5B478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452" y="1196752"/>
            <a:ext cx="3903036" cy="2536974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мужчина, сидит, женщ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CD050323-9459-4961-A8CE-099F952BF1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452" y="4005117"/>
            <a:ext cx="3081480" cy="267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67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фотография, кот, сид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C1AE320C-8E85-4B3F-BE28-C9979A02E3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9648"/>
            <a:ext cx="8424936" cy="6318703"/>
          </a:xfrm>
        </p:spPr>
      </p:pic>
    </p:spTree>
    <p:extLst>
      <p:ext uri="{BB962C8B-B14F-4D97-AF65-F5344CB8AC3E}">
        <p14:creationId xmlns:p14="http://schemas.microsoft.com/office/powerpoint/2010/main" val="536319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B9B725-055F-4C55-94C5-2C4583ECF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657" y="274638"/>
            <a:ext cx="4288375" cy="45719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Предки славян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96DAE80-6BAB-4D20-8F6B-A5CEB2C33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836712"/>
            <a:ext cx="4824536" cy="489654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/>
              <a:t>Восточнее германцев проживали предки славянских народов (русских, украинцев, белорусов). Римские писатели называли их </a:t>
            </a:r>
            <a:r>
              <a:rPr lang="ru-RU" sz="2400" b="1" dirty="0">
                <a:solidFill>
                  <a:srgbClr val="FF0000"/>
                </a:solidFill>
              </a:rPr>
              <a:t>венедами</a:t>
            </a:r>
            <a:r>
              <a:rPr lang="ru-RU" sz="2400" dirty="0"/>
              <a:t>. Жили в землянках, </a:t>
            </a:r>
            <a:r>
              <a:rPr lang="ru-RU" sz="2400" dirty="0" smtClean="0"/>
              <a:t>избах</a:t>
            </a:r>
            <a:r>
              <a:rPr lang="ru-RU" sz="2400" dirty="0"/>
              <a:t> </a:t>
            </a:r>
            <a:r>
              <a:rPr lang="ru-RU" sz="2400" dirty="0" smtClean="0"/>
              <a:t>среди лесов.</a:t>
            </a:r>
            <a:r>
              <a:rPr lang="ru-RU" sz="2400" dirty="0" smtClean="0"/>
              <a:t> Основные занятия: скотоводство</a:t>
            </a:r>
            <a:r>
              <a:rPr lang="ru-RU" sz="2400" dirty="0"/>
              <a:t>, земледелие, охота, </a:t>
            </a:r>
            <a:r>
              <a:rPr lang="ru-RU" sz="2400" dirty="0" smtClean="0"/>
              <a:t>ремесла (кузнечное, оружейное, гончарное).</a:t>
            </a:r>
            <a:endParaRPr lang="ru-RU" sz="2400" dirty="0"/>
          </a:p>
          <a:p>
            <a:pPr marL="0" indent="0" algn="just">
              <a:buNone/>
            </a:pPr>
            <a:r>
              <a:rPr lang="ru-RU" sz="2400" dirty="0"/>
              <a:t>Славяне двигались на юг и приблизились к границам империи.</a:t>
            </a:r>
          </a:p>
        </p:txBody>
      </p:sp>
      <p:pic>
        <p:nvPicPr>
          <p:cNvPr id="5" name="Рисунок 4" descr="Изображение выглядит как внешний, стоит, женщина, фотограф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E70402F0-80F1-48E2-8C88-65D55241C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16631"/>
            <a:ext cx="3613788" cy="3981907"/>
          </a:xfrm>
          <a:prstGeom prst="rect">
            <a:avLst/>
          </a:prstGeom>
        </p:spPr>
      </p:pic>
      <p:pic>
        <p:nvPicPr>
          <p:cNvPr id="7" name="Рисунок 6" descr="Изображение выглядит как трава, внешний, дерево, поле&#10;&#10;Автоматически созданное описание">
            <a:extLst>
              <a:ext uri="{FF2B5EF4-FFF2-40B4-BE49-F238E27FC236}">
                <a16:creationId xmlns:a16="http://schemas.microsoft.com/office/drawing/2014/main" xmlns="" id="{0ED8E7DA-6C2D-4927-9846-31181F8EE7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212" y="4385583"/>
            <a:ext cx="3347864" cy="222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576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60649"/>
            <a:ext cx="5947374" cy="4464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32240" y="908720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Жилище предков славян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869160"/>
            <a:ext cx="56886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Предки славян поклонялись различным богам. Как главное божество они чтили бога-громовержца Перуна́. Божество солнца называли </a:t>
            </a:r>
            <a:r>
              <a:rPr lang="ru-RU" sz="2000" dirty="0" err="1"/>
              <a:t>Дажбо́гом</a:t>
            </a:r>
            <a:r>
              <a:rPr lang="ru-RU" sz="2000" dirty="0"/>
              <a:t>. Почитали также бога плодородия по имени </a:t>
            </a:r>
            <a:r>
              <a:rPr lang="ru-RU" sz="2000" dirty="0" err="1"/>
              <a:t>Яри́ло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36248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4345"/>
            <a:ext cx="83529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Игра « Верно или неверно» или «Крестики и нолики»</a:t>
            </a:r>
          </a:p>
          <a:p>
            <a:r>
              <a:rPr lang="ru-RU" sz="2000" b="1" dirty="0"/>
              <a:t>Х – верно, о – неверно.</a:t>
            </a:r>
          </a:p>
          <a:p>
            <a:endParaRPr lang="ru-RU" sz="2000" b="1" dirty="0"/>
          </a:p>
          <a:p>
            <a:r>
              <a:rPr lang="ru-RU" sz="2000" b="1" dirty="0"/>
              <a:t>1. Восточным соседом римлян было Парфянское царство</a:t>
            </a:r>
          </a:p>
          <a:p>
            <a:r>
              <a:rPr lang="ru-RU" sz="2000" b="1" dirty="0"/>
              <a:t>2. Август заключил договор о мире с Парфянским царством.</a:t>
            </a:r>
          </a:p>
          <a:p>
            <a:r>
              <a:rPr lang="ru-RU" sz="2000" b="1" dirty="0"/>
              <a:t>3. Восстание германцев против римлян возглавил </a:t>
            </a:r>
            <a:r>
              <a:rPr lang="ru-RU" sz="2000" b="1" dirty="0" err="1"/>
              <a:t>Арминий</a:t>
            </a:r>
            <a:endParaRPr lang="ru-RU" sz="2000" b="1" dirty="0"/>
          </a:p>
          <a:p>
            <a:r>
              <a:rPr lang="ru-RU" sz="2000" b="1" dirty="0"/>
              <a:t>4. Вар разбил восставших в </a:t>
            </a:r>
            <a:r>
              <a:rPr lang="ru-RU" sz="2000" b="1" dirty="0" err="1"/>
              <a:t>Тевтобургском</a:t>
            </a:r>
            <a:r>
              <a:rPr lang="ru-RU" sz="2000" b="1" dirty="0"/>
              <a:t> лесу</a:t>
            </a:r>
          </a:p>
          <a:p>
            <a:r>
              <a:rPr lang="ru-RU" sz="2000" b="1" dirty="0"/>
              <a:t>5. Германцы важным занятием считали военные набеги на соседей.</a:t>
            </a:r>
          </a:p>
          <a:p>
            <a:r>
              <a:rPr lang="ru-RU" sz="2000" b="1" dirty="0"/>
              <a:t>6. Вождя германцы выбирали жеребьёвкой</a:t>
            </a:r>
          </a:p>
          <a:p>
            <a:r>
              <a:rPr lang="ru-RU" sz="2000" b="1" dirty="0"/>
              <a:t>7. Самым главным германским божеством был </a:t>
            </a:r>
            <a:r>
              <a:rPr lang="ru-RU" sz="2000" b="1" dirty="0" err="1"/>
              <a:t>Сварог</a:t>
            </a:r>
            <a:endParaRPr lang="ru-RU" sz="2000" b="1" dirty="0"/>
          </a:p>
          <a:p>
            <a:r>
              <a:rPr lang="ru-RU" sz="2000" b="1" dirty="0"/>
              <a:t>8. Предки славян жили преимущественно среди лесов</a:t>
            </a:r>
          </a:p>
          <a:p>
            <a:r>
              <a:rPr lang="ru-RU" sz="2000" b="1" dirty="0"/>
              <a:t>9. Предки славян не поклонялись ни одному богу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384647"/>
              </p:ext>
            </p:extLst>
          </p:nvPr>
        </p:nvGraphicFramePr>
        <p:xfrm>
          <a:off x="2051720" y="4365104"/>
          <a:ext cx="4176465" cy="183620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92155"/>
                <a:gridCol w="1392155"/>
                <a:gridCol w="1392155"/>
              </a:tblGrid>
              <a:tr h="612068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3</a:t>
                      </a:r>
                      <a:endParaRPr lang="ru-RU" sz="2800" b="1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5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6</a:t>
                      </a:r>
                      <a:endParaRPr lang="ru-RU" sz="2800" b="1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7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8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9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1243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105229"/>
              </p:ext>
            </p:extLst>
          </p:nvPr>
        </p:nvGraphicFramePr>
        <p:xfrm>
          <a:off x="1475655" y="1397000"/>
          <a:ext cx="6144345" cy="246404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48115"/>
                <a:gridCol w="2048115"/>
                <a:gridCol w="2048115"/>
              </a:tblGrid>
              <a:tr h="821349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1     х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2    х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3    х</a:t>
                      </a:r>
                      <a:endParaRPr lang="ru-RU" sz="3600" b="1" dirty="0"/>
                    </a:p>
                  </a:txBody>
                  <a:tcPr/>
                </a:tc>
              </a:tr>
              <a:tr h="821349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4     о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5    х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6    о</a:t>
                      </a:r>
                      <a:endParaRPr lang="ru-RU" sz="3600" b="1" dirty="0"/>
                    </a:p>
                  </a:txBody>
                  <a:tcPr/>
                </a:tc>
              </a:tr>
              <a:tr h="821349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7     о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8    х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9    о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826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908720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Домашнее задание: параграф 54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05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268760"/>
            <a:ext cx="7272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/>
              <a:t>Чего </a:t>
            </a:r>
            <a:r>
              <a:rPr lang="ru-RU" sz="2400" b="1" dirty="0"/>
              <a:t>хотели заговорщики, убившие Цезаря</a:t>
            </a:r>
            <a:r>
              <a:rPr lang="ru-RU" sz="2400" b="1" dirty="0" smtClean="0"/>
              <a:t>?</a:t>
            </a:r>
          </a:p>
          <a:p>
            <a:pPr marL="342900" indent="-342900">
              <a:buAutoNum type="arabicPeriod"/>
            </a:pPr>
            <a:r>
              <a:rPr lang="ru-RU" sz="2400" b="1" dirty="0"/>
              <a:t>Кем приходился </a:t>
            </a:r>
            <a:r>
              <a:rPr lang="ru-RU" sz="2400" b="1" dirty="0" err="1"/>
              <a:t>Октавиан</a:t>
            </a:r>
            <a:r>
              <a:rPr lang="ru-RU" sz="2400" b="1" dirty="0"/>
              <a:t> Август Цезарю?</a:t>
            </a:r>
            <a:endParaRPr lang="ru-RU" sz="2400" b="1" dirty="0" smtClean="0"/>
          </a:p>
          <a:p>
            <a:pPr marL="342900" indent="-342900">
              <a:buAutoNum type="arabicPeriod"/>
            </a:pPr>
            <a:r>
              <a:rPr lang="ru-RU" sz="2400" b="1" dirty="0"/>
              <a:t>Между какими политическими </a:t>
            </a:r>
            <a:r>
              <a:rPr lang="ru-RU" sz="2400" b="1" dirty="0" smtClean="0"/>
              <a:t>деятелями началась </a:t>
            </a:r>
            <a:r>
              <a:rPr lang="ru-RU" sz="2400" b="1" dirty="0"/>
              <a:t>борьба за власть после смерти Цезаря</a:t>
            </a:r>
            <a:r>
              <a:rPr lang="ru-RU" sz="2400" b="1" dirty="0" smtClean="0"/>
              <a:t>?</a:t>
            </a:r>
          </a:p>
          <a:p>
            <a:pPr marL="342900" indent="-342900">
              <a:buAutoNum type="arabicPeriod"/>
            </a:pPr>
            <a:r>
              <a:rPr lang="ru-RU" sz="2400" b="1" dirty="0"/>
              <a:t>В каком году и где состоялось сражение войск Антония и </a:t>
            </a:r>
            <a:r>
              <a:rPr lang="ru-RU" sz="2400" b="1" dirty="0" err="1"/>
              <a:t>Октавиана</a:t>
            </a:r>
            <a:r>
              <a:rPr lang="ru-RU" sz="2400" b="1" dirty="0"/>
              <a:t>?</a:t>
            </a:r>
            <a:endParaRPr lang="ru-RU" sz="2400" b="1" dirty="0" smtClean="0"/>
          </a:p>
          <a:p>
            <a:pPr marL="342900" indent="-342900">
              <a:buAutoNum type="arabicPeriod"/>
            </a:pPr>
            <a:r>
              <a:rPr lang="ru-RU" sz="2400" b="1" dirty="0"/>
              <a:t>Как называлось правление в Риме </a:t>
            </a:r>
            <a:r>
              <a:rPr lang="ru-RU" sz="2400" b="1" dirty="0" smtClean="0"/>
              <a:t>с </a:t>
            </a:r>
            <a:r>
              <a:rPr lang="ru-RU" sz="2400" b="1" dirty="0" err="1" smtClean="0"/>
              <a:t>Октавиана</a:t>
            </a:r>
            <a:r>
              <a:rPr lang="ru-RU" sz="2400" b="1" dirty="0" smtClean="0"/>
              <a:t> </a:t>
            </a:r>
            <a:r>
              <a:rPr lang="ru-RU" sz="2400" b="1" dirty="0"/>
              <a:t>Августа</a:t>
            </a:r>
            <a:r>
              <a:rPr lang="ru-RU" sz="2400" b="1" dirty="0" smtClean="0"/>
              <a:t>?</a:t>
            </a:r>
          </a:p>
          <a:p>
            <a:pPr marL="342900" indent="-342900">
              <a:buAutoNum type="arabicPeriod"/>
            </a:pP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476672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Повторим!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199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FEF195-2BE3-4A49-A291-A6768985A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5719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Римская империя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2A512DE-ADE3-46D3-8567-C5B11EB7B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73831"/>
            <a:ext cx="8784976" cy="55523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Созданная при Августе империя просуществовала до </a:t>
            </a:r>
            <a:r>
              <a:rPr lang="en-US" sz="1600" dirty="0"/>
              <a:t>V</a:t>
            </a:r>
            <a:r>
              <a:rPr lang="ru-RU" sz="1600" dirty="0"/>
              <a:t> века н.э.</a:t>
            </a:r>
          </a:p>
          <a:p>
            <a:pPr marL="0" indent="0">
              <a:buNone/>
            </a:pPr>
            <a:r>
              <a:rPr lang="ru-RU" sz="1600" dirty="0"/>
              <a:t>От Двуречья до Британии, на юге до Египта</a:t>
            </a:r>
          </a:p>
          <a:p>
            <a:pPr marL="0" indent="0">
              <a:buNone/>
            </a:pPr>
            <a:r>
              <a:rPr lang="ru-RU" sz="1600" dirty="0"/>
              <a:t>Средиземное море – внутреннее море</a:t>
            </a:r>
          </a:p>
        </p:txBody>
      </p:sp>
      <p:pic>
        <p:nvPicPr>
          <p:cNvPr id="5" name="Рисунок 4" descr="Изображение выглядит как текст,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A3887B3-2BD5-4748-B796-5440B545F0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4" y="1556792"/>
            <a:ext cx="6885712" cy="502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79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91E730-90AC-4128-A033-0C6A3D32C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Установление мира с Парфией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7229156-8EF8-4D5C-BE20-7F9DFB3A1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0"/>
            <a:ext cx="8568952" cy="13681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/>
              <a:t>Римляне не раз пытались захватить земли Парфянского царства. Но парфяне были искусными воинами. В битве с ними погиб полководец Красс, а вмести с ним пало 20 тысяч воинов.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52725"/>
            <a:ext cx="73152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182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4664"/>
            <a:ext cx="5133458" cy="372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620688"/>
            <a:ext cx="33843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Победа Парфян во многом была определена неизвестной ранее римским легионам тактикой ведения боя конными отрядами, виртуозно владеющими луком. Тактика заключалась в том, что конница брала в полукольцо неприятеля, затем отступала, а дальше начинала обстрел из луков по всем флангам.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89" y="4005064"/>
            <a:ext cx="3397411" cy="2591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043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61926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Император Август вступил в переговоры с парфянами. В результате парфянский царь вернул знамена римских легионов и отпустил пленных. </a:t>
            </a:r>
          </a:p>
          <a:p>
            <a:pPr algn="just"/>
            <a:r>
              <a:rPr lang="ru-RU" sz="2000" b="1" dirty="0" smtClean="0"/>
              <a:t>После этого между Римом и Парфянским царством долго не было войн.</a:t>
            </a:r>
            <a:endParaRPr lang="ru-RU" sz="2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08920"/>
            <a:ext cx="5426968" cy="377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8476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D833CE8-2492-485B-BFC2-6AB3530966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3060"/>
            <a:ext cx="8507369" cy="4785395"/>
          </a:xfr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E0C2B4B-0DB6-4AA4-BB53-8574FDFA730E}"/>
              </a:ext>
            </a:extLst>
          </p:cNvPr>
          <p:cNvSpPr/>
          <p:nvPr/>
        </p:nvSpPr>
        <p:spPr>
          <a:xfrm>
            <a:off x="107514" y="5085184"/>
            <a:ext cx="88569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9 год н.э. </a:t>
            </a:r>
          </a:p>
          <a:p>
            <a:r>
              <a:rPr lang="ru-RU" dirty="0"/>
              <a:t>Вар не желая попасть в плен покончил жизнь самоубийством </a:t>
            </a:r>
          </a:p>
          <a:p>
            <a:r>
              <a:rPr lang="ru-RU" dirty="0"/>
              <a:t>«Вар, верни легионы» – бился головой о стены Август. В знак скорби он не брился </a:t>
            </a:r>
          </a:p>
          <a:p>
            <a:r>
              <a:rPr lang="ru-RU" dirty="0"/>
              <a:t>и не стриг волосы несколько месяцев</a:t>
            </a:r>
          </a:p>
        </p:txBody>
      </p:sp>
    </p:spTree>
    <p:extLst>
      <p:ext uri="{BB962C8B-B14F-4D97-AF65-F5344CB8AC3E}">
        <p14:creationId xmlns:p14="http://schemas.microsoft.com/office/powerpoint/2010/main" val="2909553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DD240AF5-53B8-45DE-8F0C-7C32CB7BD2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2696"/>
            <a:ext cx="8704967" cy="5400600"/>
          </a:xfrm>
        </p:spPr>
      </p:pic>
    </p:spTree>
    <p:extLst>
      <p:ext uri="{BB962C8B-B14F-4D97-AF65-F5344CB8AC3E}">
        <p14:creationId xmlns:p14="http://schemas.microsoft.com/office/powerpoint/2010/main" val="3639205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92696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/>
              <a:t>Германские племена стояли на более низком уровне развития, чем </a:t>
            </a:r>
            <a:r>
              <a:rPr lang="ru-RU" sz="2000" b="1" dirty="0" smtClean="0"/>
              <a:t>римляне. </a:t>
            </a:r>
            <a:r>
              <a:rPr lang="ru-RU" sz="2000" b="1" dirty="0"/>
              <a:t>Обрабатывать металлы умели хуже, оружием часто пользовались трофейным, доспехов большинство воинов не имели</a:t>
            </a:r>
            <a:r>
              <a:rPr lang="ru-RU" sz="2000" b="1" dirty="0" smtClean="0"/>
              <a:t>.</a:t>
            </a:r>
          </a:p>
          <a:p>
            <a:pPr algn="just"/>
            <a:endParaRPr lang="ru-RU" sz="2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68960"/>
            <a:ext cx="3931908" cy="27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50135"/>
            <a:ext cx="3952439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104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548</Words>
  <Application>Microsoft Office PowerPoint</Application>
  <PresentationFormat>Экран (4:3)</PresentationFormat>
  <Paragraphs>67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Соседи Римской империи</vt:lpstr>
      <vt:lpstr>Презентация PowerPoint</vt:lpstr>
      <vt:lpstr>Римская империя</vt:lpstr>
      <vt:lpstr>Установление мира с Парфией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Римский легион</vt:lpstr>
      <vt:lpstr>Как жили германцы</vt:lpstr>
      <vt:lpstr>Презентация PowerPoint</vt:lpstr>
      <vt:lpstr>Предки славян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Сосед Римской империи</dc:title>
  <dc:creator>Дмитрий Кострюков</dc:creator>
  <cp:lastModifiedBy>Я</cp:lastModifiedBy>
  <cp:revision>18</cp:revision>
  <dcterms:created xsi:type="dcterms:W3CDTF">2020-05-14T12:07:33Z</dcterms:created>
  <dcterms:modified xsi:type="dcterms:W3CDTF">2022-04-24T17:50:58Z</dcterms:modified>
</cp:coreProperties>
</file>