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90" r:id="rId3"/>
    <p:sldId id="270" r:id="rId4"/>
    <p:sldId id="289" r:id="rId5"/>
    <p:sldId id="292" r:id="rId6"/>
    <p:sldId id="293" r:id="rId7"/>
    <p:sldId id="294" r:id="rId8"/>
    <p:sldId id="303" r:id="rId9"/>
    <p:sldId id="306" r:id="rId10"/>
    <p:sldId id="302" r:id="rId11"/>
    <p:sldId id="299" r:id="rId12"/>
    <p:sldId id="296" r:id="rId13"/>
    <p:sldId id="298" r:id="rId14"/>
    <p:sldId id="300" r:id="rId15"/>
    <p:sldId id="301" r:id="rId16"/>
    <p:sldId id="307" r:id="rId17"/>
    <p:sldId id="265" r:id="rId18"/>
    <p:sldId id="263" r:id="rId19"/>
    <p:sldId id="26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69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40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7849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044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9771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8293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6804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906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9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497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035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80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876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697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602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034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BE66D-8D07-4C7D-84D7-0F92F9ECFAD1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80D0B00-5FC0-479F-A230-AABC821E9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470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0197" y="2051128"/>
            <a:ext cx="8911687" cy="128089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Математика </a:t>
            </a:r>
            <a:br>
              <a:rPr lang="ru-RU" sz="6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6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4 класс</a:t>
            </a:r>
            <a:endParaRPr lang="ru-RU" sz="6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12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745" y="584676"/>
            <a:ext cx="1086196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Propisi" panose="02000508030000020003" pitchFamily="2" charset="0"/>
                <a:ea typeface="+mj-ea"/>
                <a:cs typeface="+mj-cs"/>
              </a:rPr>
              <a:t>Алгоритм деления многозначного числа на двузначное.</a:t>
            </a:r>
          </a:p>
          <a:p>
            <a:pPr lvl="0"/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1. Выделяю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первое неполное делимое.</a:t>
            </a:r>
          </a:p>
          <a:p>
            <a:pPr lvl="0"/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2. Определяю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количество цифр в частном.</a:t>
            </a:r>
          </a:p>
          <a:p>
            <a:pPr lvl="0"/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3. Разделю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­­­ ­­­­______ на ______.</a:t>
            </a:r>
          </a:p>
          <a:p>
            <a:pPr lvl="0"/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4. Для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этого достаточно разделить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______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на ______.</a:t>
            </a:r>
          </a:p>
          <a:p>
            <a:pPr lvl="0"/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5. Получаю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______.</a:t>
            </a:r>
          </a:p>
          <a:p>
            <a:pPr lvl="0"/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6. Проверяю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: умножу ______ на ______, получится ______, значит цифра ______ подходит и т.д.</a:t>
            </a:r>
          </a:p>
          <a:p>
            <a:pPr lvl="0"/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7. Читаю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ответ.</a:t>
            </a:r>
          </a:p>
        </p:txBody>
      </p:sp>
    </p:spTree>
    <p:extLst>
      <p:ext uri="{BB962C8B-B14F-4D97-AF65-F5344CB8AC3E}">
        <p14:creationId xmlns:p14="http://schemas.microsoft.com/office/powerpoint/2010/main" val="183112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2219" y="1518422"/>
            <a:ext cx="10160720" cy="146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>
                <a:latin typeface="Propisi" panose="02000508030000020003" pitchFamily="2" charset="0"/>
              </a:rPr>
              <a:t>Учебник с.93, №</a:t>
            </a:r>
            <a:r>
              <a:rPr lang="ru-RU" sz="7200" b="1" dirty="0" smtClean="0">
                <a:latin typeface="Propisi" panose="02000508030000020003" pitchFamily="2" charset="0"/>
              </a:rPr>
              <a:t>1 </a:t>
            </a:r>
            <a:br>
              <a:rPr lang="ru-RU" sz="7200" b="1" dirty="0" smtClean="0">
                <a:latin typeface="Propisi" panose="02000508030000020003" pitchFamily="2" charset="0"/>
              </a:rPr>
            </a:br>
            <a:r>
              <a:rPr lang="ru-RU" sz="7200" dirty="0" smtClean="0">
                <a:latin typeface="Propisi" panose="02000508030000020003" pitchFamily="2" charset="0"/>
              </a:rPr>
              <a:t>(2 и 3 выражения самостоятельно)</a:t>
            </a:r>
            <a:endParaRPr lang="ru-RU" sz="7200" dirty="0"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35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0885" y="368496"/>
            <a:ext cx="8915399" cy="1468800"/>
          </a:xfrm>
        </p:spPr>
        <p:txBody>
          <a:bodyPr/>
          <a:lstStyle/>
          <a:p>
            <a:r>
              <a:rPr lang="ru-RU" sz="6000" b="1" dirty="0">
                <a:solidFill>
                  <a:srgbClr val="002060"/>
                </a:solidFill>
                <a:latin typeface="Propisi" panose="02000508030000020003" pitchFamily="2" charset="0"/>
              </a:rPr>
              <a:t>Эталон</a:t>
            </a:r>
            <a:r>
              <a:rPr lang="ru-RU" sz="6000" dirty="0" smtClean="0">
                <a:solidFill>
                  <a:srgbClr val="002060"/>
                </a:solidFill>
              </a:rPr>
              <a:t> </a:t>
            </a:r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(взаимопроверка)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3977" y="2175164"/>
            <a:ext cx="8915399" cy="8604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  <a:ea typeface="+mj-ea"/>
                <a:cs typeface="+mj-cs"/>
              </a:rPr>
              <a:t>6308             </a:t>
            </a:r>
            <a:endParaRPr lang="ru-RU" sz="6000" dirty="0">
              <a:solidFill>
                <a:srgbClr val="002060"/>
              </a:solidFill>
              <a:latin typeface="Propisi" panose="02000508030000020003" pitchFamily="2" charset="0"/>
              <a:ea typeface="+mj-ea"/>
              <a:cs typeface="+mj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2820810" y="2409250"/>
            <a:ext cx="13856" cy="105294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651334" y="3491346"/>
            <a:ext cx="10668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535398" y="2689781"/>
            <a:ext cx="11705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608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58920" y="2323283"/>
            <a:ext cx="577402" cy="1015663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-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74585" y="3338946"/>
            <a:ext cx="11031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228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36322" y="3846777"/>
            <a:ext cx="11031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228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898074" y="4655128"/>
            <a:ext cx="10668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535398" y="3491346"/>
            <a:ext cx="577402" cy="1015663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-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2870883" y="3029552"/>
            <a:ext cx="10668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462887" y="4550520"/>
            <a:ext cx="5148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0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07873" y="2181949"/>
            <a:ext cx="7857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83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542846" y="2689782"/>
            <a:ext cx="8723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76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374476" y="248317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sz="1400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4467369" y="3491346"/>
            <a:ext cx="10668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374476" y="3337406"/>
            <a:ext cx="10967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498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022897" y="3846777"/>
            <a:ext cx="10198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581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904394" y="3537512"/>
            <a:ext cx="5212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Propisi" panose="02000508030000020003" pitchFamily="2" charset="0"/>
              </a:rPr>
              <a:t>+</a:t>
            </a:r>
            <a:endParaRPr lang="ru-RU" sz="1400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>
            <a:off x="4074473" y="4682838"/>
            <a:ext cx="1396778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022897" y="4529749"/>
            <a:ext cx="14622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6308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216058" y="2113303"/>
            <a:ext cx="16337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17892</a:t>
            </a:r>
            <a:endParaRPr lang="ru-RU" sz="6000" dirty="0">
              <a:solidFill>
                <a:srgbClr val="002060"/>
              </a:solidFill>
              <a:latin typeface="Propisi" panose="02000508030000020003" pitchFamily="2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>
            <a:off x="8230872" y="2304641"/>
            <a:ext cx="13856" cy="105294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8244728" y="2849250"/>
            <a:ext cx="10668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8254083" y="2032603"/>
            <a:ext cx="14607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63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032039" y="2181950"/>
            <a:ext cx="8723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76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162814" y="2648220"/>
            <a:ext cx="10390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126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5874113" y="2341419"/>
            <a:ext cx="577402" cy="1015663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-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>
            <a:off x="6162814" y="3394364"/>
            <a:ext cx="10668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6285024" y="3137410"/>
            <a:ext cx="11015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529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6242956" y="3673404"/>
            <a:ext cx="114967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504</a:t>
            </a:r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H="1">
            <a:off x="6343225" y="4479300"/>
            <a:ext cx="10668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5996323" y="3327833"/>
            <a:ext cx="577402" cy="1015663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-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617424" y="4368509"/>
            <a:ext cx="111601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252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575860" y="4862440"/>
            <a:ext cx="111601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252</a:t>
            </a:r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flipH="1">
            <a:off x="6700861" y="5666509"/>
            <a:ext cx="10668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6162814" y="4529750"/>
            <a:ext cx="577402" cy="1015663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-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190625" y="5471075"/>
            <a:ext cx="5148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0</a:t>
            </a:r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8193166" y="2648220"/>
            <a:ext cx="11112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284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0028909" y="2152616"/>
            <a:ext cx="11112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284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0181309" y="2621669"/>
            <a:ext cx="8226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63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9756456" y="259121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sz="1400" dirty="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H="1">
            <a:off x="10028909" y="3394364"/>
            <a:ext cx="10668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9883150" y="3206680"/>
            <a:ext cx="11208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852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9277959" y="3791691"/>
            <a:ext cx="13724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1704</a:t>
            </a:r>
            <a:endParaRPr lang="ru-RU" dirty="0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9187464" y="4655128"/>
            <a:ext cx="2090136" cy="6231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9212018" y="4605941"/>
            <a:ext cx="16337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Propisi" panose="02000508030000020003" pitchFamily="2" charset="0"/>
              </a:rPr>
              <a:t>17892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9507612" y="3491346"/>
            <a:ext cx="5212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Propisi" panose="02000508030000020003" pitchFamily="2" charset="0"/>
              </a:rPr>
              <a:t>+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8419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782" y="659441"/>
            <a:ext cx="9398719" cy="14688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Propisi" panose="02000508030000020003" pitchFamily="2" charset="0"/>
              </a:rPr>
              <a:t>Учебник  с.93</a:t>
            </a:r>
            <a:r>
              <a:rPr lang="ru-RU" sz="7200" b="1" dirty="0">
                <a:latin typeface="Propisi" panose="02000508030000020003" pitchFamily="2" charset="0"/>
              </a:rPr>
              <a:t>, №2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73576" y="2103111"/>
            <a:ext cx="8915399" cy="860400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rgbClr val="002060"/>
                </a:solidFill>
                <a:latin typeface="Propisi" panose="02000508030000020003" pitchFamily="2" charset="0"/>
                <a:ea typeface="+mj-ea"/>
                <a:cs typeface="+mj-cs"/>
              </a:rPr>
              <a:t>52 недели-486200 л</a:t>
            </a:r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2215138" y="3210057"/>
            <a:ext cx="8915399" cy="860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7200" b="1" dirty="0" smtClean="0">
                <a:solidFill>
                  <a:srgbClr val="002060"/>
                </a:solidFill>
                <a:latin typeface="Propisi" panose="02000508030000020003" pitchFamily="2" charset="0"/>
                <a:ea typeface="+mj-ea"/>
                <a:cs typeface="+mj-cs"/>
              </a:rPr>
              <a:t>1 неделя-? л</a:t>
            </a:r>
            <a:endParaRPr lang="ru-RU" sz="7200" b="1" dirty="0">
              <a:solidFill>
                <a:srgbClr val="002060"/>
              </a:solidFill>
              <a:latin typeface="Propisi" panose="02000508030000020003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8697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9246" y="126144"/>
            <a:ext cx="8915399" cy="1468800"/>
          </a:xfrm>
        </p:spPr>
        <p:txBody>
          <a:bodyPr>
            <a:normAutofit/>
          </a:bodyPr>
          <a:lstStyle/>
          <a:p>
            <a:r>
              <a:rPr lang="ru-RU" sz="7200" b="1" dirty="0">
                <a:latin typeface="Propisi" panose="02000508030000020003" pitchFamily="2" charset="0"/>
              </a:rPr>
              <a:t>Учебник с.94, №6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685308" y="2493816"/>
            <a:ext cx="534785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024255" y="2327562"/>
            <a:ext cx="0" cy="277091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345382" y="1745673"/>
            <a:ext cx="0" cy="692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386946" y="2036616"/>
            <a:ext cx="318654" cy="138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345382" y="1745673"/>
            <a:ext cx="360218" cy="2770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4281053" y="2341418"/>
            <a:ext cx="0" cy="23552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715990" y="1953491"/>
            <a:ext cx="1073728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5122717" y="1953491"/>
            <a:ext cx="1077190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862284" y="1376433"/>
            <a:ext cx="14830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52 км/ч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525491" y="1422507"/>
            <a:ext cx="35501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52 км/ч -8 км/ч</a:t>
            </a:r>
            <a:endParaRPr lang="ru-RU" sz="3600" b="1" dirty="0">
              <a:solidFill>
                <a:schemeClr val="tx1">
                  <a:lumMod val="85000"/>
                  <a:lumOff val="15000"/>
                </a:schemeClr>
              </a:solidFill>
              <a:latin typeface="Propisi" panose="02000508030000020003" pitchFamily="2" charset="0"/>
              <a:ea typeface="+mj-ea"/>
              <a:cs typeface="+mj-cs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4959927" y="2376053"/>
            <a:ext cx="0" cy="23552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5661312" y="2348345"/>
            <a:ext cx="0" cy="23552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7675418" y="2369127"/>
            <a:ext cx="0" cy="23552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8395855" y="2327562"/>
            <a:ext cx="0" cy="23552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9033163" y="2355270"/>
            <a:ext cx="0" cy="23552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3685308" y="2355270"/>
            <a:ext cx="0" cy="23552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Дуга 38"/>
          <p:cNvSpPr/>
          <p:nvPr/>
        </p:nvSpPr>
        <p:spPr>
          <a:xfrm rot="16200000" flipH="1">
            <a:off x="5876893" y="-142906"/>
            <a:ext cx="969817" cy="5301159"/>
          </a:xfrm>
          <a:prstGeom prst="arc">
            <a:avLst>
              <a:gd name="adj1" fmla="val 16200000"/>
              <a:gd name="adj2" fmla="val 5347717"/>
            </a:avLst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178051" y="2992582"/>
            <a:ext cx="10550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A53010"/>
              </a:buClr>
            </a:pPr>
            <a:r>
              <a:rPr lang="ru-RU" sz="4400" b="1" dirty="0">
                <a:solidFill>
                  <a:prstClr val="black">
                    <a:lumMod val="85000"/>
                    <a:lumOff val="15000"/>
                  </a:prstClr>
                </a:solidFill>
                <a:latin typeface="Propisi" panose="02000508030000020003" pitchFamily="2" charset="0"/>
              </a:rPr>
              <a:t>? км</a:t>
            </a:r>
          </a:p>
        </p:txBody>
      </p:sp>
    </p:spTree>
    <p:extLst>
      <p:ext uri="{BB962C8B-B14F-4D97-AF65-F5344CB8AC3E}">
        <p14:creationId xmlns:p14="http://schemas.microsoft.com/office/powerpoint/2010/main" val="298379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2645" y="1463005"/>
            <a:ext cx="10628025" cy="1468800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Propisi" panose="02000508030000020003" pitchFamily="2" charset="0"/>
                <a:ea typeface="+mn-ea"/>
                <a:cs typeface="+mn-cs"/>
              </a:rPr>
              <a:t>Тема урока: </a:t>
            </a:r>
            <a:r>
              <a:rPr lang="ru-RU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  <a:ea typeface="+mn-ea"/>
                <a:cs typeface="+mn-cs"/>
              </a:rPr>
              <a:t>Деление многозначного числа на двузначное.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6178" y="3878583"/>
            <a:ext cx="8915399" cy="860400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Propisi" panose="02000508030000020003" pitchFamily="2" charset="0"/>
              </a:rPr>
              <a:t>Цель урока: </a:t>
            </a:r>
            <a:r>
              <a:rPr lang="ru-RU" sz="6000" b="1" dirty="0">
                <a:latin typeface="Propisi" panose="02000508030000020003" pitchFamily="2" charset="0"/>
              </a:rPr>
              <a:t>научиться делить многозначное число на двузначное.</a:t>
            </a:r>
          </a:p>
        </p:txBody>
      </p:sp>
    </p:spTree>
    <p:extLst>
      <p:ext uri="{BB962C8B-B14F-4D97-AF65-F5344CB8AC3E}">
        <p14:creationId xmlns:p14="http://schemas.microsoft.com/office/powerpoint/2010/main" val="307580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5767" y="1581397"/>
            <a:ext cx="10129651" cy="2673927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Математику уже затем изучать нужно, 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ум в порядок приводит» </a:t>
            </a:r>
            <a:b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b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4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М.В.Ломоносов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62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7739064" y="1571625"/>
            <a:ext cx="265184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</a:rPr>
              <a:t>Мне было</a:t>
            </a:r>
          </a:p>
          <a:p>
            <a:pPr algn="ctr"/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</a:rPr>
              <a:t>интересно…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7680326" y="3933826"/>
            <a:ext cx="25346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B050"/>
                </a:solidFill>
              </a:rPr>
              <a:t>Я научился… 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4727575" y="428626"/>
            <a:ext cx="26685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 dirty="0">
                <a:solidFill>
                  <a:srgbClr val="FF3300"/>
                </a:solidFill>
              </a:rPr>
              <a:t>Мне было трудно…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592696" y="3929054"/>
            <a:ext cx="214834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2060"/>
                </a:solidFill>
              </a:rPr>
              <a:t>Я смогу </a:t>
            </a:r>
          </a:p>
          <a:p>
            <a:pPr algn="ctr"/>
            <a:r>
              <a:rPr lang="ru-RU" sz="3200" b="1" i="1" dirty="0">
                <a:solidFill>
                  <a:srgbClr val="002060"/>
                </a:solidFill>
              </a:rPr>
              <a:t>научить… 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942109" y="1571625"/>
            <a:ext cx="351082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FFC000"/>
                </a:solidFill>
              </a:rPr>
              <a:t>Мне ещё нужно…</a:t>
            </a:r>
          </a:p>
          <a:p>
            <a:pPr algn="ctr"/>
            <a:r>
              <a:rPr lang="ru-RU" sz="3600" b="1" i="1" dirty="0">
                <a:solidFill>
                  <a:srgbClr val="FFC000"/>
                </a:solidFill>
              </a:rPr>
              <a:t> </a:t>
            </a:r>
          </a:p>
        </p:txBody>
      </p:sp>
      <p:pic>
        <p:nvPicPr>
          <p:cNvPr id="9" name="Picture 7" descr="j02321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8612" y="2214554"/>
            <a:ext cx="3454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1599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8909" y="2230581"/>
            <a:ext cx="88530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Домашнее задание: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с.94, №4, №5 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68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727" y="457199"/>
            <a:ext cx="9060873" cy="2826327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хорошую работу!</a:t>
            </a:r>
            <a:b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5560" y="2276873"/>
            <a:ext cx="8380040" cy="38032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000" b="1" dirty="0">
              <a:solidFill>
                <a:srgbClr val="00B0F0"/>
              </a:solidFill>
            </a:endParaRPr>
          </a:p>
          <a:p>
            <a:pPr marL="0" indent="0" algn="ctr">
              <a:buNone/>
            </a:pPr>
            <a:r>
              <a:rPr lang="ru-RU" sz="8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152783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rs.mds.yandex.net/get-zen_doc/3512693/pub_5f662e0f4c07ce0604e78610_5f662f0cc833846a1d9aef87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94162"/>
            <a:ext cx="4311939" cy="556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33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5767" y="1581397"/>
            <a:ext cx="10129651" cy="2673927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Математику уже затем изучать нужно, 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ум в порядок приводит» </a:t>
            </a:r>
            <a:b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b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4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М.В.Ломоносов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86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6300" y="1054193"/>
            <a:ext cx="7667445" cy="1325563"/>
          </a:xfrm>
        </p:spPr>
        <p:txBody>
          <a:bodyPr>
            <a:noAutofit/>
          </a:bodyPr>
          <a:lstStyle/>
          <a:p>
            <a:r>
              <a:rPr lang="ru-RU" sz="11500" b="1" dirty="0">
                <a:latin typeface="Propisi" panose="02000508030000020003" pitchFamily="2" charset="0"/>
              </a:rPr>
              <a:t>9522:6=</a:t>
            </a:r>
            <a:br>
              <a:rPr lang="ru-RU" sz="11500" b="1" dirty="0">
                <a:latin typeface="Propisi" panose="02000508030000020003" pitchFamily="2" charset="0"/>
              </a:rPr>
            </a:br>
            <a:r>
              <a:rPr lang="ru-RU" sz="11500" b="1" dirty="0">
                <a:latin typeface="Propisi" panose="02000508030000020003" pitchFamily="2" charset="0"/>
              </a:rPr>
              <a:t>35496:8=</a:t>
            </a:r>
            <a:br>
              <a:rPr lang="ru-RU" sz="11500" b="1" dirty="0">
                <a:latin typeface="Propisi" panose="02000508030000020003" pitchFamily="2" charset="0"/>
              </a:rPr>
            </a:br>
            <a:r>
              <a:rPr lang="ru-RU" sz="11500" b="1" dirty="0">
                <a:latin typeface="Propisi" panose="02000508030000020003" pitchFamily="2" charset="0"/>
              </a:rPr>
              <a:t>2914:47=</a:t>
            </a:r>
            <a:br>
              <a:rPr lang="ru-RU" sz="11500" b="1" dirty="0">
                <a:latin typeface="Propisi" panose="02000508030000020003" pitchFamily="2" charset="0"/>
              </a:rPr>
            </a:br>
            <a:endParaRPr lang="ru-RU" sz="11500" b="1" dirty="0">
              <a:solidFill>
                <a:srgbClr val="002060"/>
              </a:solidFill>
              <a:latin typeface="Propisi" panose="02000508030000020003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43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7b2/00110b29-60be2cb2/img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9" b="8377"/>
          <a:stretch/>
        </p:blipFill>
        <p:spPr bwMode="auto">
          <a:xfrm>
            <a:off x="2587888" y="443347"/>
            <a:ext cx="9122380" cy="5846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61488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283" y="-171832"/>
            <a:ext cx="8915399" cy="1468800"/>
          </a:xfrm>
        </p:spPr>
        <p:txBody>
          <a:bodyPr>
            <a:normAutofit/>
          </a:bodyPr>
          <a:lstStyle/>
          <a:p>
            <a:r>
              <a:rPr lang="ru-RU" sz="6600" dirty="0">
                <a:latin typeface="Propisi" panose="02000508030000020003" pitchFamily="2" charset="0"/>
              </a:rPr>
              <a:t>Чтобы найти </a:t>
            </a:r>
            <a:r>
              <a:rPr lang="ru-RU" sz="6600" dirty="0">
                <a:solidFill>
                  <a:srgbClr val="002060"/>
                </a:solidFill>
                <a:latin typeface="Propisi" panose="02000508030000020003" pitchFamily="2" charset="0"/>
              </a:rPr>
              <a:t>делимое</a:t>
            </a:r>
            <a:r>
              <a:rPr lang="ru-RU" sz="6600" dirty="0">
                <a:latin typeface="Propisi" panose="02000508030000020003" pitchFamily="2" charset="0"/>
              </a:rPr>
              <a:t>,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30228" y="1299547"/>
            <a:ext cx="10198533" cy="860400"/>
          </a:xfrm>
        </p:spPr>
        <p:txBody>
          <a:bodyPr>
            <a:noAutofit/>
          </a:bodyPr>
          <a:lstStyle/>
          <a:p>
            <a:r>
              <a:rPr lang="ru-RU" sz="6000" dirty="0">
                <a:latin typeface="Propisi" panose="02000508030000020003" pitchFamily="2" charset="0"/>
              </a:rPr>
              <a:t>нужно </a:t>
            </a:r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делитель</a:t>
            </a:r>
            <a:r>
              <a:rPr lang="ru-RU" sz="6000" dirty="0">
                <a:latin typeface="Propisi" panose="02000508030000020003" pitchFamily="2" charset="0"/>
              </a:rPr>
              <a:t> умножить на </a:t>
            </a:r>
            <a:r>
              <a:rPr lang="ru-RU" sz="6000" dirty="0">
                <a:solidFill>
                  <a:srgbClr val="002060"/>
                </a:solidFill>
                <a:latin typeface="Propisi" panose="02000508030000020003" pitchFamily="2" charset="0"/>
              </a:rPr>
              <a:t>частное.</a:t>
            </a:r>
            <a:r>
              <a:rPr lang="en-US" sz="6000" dirty="0">
                <a:latin typeface="Propisi" panose="02000508030000020003" pitchFamily="2" charset="0"/>
              </a:rPr>
              <a:t/>
            </a:r>
            <a:br>
              <a:rPr lang="en-US" sz="6000" dirty="0">
                <a:latin typeface="Propisi" panose="02000508030000020003" pitchFamily="2" charset="0"/>
              </a:rPr>
            </a:br>
            <a:endParaRPr lang="ru-RU" sz="6000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1439284" y="1507365"/>
            <a:ext cx="8915399" cy="860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1730228" y="3280747"/>
            <a:ext cx="10198533" cy="860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dirty="0">
                <a:latin typeface="Propisi" panose="02000508030000020003" pitchFamily="2" charset="0"/>
              </a:rPr>
              <a:t>Чтобы найти </a:t>
            </a:r>
            <a:r>
              <a:rPr lang="ru-RU" sz="6600" dirty="0">
                <a:solidFill>
                  <a:srgbClr val="002060"/>
                </a:solidFill>
                <a:latin typeface="Propisi" panose="02000508030000020003" pitchFamily="2" charset="0"/>
              </a:rPr>
              <a:t>делитель,</a:t>
            </a:r>
            <a:endParaRPr lang="ru-RU" sz="6600" dirty="0">
              <a:solidFill>
                <a:srgbClr val="002060"/>
              </a:solidFill>
            </a:endParaRPr>
          </a:p>
          <a:p>
            <a:r>
              <a:rPr lang="en-US" sz="6000" dirty="0" smtClean="0">
                <a:latin typeface="Propisi" panose="02000508030000020003" pitchFamily="2" charset="0"/>
              </a:rPr>
              <a:t/>
            </a:r>
            <a:br>
              <a:rPr lang="en-US" sz="6000" dirty="0" smtClean="0">
                <a:latin typeface="Propisi" panose="02000508030000020003" pitchFamily="2" charset="0"/>
              </a:rPr>
            </a:br>
            <a:endParaRPr lang="ru-RU" sz="6000" dirty="0"/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1993467" y="4486092"/>
            <a:ext cx="10198533" cy="860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dirty="0">
                <a:latin typeface="Propisi" panose="02000508030000020003" pitchFamily="2" charset="0"/>
              </a:rPr>
              <a:t>нужно </a:t>
            </a:r>
            <a:r>
              <a:rPr lang="ru-RU" sz="6600" dirty="0">
                <a:solidFill>
                  <a:srgbClr val="002060"/>
                </a:solidFill>
                <a:latin typeface="Propisi" panose="02000508030000020003" pitchFamily="2" charset="0"/>
              </a:rPr>
              <a:t>делимое</a:t>
            </a:r>
            <a:r>
              <a:rPr lang="ru-RU" sz="6600" dirty="0">
                <a:latin typeface="Propisi" panose="02000508030000020003" pitchFamily="2" charset="0"/>
              </a:rPr>
              <a:t> разделить на </a:t>
            </a:r>
            <a:r>
              <a:rPr lang="ru-RU" sz="6600" dirty="0">
                <a:solidFill>
                  <a:srgbClr val="002060"/>
                </a:solidFill>
                <a:latin typeface="Propisi" panose="02000508030000020003" pitchFamily="2" charset="0"/>
              </a:rPr>
              <a:t>частное.</a:t>
            </a:r>
            <a:r>
              <a:rPr lang="ru-RU" sz="6600" dirty="0">
                <a:latin typeface="Propisi" panose="02000508030000020003" pitchFamily="2" charset="0"/>
              </a:rPr>
              <a:t/>
            </a:r>
            <a:br>
              <a:rPr lang="ru-RU" sz="6600" dirty="0">
                <a:latin typeface="Propisi" panose="02000508030000020003" pitchFamily="2" charset="0"/>
              </a:rPr>
            </a:br>
            <a:r>
              <a:rPr lang="ru-RU" sz="6600" dirty="0">
                <a:latin typeface="Propisi" panose="02000508030000020003" pitchFamily="2" charset="0"/>
              </a:rPr>
              <a:t/>
            </a:r>
            <a:br>
              <a:rPr lang="ru-RU" sz="6600" dirty="0">
                <a:latin typeface="Propisi" panose="02000508030000020003" pitchFamily="2" charset="0"/>
              </a:rPr>
            </a:br>
            <a:r>
              <a:rPr lang="en-US" sz="6000" dirty="0" smtClean="0">
                <a:latin typeface="Propisi" panose="02000508030000020003" pitchFamily="2" charset="0"/>
              </a:rPr>
              <a:t/>
            </a:r>
            <a:br>
              <a:rPr lang="en-US" sz="6000" dirty="0" smtClean="0">
                <a:latin typeface="Propisi" panose="02000508030000020003" pitchFamily="2" charset="0"/>
              </a:rPr>
            </a:b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36360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uiExpand="1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5777" y="1670039"/>
            <a:ext cx="10628025" cy="1468800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Propisi" panose="02000508030000020003" pitchFamily="2" charset="0"/>
                <a:ea typeface="+mn-ea"/>
                <a:cs typeface="+mn-cs"/>
              </a:rPr>
              <a:t>Тема урока: </a:t>
            </a:r>
            <a:r>
              <a:rPr lang="ru-RU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opisi" panose="02000508030000020003" pitchFamily="2" charset="0"/>
                <a:ea typeface="+mn-ea"/>
                <a:cs typeface="+mn-cs"/>
              </a:rPr>
              <a:t>Деление многозначного числа на двузначное.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5627" y="3619791"/>
            <a:ext cx="8915399" cy="860400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Propisi" panose="02000508030000020003" pitchFamily="2" charset="0"/>
              </a:rPr>
              <a:t>Цель урока: </a:t>
            </a:r>
            <a:r>
              <a:rPr lang="ru-RU" sz="6000" b="1" dirty="0">
                <a:latin typeface="Propisi" panose="02000508030000020003" pitchFamily="2" charset="0"/>
              </a:rPr>
              <a:t>научиться делить многозначное число на двузначное.</a:t>
            </a:r>
          </a:p>
        </p:txBody>
      </p:sp>
    </p:spTree>
    <p:extLst>
      <p:ext uri="{BB962C8B-B14F-4D97-AF65-F5344CB8AC3E}">
        <p14:creationId xmlns:p14="http://schemas.microsoft.com/office/powerpoint/2010/main" val="14820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sd.videouroki.net/html/2020/03/14/v_5e6c7b63232b3/99746829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108"/>
            <a:ext cx="12192000" cy="667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6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745" y="487025"/>
            <a:ext cx="1086196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Propisi" panose="02000508030000020003" pitchFamily="2" charset="0"/>
                <a:ea typeface="+mj-ea"/>
                <a:cs typeface="+mj-cs"/>
              </a:rPr>
              <a:t>Восстановите шаги в алгоритме  </a:t>
            </a:r>
            <a:r>
              <a:rPr lang="ru-RU" sz="4400" b="1" dirty="0">
                <a:solidFill>
                  <a:srgbClr val="FF0000"/>
                </a:solidFill>
                <a:latin typeface="Propisi" panose="02000508030000020003" pitchFamily="2" charset="0"/>
                <a:ea typeface="+mj-ea"/>
                <a:cs typeface="+mj-cs"/>
              </a:rPr>
              <a:t>деления многозначного числа на двузначное.</a:t>
            </a:r>
          </a:p>
          <a:p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Propisi" panose="02000508030000020003" pitchFamily="2" charset="0"/>
                <a:ea typeface="+mj-ea"/>
                <a:cs typeface="+mj-cs"/>
              </a:rPr>
              <a:t>__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Определяю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количество цифр в частном.</a:t>
            </a:r>
          </a:p>
          <a:p>
            <a:pPr lvl="0"/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Propisi" panose="02000508030000020003" pitchFamily="2" charset="0"/>
                <a:ea typeface="+mj-ea"/>
                <a:cs typeface="+mj-cs"/>
              </a:rPr>
              <a:t>__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Проверяю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: умножу ______ на ______, получится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______,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значит цифра ______ подходит и т.д.</a:t>
            </a:r>
          </a:p>
          <a:p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Propisi" panose="02000508030000020003" pitchFamily="2" charset="0"/>
                <a:ea typeface="+mj-ea"/>
                <a:cs typeface="+mj-cs"/>
              </a:rPr>
              <a:t>__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Выделяю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первое неполное делимое.</a:t>
            </a:r>
          </a:p>
          <a:p>
            <a:pPr lvl="0"/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Propisi" panose="02000508030000020003" pitchFamily="2" charset="0"/>
                <a:ea typeface="+mj-ea"/>
                <a:cs typeface="+mj-cs"/>
              </a:rPr>
              <a:t>__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Разделю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­­­ ­­­­______ на ______.</a:t>
            </a:r>
          </a:p>
          <a:p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Propisi" panose="02000508030000020003" pitchFamily="2" charset="0"/>
                <a:ea typeface="+mj-ea"/>
                <a:cs typeface="+mj-cs"/>
              </a:rPr>
              <a:t>__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Получаю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______.</a:t>
            </a:r>
          </a:p>
          <a:p>
            <a:pPr lvl="0"/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Propisi" panose="02000508030000020003" pitchFamily="2" charset="0"/>
                <a:ea typeface="+mj-ea"/>
                <a:cs typeface="+mj-cs"/>
              </a:rPr>
              <a:t>__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Для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этого достаточно разделить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______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на ______.</a:t>
            </a:r>
          </a:p>
          <a:p>
            <a:pPr lvl="0"/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Propisi" panose="02000508030000020003" pitchFamily="2" charset="0"/>
                <a:ea typeface="+mj-ea"/>
                <a:cs typeface="+mj-cs"/>
              </a:rPr>
              <a:t>__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Читаю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pisi" panose="02000508030000020003" pitchFamily="2" charset="0"/>
                <a:ea typeface="+mj-ea"/>
                <a:cs typeface="+mj-cs"/>
              </a:rPr>
              <a:t>ответ.</a:t>
            </a:r>
          </a:p>
        </p:txBody>
      </p:sp>
    </p:spTree>
    <p:extLst>
      <p:ext uri="{BB962C8B-B14F-4D97-AF65-F5344CB8AC3E}">
        <p14:creationId xmlns:p14="http://schemas.microsoft.com/office/powerpoint/2010/main" val="228618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405</TotalTime>
  <Words>305</Words>
  <Application>Microsoft Office PowerPoint</Application>
  <PresentationFormat>Широкоэкранный</PresentationFormat>
  <Paragraphs>85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Century Gothic</vt:lpstr>
      <vt:lpstr>Comic Sans MS</vt:lpstr>
      <vt:lpstr>Propisi</vt:lpstr>
      <vt:lpstr>Times New Roman</vt:lpstr>
      <vt:lpstr>Wingdings 3</vt:lpstr>
      <vt:lpstr>Легкий дым</vt:lpstr>
      <vt:lpstr>Математика  4 класс</vt:lpstr>
      <vt:lpstr>Презентация PowerPoint</vt:lpstr>
      <vt:lpstr>«Математику уже затем изучать нужно,  что она ум в порядок приводит»                                                                               М.В.Ломоносов                                                                                               </vt:lpstr>
      <vt:lpstr>9522:6= 35496:8= 2914:47= </vt:lpstr>
      <vt:lpstr>Презентация PowerPoint</vt:lpstr>
      <vt:lpstr>Чтобы найти делимое,</vt:lpstr>
      <vt:lpstr>Тема урока: Деление многозначного числа на двузначное.</vt:lpstr>
      <vt:lpstr>Презентация PowerPoint</vt:lpstr>
      <vt:lpstr>Презентация PowerPoint</vt:lpstr>
      <vt:lpstr>Презентация PowerPoint</vt:lpstr>
      <vt:lpstr>Учебник с.93, №1  (2 и 3 выражения самостоятельно)</vt:lpstr>
      <vt:lpstr>Эталон (взаимопроверка)</vt:lpstr>
      <vt:lpstr>Учебник  с.93, №2</vt:lpstr>
      <vt:lpstr>Учебник с.94, №6</vt:lpstr>
      <vt:lpstr>Тема урока: Деление многозначного числа на двузначное.</vt:lpstr>
      <vt:lpstr>«Математику уже затем изучать нужно,  что она ум в порядок приводит»                                                                               М.В.Ломоносов                                                                                               </vt:lpstr>
      <vt:lpstr> </vt:lpstr>
      <vt:lpstr>Презентация PowerPoint</vt:lpstr>
      <vt:lpstr>  Спасибо за хорошую работу!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Kab_316_lab</cp:lastModifiedBy>
  <cp:revision>28</cp:revision>
  <dcterms:created xsi:type="dcterms:W3CDTF">2021-04-23T01:52:55Z</dcterms:created>
  <dcterms:modified xsi:type="dcterms:W3CDTF">2022-04-20T05:50:33Z</dcterms:modified>
</cp:coreProperties>
</file>