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88" r:id="rId2"/>
    <p:sldId id="290" r:id="rId3"/>
    <p:sldId id="278" r:id="rId4"/>
    <p:sldId id="281" r:id="rId5"/>
    <p:sldId id="279" r:id="rId6"/>
    <p:sldId id="283" r:id="rId7"/>
    <p:sldId id="282" r:id="rId8"/>
    <p:sldId id="289" r:id="rId9"/>
    <p:sldId id="285" r:id="rId10"/>
    <p:sldId id="284" r:id="rId11"/>
    <p:sldId id="291" r:id="rId12"/>
    <p:sldId id="292" r:id="rId13"/>
    <p:sldId id="293" r:id="rId14"/>
    <p:sldId id="294" r:id="rId15"/>
    <p:sldId id="287" r:id="rId16"/>
    <p:sldId id="295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B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B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B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B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18"/>
    <p:penClr>
      <a:srgbClr val="800080"/>
    </p:penClr>
  </p:showPr>
  <p:clrMru>
    <a:srgbClr val="0033CC"/>
    <a:srgbClr val="CC3399"/>
    <a:srgbClr val="CC3300"/>
    <a:srgbClr val="CC9900"/>
    <a:srgbClr val="990033"/>
    <a:srgbClr val="663300"/>
    <a:srgbClr val="800080"/>
    <a:srgbClr val="6600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802" autoAdjust="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90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60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5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DECF025-4953-4739-A794-95F0ADE3E3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29E19-6297-4226-82EE-9C85C078EC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5BBCD2-45AD-44A8-A209-B7574C2573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368C6-401B-4530-9BC8-E2B3F6A5D8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1066800" y="304800"/>
            <a:ext cx="7543800" cy="579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1066800" y="6248400"/>
            <a:ext cx="1905000" cy="457200"/>
          </a:xfrm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705600" y="6248400"/>
            <a:ext cx="1905000" cy="457200"/>
          </a:xfrm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7457A9-266A-4BED-834C-D78241C8FF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A7B041-A3C1-4361-9D73-B636FD882A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9F0241-61AA-42EA-837E-A0C2D4169D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11779B-8861-4613-833B-BF02498535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013064-7BAC-479E-9593-3EE23531A6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E54EE-3E37-4901-81EB-D5675BA461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69D75E-8E8A-4F1A-806F-49A3141A16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B6AAA3-D80A-49F6-B10F-88F243967A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8CEE9A-F6E5-4984-8DE5-B847DE1428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8B049"/>
            </a:gs>
            <a:gs pos="17999">
              <a:srgbClr val="B43E85"/>
            </a:gs>
            <a:gs pos="31000">
              <a:srgbClr val="C50849"/>
            </a:gs>
            <a:gs pos="33000">
              <a:srgbClr val="F952A0"/>
            </a:gs>
            <a:gs pos="37000">
              <a:srgbClr val="FEE7F2"/>
            </a:gs>
            <a:gs pos="78999">
              <a:srgbClr val="F8B049"/>
            </a:gs>
            <a:gs pos="87000">
              <a:srgbClr val="F8B049"/>
            </a:gs>
            <a:gs pos="100000">
              <a:srgbClr val="FC9FCB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AA883BE2-96FE-424E-A965-0D207CB605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  <p:sldLayoutId id="2147483798" r:id="rId12"/>
  </p:sldLayoutIdLst>
  <p:transition spd="slow">
    <p:zoom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57;&#1074;&#1077;&#1090;&#1080;&#1082;\Desktop\&#1075;&#1080;&#1084;&#1085;%20&#1073;&#1091;&#1088;&#1103;&#1090;&#1080;&#1080;\&#1043;&#1080;&#1084;&#1085;_&#1041;&#1091;&#1088;&#1103;&#1090;&#1080;&#1080;_-_&#1058;&#1072;&#1077;&#1078;&#1085;&#1072;&#1103;,_&#1086;&#1079;&#1077;&#1088;&#1085;&#1072;&#1103;,_&#1089;&#1090;&#1077;&#1087;&#1085;&#1072;&#1103;_(-).mp3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1995_%D0%B3%D0%BE%D0%B4" TargetMode="External"/><Relationship Id="rId2" Type="http://schemas.openxmlformats.org/officeDocument/2006/relationships/hyperlink" Target="https://ru.wikipedia.org/wiki/20_%D0%B0%D0%BF%D1%80%D0%B5%D0%BB%D1%8F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2007" TargetMode="External"/><Relationship Id="rId3" Type="http://schemas.openxmlformats.org/officeDocument/2006/relationships/hyperlink" Target="https://ru.wikipedia.org/wiki/%D0%97%D0%B0%D1%81%D0%BB%D1%83%D0%B6%D0%B5%D0%BD%D0%BD%D1%8B%D0%B9_%D1%85%D1%83%D0%B4%D0%BE%D0%B6%D0%BD%D0%B8%D0%BA_%D0%A0%D0%A1%D0%A4%D0%A1%D0%A0" TargetMode="External"/><Relationship Id="rId7" Type="http://schemas.openxmlformats.org/officeDocument/2006/relationships/hyperlink" Target="https://ru.wikipedia.org/wiki/%D0%A1%D0%BF%D0%B8%D1%81%D0%BE%D0%BA_%D0%B4%D0%B5%D0%B9%D1%81%D1%82%D0%B2%D0%B8%D1%82%D0%B5%D0%BB%D1%8C%D0%BD%D1%8B%D1%85_%D1%87%D0%BB%D0%B5%D0%BD%D0%BE%D0%B2_%D0%A0%D0%90%D0%A5" TargetMode="External"/><Relationship Id="rId12" Type="http://schemas.openxmlformats.org/officeDocument/2006/relationships/image" Target="../media/image24.jpeg"/><Relationship Id="rId2" Type="http://schemas.openxmlformats.org/officeDocument/2006/relationships/hyperlink" Target="https://ru.wikipedia.org/wiki/%D0%A1%D0%BA%D1%83%D0%BB%D1%8C%D0%BF%D1%82%D1%83%D1%80%D0%B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1988" TargetMode="External"/><Relationship Id="rId11" Type="http://schemas.openxmlformats.org/officeDocument/2006/relationships/image" Target="../media/image23.jpeg"/><Relationship Id="rId5" Type="http://schemas.openxmlformats.org/officeDocument/2006/relationships/hyperlink" Target="https://ru.wikipedia.org/wiki/1979" TargetMode="External"/><Relationship Id="rId10" Type="http://schemas.openxmlformats.org/officeDocument/2006/relationships/hyperlink" Target="https://ru.wikipedia.org/wiki/1983" TargetMode="External"/><Relationship Id="rId4" Type="http://schemas.openxmlformats.org/officeDocument/2006/relationships/hyperlink" Target="https://ru.wikipedia.org/wiki/1985" TargetMode="External"/><Relationship Id="rId9" Type="http://schemas.openxmlformats.org/officeDocument/2006/relationships/hyperlink" Target="https://ru.wikipedia.org/wiki/1973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ru.wikipedia.org/wiki/%D0%91%D1%83%D1%80%D1%8F%D1%82%D0%B8%D1%8F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0%D0%BD%D0%B4%D1%80%D0%B5%D0%B5%D0%B2,_%D0%90%D0%BD%D0%B0%D1%82%D0%BE%D0%BB%D0%B8%D0%B9_%D0%90%D0%BD%D0%B4%D1%80%D0%B5%D0%B5%D0%B2%D0%B8%D1%87" TargetMode="External"/><Relationship Id="rId2" Type="http://schemas.openxmlformats.org/officeDocument/2006/relationships/hyperlink" Target="https://ru.wikipedia.org/w/index.php?title=%D0%96%D0%B0%D0%BB%D1%81%D0%B0%D1%80%D0%B0%D0%B5%D0%B2,_%D0%94%D0%B0%D0%BC%D0%B1%D0%B0_%D0%97%D0%BE%D0%B4%D0%B1%D0%B8%D1%87&amp;action=edit&amp;redlink=1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oleObject" Target="../embeddings/oleObject2.bin"/><Relationship Id="rId7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4.png"/><Relationship Id="rId9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mtClean="0"/>
              <a:t>Послушай мелодию </a:t>
            </a:r>
          </a:p>
        </p:txBody>
      </p:sp>
      <p:pic>
        <p:nvPicPr>
          <p:cNvPr id="4" name="Гимн_Бурятии_-_Таежная,_озерная,_степная_(-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487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Историческая справка </a:t>
            </a:r>
          </a:p>
        </p:txBody>
      </p:sp>
      <p:sp>
        <p:nvSpPr>
          <p:cNvPr id="23555" name="Содержимое 2"/>
          <p:cNvSpPr>
            <a:spLocks noGrp="1"/>
          </p:cNvSpPr>
          <p:nvPr>
            <p:ph idx="1"/>
          </p:nvPr>
        </p:nvSpPr>
        <p:spPr>
          <a:xfrm>
            <a:off x="285750" y="1600200"/>
            <a:ext cx="8401050" cy="4043363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mtClean="0"/>
              <a:t>    Гимн принят Законом</a:t>
            </a:r>
          </a:p>
          <a:p>
            <a:pPr algn="ctr">
              <a:buFontTx/>
              <a:buNone/>
            </a:pPr>
            <a:r>
              <a:rPr lang="ru-RU" smtClean="0"/>
              <a:t> Республики Бурятия </a:t>
            </a:r>
          </a:p>
          <a:p>
            <a:pPr algn="ctr">
              <a:buFontTx/>
              <a:buNone/>
            </a:pPr>
            <a:r>
              <a:rPr lang="ru-RU" smtClean="0"/>
              <a:t>«О Государственном гимне </a:t>
            </a:r>
          </a:p>
          <a:p>
            <a:pPr algn="ctr">
              <a:buFontTx/>
              <a:buNone/>
            </a:pPr>
            <a:r>
              <a:rPr lang="ru-RU" smtClean="0"/>
              <a:t>Республики Бурятия»   </a:t>
            </a:r>
          </a:p>
          <a:p>
            <a:pPr algn="ctr">
              <a:buFontTx/>
              <a:buNone/>
            </a:pPr>
            <a:r>
              <a:rPr lang="ru-RU" smtClean="0"/>
              <a:t>от </a:t>
            </a:r>
            <a:r>
              <a:rPr lang="ru-RU" smtClean="0">
                <a:hlinkClick r:id="rId2" tooltip="20 апреля"/>
              </a:rPr>
              <a:t>20апреля</a:t>
            </a:r>
            <a:r>
              <a:rPr lang="ru-RU" smtClean="0"/>
              <a:t> </a:t>
            </a:r>
            <a:r>
              <a:rPr lang="ru-RU" smtClean="0">
                <a:hlinkClick r:id="rId3" tooltip="1995 год"/>
              </a:rPr>
              <a:t>1995 года</a:t>
            </a:r>
            <a:endParaRPr lang="ru-RU" smtClean="0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Жамбалов</a:t>
            </a:r>
            <a:r>
              <a:rPr lang="ru-RU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Булат</a:t>
            </a:r>
            <a:br>
              <a:rPr lang="ru-RU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ru-RU" dirty="0"/>
          </a:p>
        </p:txBody>
      </p:sp>
      <p:pic>
        <p:nvPicPr>
          <p:cNvPr id="40962" name="Picture 2" descr="C:\Users\1\Documents\интегрированный урок\d2462134370f78e1fb209a9a15a22cc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857232"/>
            <a:ext cx="2286000" cy="1524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357686" y="1142984"/>
            <a:ext cx="435771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err="1"/>
              <a:t>Жамбалов</a:t>
            </a:r>
            <a:r>
              <a:rPr lang="ru-RU" sz="1600" dirty="0"/>
              <a:t> Булат </a:t>
            </a:r>
            <a:r>
              <a:rPr lang="ru-RU" sz="1600" dirty="0" err="1"/>
              <a:t>Гэндэнович</a:t>
            </a:r>
            <a:r>
              <a:rPr lang="ru-RU" sz="1600" dirty="0"/>
              <a:t> родился </a:t>
            </a:r>
            <a:endParaRPr lang="ru-RU" sz="1600" dirty="0" smtClean="0"/>
          </a:p>
          <a:p>
            <a:r>
              <a:rPr lang="ru-RU" sz="1600" dirty="0" smtClean="0"/>
              <a:t>16</a:t>
            </a:r>
            <a:r>
              <a:rPr lang="ru-RU" sz="1600" dirty="0"/>
              <a:t>. 07. 1952 г. в селе </a:t>
            </a:r>
            <a:r>
              <a:rPr lang="ru-RU" sz="1600" dirty="0" err="1"/>
              <a:t>Тохой</a:t>
            </a:r>
            <a:r>
              <a:rPr lang="ru-RU" sz="1600" dirty="0"/>
              <a:t> </a:t>
            </a:r>
            <a:r>
              <a:rPr lang="ru-RU" sz="1600" dirty="0" err="1"/>
              <a:t>Селенгинского</a:t>
            </a:r>
            <a:r>
              <a:rPr lang="ru-RU" sz="1600" dirty="0"/>
              <a:t> района Бурятской АССР.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>В 1970 – работал на предприятии народно-художественных промыслов г. Улан-Удэ.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>В 1971 – учился у народного мастера Б-М. </a:t>
            </a:r>
            <a:r>
              <a:rPr lang="ru-RU" sz="1600" dirty="0" err="1"/>
              <a:t>Г.Тубшинова</a:t>
            </a:r>
            <a:r>
              <a:rPr lang="ru-RU" sz="1600" dirty="0"/>
              <a:t>. 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>В 1972 – учился в Абрамцевском художественно-промышленном училище (Московская область).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>С 1977 – член Союза художников России.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>С 1975 - участник республиканских, межобластных, зональных, российских, зарубежных выставок, в т.ч. персональных в Республиканском художественном музее им. Ц.С. </a:t>
            </a:r>
            <a:r>
              <a:rPr lang="ru-RU" sz="1600" dirty="0" err="1"/>
              <a:t>Сампилова</a:t>
            </a:r>
            <a:r>
              <a:rPr lang="ru-RU" sz="1600" dirty="0"/>
              <a:t> (2002, 2012, Улан-Удэ), в Музее истории города (2008).</a:t>
            </a:r>
          </a:p>
        </p:txBody>
      </p:sp>
      <p:pic>
        <p:nvPicPr>
          <p:cNvPr id="40963" name="Picture 3" descr="C:\Users\1\Documents\интегрированный урок\img04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571744"/>
            <a:ext cx="1581150" cy="2179637"/>
          </a:xfrm>
          <a:prstGeom prst="rect">
            <a:avLst/>
          </a:prstGeom>
          <a:noFill/>
        </p:spPr>
      </p:pic>
      <p:pic>
        <p:nvPicPr>
          <p:cNvPr id="40964" name="Picture 4" descr="C:\Users\1\Documents\интегрированный урок\komp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08" y="2500306"/>
            <a:ext cx="2233613" cy="1938337"/>
          </a:xfrm>
          <a:prstGeom prst="rect">
            <a:avLst/>
          </a:prstGeom>
          <a:noFill/>
        </p:spPr>
      </p:pic>
      <p:pic>
        <p:nvPicPr>
          <p:cNvPr id="40965" name="Picture 5" descr="C:\Users\1\Documents\интегрированный урок\dsc03588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71670" y="4694237"/>
            <a:ext cx="1679575" cy="216376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Васильев </a:t>
            </a:r>
            <a:r>
              <a:rPr lang="ru-RU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Геннадий Георгиевич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143504" y="1643050"/>
            <a:ext cx="3543296" cy="4483113"/>
          </a:xfrm>
        </p:spPr>
        <p:txBody>
          <a:bodyPr/>
          <a:lstStyle/>
          <a:p>
            <a:r>
              <a:rPr lang="ru-RU" sz="1600" b="1" dirty="0" err="1" smtClean="0">
                <a:latin typeface="+mn-lt"/>
                <a:ea typeface="+mn-ea"/>
                <a:cs typeface="+mn-cs"/>
              </a:rPr>
              <a:t>Генна́дий</a:t>
            </a:r>
            <a:r>
              <a:rPr lang="ru-RU" sz="1600" b="1" dirty="0" smtClean="0">
                <a:latin typeface="+mn-lt"/>
                <a:ea typeface="+mn-ea"/>
                <a:cs typeface="+mn-cs"/>
              </a:rPr>
              <a:t> </a:t>
            </a:r>
            <a:r>
              <a:rPr lang="ru-RU" sz="1600" b="1" dirty="0" err="1" smtClean="0">
                <a:latin typeface="+mn-lt"/>
                <a:ea typeface="+mn-ea"/>
                <a:cs typeface="+mn-cs"/>
              </a:rPr>
              <a:t>Гео́ргиевич</a:t>
            </a:r>
            <a:r>
              <a:rPr lang="ru-RU" sz="1600" b="1" dirty="0" smtClean="0">
                <a:latin typeface="+mn-lt"/>
                <a:ea typeface="+mn-ea"/>
                <a:cs typeface="+mn-cs"/>
              </a:rPr>
              <a:t> </a:t>
            </a:r>
            <a:r>
              <a:rPr lang="ru-RU" sz="1600" b="1" dirty="0" err="1" smtClean="0">
                <a:latin typeface="+mn-lt"/>
                <a:ea typeface="+mn-ea"/>
                <a:cs typeface="+mn-cs"/>
              </a:rPr>
              <a:t>Васи́льев</a:t>
            </a:r>
            <a:r>
              <a:rPr lang="ru-RU" sz="1600" dirty="0" smtClean="0">
                <a:latin typeface="+mn-lt"/>
                <a:ea typeface="+mn-ea"/>
                <a:cs typeface="+mn-cs"/>
              </a:rPr>
              <a:t> (1940—2012) — советский и российский </a:t>
            </a:r>
            <a:r>
              <a:rPr lang="ru-RU" sz="1600" dirty="0" smtClean="0">
                <a:latin typeface="+mn-lt"/>
                <a:ea typeface="+mn-ea"/>
                <a:cs typeface="+mn-cs"/>
                <a:hlinkClick r:id="rId2" tooltip="Скульптура"/>
              </a:rPr>
              <a:t>скульптор</a:t>
            </a:r>
            <a:r>
              <a:rPr lang="ru-RU" sz="1600" dirty="0" smtClean="0">
                <a:latin typeface="+mn-lt"/>
                <a:ea typeface="+mn-ea"/>
                <a:cs typeface="+mn-cs"/>
              </a:rPr>
              <a:t>. </a:t>
            </a:r>
            <a:r>
              <a:rPr lang="ru-RU" sz="1600" u="sng" dirty="0" smtClean="0">
                <a:latin typeface="+mn-lt"/>
                <a:ea typeface="+mn-ea"/>
                <a:cs typeface="+mn-cs"/>
                <a:hlinkClick r:id="rId3" tooltip="Заслуженный художник РСФСР"/>
              </a:rPr>
              <a:t>Заслуженный художник РСФСР</a:t>
            </a:r>
            <a:r>
              <a:rPr lang="ru-RU" sz="1600" dirty="0" smtClean="0">
                <a:latin typeface="+mn-lt"/>
                <a:ea typeface="+mn-ea"/>
                <a:cs typeface="+mn-cs"/>
              </a:rPr>
              <a:t> (</a:t>
            </a:r>
            <a:r>
              <a:rPr lang="ru-RU" sz="1600" dirty="0" smtClean="0">
                <a:latin typeface="+mn-lt"/>
                <a:ea typeface="+mn-ea"/>
                <a:cs typeface="+mn-cs"/>
                <a:hlinkClick r:id="rId4" tooltip="1985"/>
              </a:rPr>
              <a:t>1985</a:t>
            </a:r>
            <a:r>
              <a:rPr lang="ru-RU" sz="1600" dirty="0" smtClean="0">
                <a:latin typeface="+mn-lt"/>
                <a:ea typeface="+mn-ea"/>
                <a:cs typeface="+mn-cs"/>
              </a:rPr>
              <a:t>). Народный художник Бурятской АССР (</a:t>
            </a:r>
            <a:r>
              <a:rPr lang="ru-RU" sz="1600" dirty="0" smtClean="0">
                <a:latin typeface="+mn-lt"/>
                <a:ea typeface="+mn-ea"/>
                <a:cs typeface="+mn-cs"/>
                <a:hlinkClick r:id="rId5" tooltip="1979"/>
              </a:rPr>
              <a:t>1979</a:t>
            </a:r>
            <a:r>
              <a:rPr lang="ru-RU" sz="1600" dirty="0" smtClean="0">
                <a:latin typeface="+mn-lt"/>
                <a:ea typeface="+mn-ea"/>
                <a:cs typeface="+mn-cs"/>
              </a:rPr>
              <a:t>). Член-корреспондент Российской академии художеств (</a:t>
            </a:r>
            <a:r>
              <a:rPr lang="ru-RU" sz="1600" dirty="0" smtClean="0">
                <a:latin typeface="+mn-lt"/>
                <a:ea typeface="+mn-ea"/>
                <a:cs typeface="+mn-cs"/>
                <a:hlinkClick r:id="rId6" tooltip="1988"/>
              </a:rPr>
              <a:t>1988</a:t>
            </a:r>
            <a:r>
              <a:rPr lang="ru-RU" sz="1600" dirty="0" smtClean="0">
                <a:latin typeface="+mn-lt"/>
                <a:ea typeface="+mn-ea"/>
                <a:cs typeface="+mn-cs"/>
              </a:rPr>
              <a:t>), </a:t>
            </a:r>
            <a:r>
              <a:rPr lang="ru-RU" sz="1600" dirty="0" smtClean="0">
                <a:latin typeface="+mn-lt"/>
                <a:ea typeface="+mn-ea"/>
                <a:cs typeface="+mn-cs"/>
                <a:hlinkClick r:id="rId7" tooltip="Список действительных членов РАХ"/>
              </a:rPr>
              <a:t>академик РАХ</a:t>
            </a:r>
            <a:r>
              <a:rPr lang="ru-RU" sz="1600" dirty="0" smtClean="0">
                <a:latin typeface="+mn-lt"/>
                <a:ea typeface="+mn-ea"/>
                <a:cs typeface="+mn-cs"/>
              </a:rPr>
              <a:t> (</a:t>
            </a:r>
            <a:r>
              <a:rPr lang="ru-RU" sz="1600" dirty="0" smtClean="0">
                <a:latin typeface="+mn-lt"/>
                <a:ea typeface="+mn-ea"/>
                <a:cs typeface="+mn-cs"/>
                <a:hlinkClick r:id="rId8" tooltip="2007"/>
              </a:rPr>
              <a:t>2007</a:t>
            </a:r>
            <a:r>
              <a:rPr lang="ru-RU" sz="1600" dirty="0" smtClean="0">
                <a:latin typeface="+mn-lt"/>
                <a:ea typeface="+mn-ea"/>
                <a:cs typeface="+mn-cs"/>
              </a:rPr>
              <a:t>), заслуженный деятель искусств Бурятской АССР (</a:t>
            </a:r>
            <a:r>
              <a:rPr lang="ru-RU" sz="1600" dirty="0" smtClean="0">
                <a:latin typeface="+mn-lt"/>
                <a:ea typeface="+mn-ea"/>
                <a:cs typeface="+mn-cs"/>
                <a:hlinkClick r:id="rId9" tooltip="1973"/>
              </a:rPr>
              <a:t>1973</a:t>
            </a:r>
            <a:r>
              <a:rPr lang="ru-RU" sz="1600" dirty="0" smtClean="0">
                <a:latin typeface="+mn-lt"/>
                <a:ea typeface="+mn-ea"/>
                <a:cs typeface="+mn-cs"/>
              </a:rPr>
              <a:t>), лауреат премии Ленинского комсомола Бурятской АССР, Лауреат Государственной премии Бурятской АССР в области литературы и искусства (</a:t>
            </a:r>
            <a:r>
              <a:rPr lang="ru-RU" sz="1600" dirty="0" smtClean="0">
                <a:latin typeface="+mn-lt"/>
                <a:ea typeface="+mn-ea"/>
                <a:cs typeface="+mn-cs"/>
                <a:hlinkClick r:id="rId10" tooltip="1983"/>
              </a:rPr>
              <a:t>1983</a:t>
            </a:r>
            <a:r>
              <a:rPr lang="ru-RU" sz="1600" dirty="0" smtClean="0">
                <a:latin typeface="+mn-lt"/>
                <a:ea typeface="+mn-ea"/>
                <a:cs typeface="+mn-cs"/>
              </a:rPr>
              <a:t>).</a:t>
            </a:r>
            <a:endParaRPr lang="ru-RU" sz="1600" dirty="0"/>
          </a:p>
        </p:txBody>
      </p:sp>
      <p:pic>
        <p:nvPicPr>
          <p:cNvPr id="41987" name="Picture 3" descr="C:\Users\1\Documents\интегрированный урок\200px-Gennady_Vasilev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85720" y="928670"/>
            <a:ext cx="2540000" cy="33909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786050" y="5500702"/>
            <a:ext cx="307183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Мальчик с птичкой. Художественный музей им. Ц. С. </a:t>
            </a:r>
            <a:r>
              <a:rPr lang="ru-RU" dirty="0" err="1"/>
              <a:t>Сампилова</a:t>
            </a: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1988" name="Picture 4" descr="C:\Users\1\Documents\интегрированный урок\300px-Мальчик_с_птичкой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928926" y="1714488"/>
            <a:ext cx="2337957" cy="385763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Ринчинова</a:t>
            </a:r>
            <a:r>
              <a:rPr lang="ru-RU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Светлана Петровна</a:t>
            </a:r>
            <a:endParaRPr lang="ru-RU" dirty="0"/>
          </a:p>
        </p:txBody>
      </p:sp>
      <p:pic>
        <p:nvPicPr>
          <p:cNvPr id="43010" name="Picture 2" descr="C:\Users\1\Documents\интегрированный урок\7ed9b5d41ef1912d3ad1e6a48292a16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928670"/>
            <a:ext cx="2286000" cy="311467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143240" y="1571611"/>
            <a:ext cx="578647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err="1"/>
              <a:t>Ринчинова</a:t>
            </a:r>
            <a:r>
              <a:rPr lang="ru-RU" sz="1200" dirty="0"/>
              <a:t> Светлана Петровна родилась 06. 12. 1939 г. в г. Улан-Удэ. 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/>
              <a:t>В 1966 — окончила Ленинградскую консерваторию им. Римского-Корсакова (отделение вокала).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/>
              <a:t>1962-1966 — посещала занятия в Ленинградском высшем художественно-промышленном училище им. В. И. Мухиной на отделении текстиля, брала уроки у доцента С. М. </a:t>
            </a:r>
            <a:r>
              <a:rPr lang="ru-RU" sz="1200" dirty="0" err="1"/>
              <a:t>Бунцис</a:t>
            </a:r>
            <a:r>
              <a:rPr lang="ru-RU" sz="1200" dirty="0"/>
              <a:t>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/>
              <a:t>С 1980 — работает в Художественном фонде Союза художников Бурятии.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/>
              <a:t>В 1982 — руководила выполнением театрального занавеса-гобелена для Государственного Бурятского академического театра драмы им. Х. </a:t>
            </a:r>
            <a:r>
              <a:rPr lang="ru-RU" sz="1200" dirty="0" err="1"/>
              <a:t>Намсараева</a:t>
            </a:r>
            <a:r>
              <a:rPr lang="ru-RU" sz="1200" dirty="0"/>
              <a:t>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/>
              <a:t>В 1990-1991 — получила патент на изготовление гобелена и пряжи из конского волоса.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/>
              <a:t>С 2001 — по н. в. — работает заведующей кафедрой декоративно-прикладного искусства </a:t>
            </a:r>
            <a:r>
              <a:rPr lang="ru-RU" sz="1200" dirty="0" err="1"/>
              <a:t>Восточно-Сибирской</a:t>
            </a:r>
            <a:r>
              <a:rPr lang="ru-RU" sz="1200" dirty="0"/>
              <a:t> академии культуры и искусств.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/>
              <a:t>С 1983 — член Союза художников России.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/>
              <a:t>С 1976 — участник республиканских, зональных, российских, зарубежных выставок, в том числе в художественном музее им. Ц.С. </a:t>
            </a:r>
            <a:r>
              <a:rPr lang="ru-RU" sz="1200" dirty="0" err="1"/>
              <a:t>Сампилова</a:t>
            </a:r>
            <a:r>
              <a:rPr lang="ru-RU" sz="1200" dirty="0"/>
              <a:t> (2011 «Женщины и цветы»)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/>
              <a:t>Автор работ: гобелены — «Солнце» (1977), «</a:t>
            </a:r>
            <a:r>
              <a:rPr lang="ru-RU" sz="1200" dirty="0" err="1"/>
              <a:t>Жаргал</a:t>
            </a:r>
            <a:r>
              <a:rPr lang="ru-RU" sz="1200" dirty="0"/>
              <a:t>» (1978), «</a:t>
            </a:r>
            <a:r>
              <a:rPr lang="ru-RU" sz="1200" dirty="0" err="1"/>
              <a:t>Литэ</a:t>
            </a:r>
            <a:r>
              <a:rPr lang="ru-RU" sz="1200" dirty="0"/>
              <a:t>. Бурятский календарь» (1979), «Бурятия» (1981), «Вечное движение» (1981), «Табунщики» (1981), «Весть Победы» (1994), «Священный Байкал» (1994), «Байкал» (1985); батики — «Элегия» (1987), «Стихии мироздания»: «Огонь», «Земля», «Вода» (1988), «Водопад» (1989).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/>
              <a:t>Произведения находятся в Художественном музее им. </a:t>
            </a:r>
            <a:r>
              <a:rPr lang="ru-RU" sz="1200" dirty="0" err="1"/>
              <a:t>Ц.С.Сампилова</a:t>
            </a:r>
            <a:r>
              <a:rPr lang="ru-RU" sz="1200" dirty="0"/>
              <a:t>, в Читинском областном художественном музее, в Музее истории Бурятии им. М. Н. Хангалова, в Этнографическом музее народов Забайкалья, в фондах «</a:t>
            </a:r>
            <a:r>
              <a:rPr lang="ru-RU" sz="1200" dirty="0" err="1"/>
              <a:t>Росизопропаганда</a:t>
            </a:r>
            <a:r>
              <a:rPr lang="ru-RU" sz="1200" dirty="0"/>
              <a:t>», в частных коллекциях.</a:t>
            </a:r>
          </a:p>
        </p:txBody>
      </p:sp>
      <p:pic>
        <p:nvPicPr>
          <p:cNvPr id="43011" name="Picture 3" descr="C:\Users\1\Documents\интегрированный урок\40235549_sagaalga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143380"/>
            <a:ext cx="2983932" cy="207170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4034" name="Picture 2" descr="C:\Users\1\Documents\интегрированный урок\e27f605ee5fa9c259d8063be49889cbf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0"/>
            <a:ext cx="5428341" cy="3620661"/>
          </a:xfrm>
          <a:prstGeom prst="rect">
            <a:avLst/>
          </a:prstGeom>
          <a:noFill/>
        </p:spPr>
      </p:pic>
      <p:pic>
        <p:nvPicPr>
          <p:cNvPr id="44035" name="Picture 3" descr="C:\Users\1\Documents\интегрированный урок\25021fe9a8e18d8cbd824ec9b95f16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52754" y="2795187"/>
            <a:ext cx="6091246" cy="406281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Содержимое 1"/>
          <p:cNvSpPr>
            <a:spLocks noGrp="1"/>
          </p:cNvSpPr>
          <p:nvPr>
            <p:ph/>
          </p:nvPr>
        </p:nvSpPr>
        <p:spPr>
          <a:xfrm>
            <a:off x="357188" y="0"/>
            <a:ext cx="8324850" cy="1928813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b="1" u="sng" smtClean="0">
                <a:solidFill>
                  <a:srgbClr val="C00000"/>
                </a:solidFill>
              </a:rPr>
              <a:t>5 декабря 2015 года</a:t>
            </a:r>
          </a:p>
          <a:p>
            <a:pPr algn="ctr">
              <a:buFontTx/>
              <a:buNone/>
            </a:pPr>
            <a:r>
              <a:rPr lang="ru-RU" smtClean="0"/>
              <a:t> дата 90-летие со дня рождения </a:t>
            </a:r>
          </a:p>
          <a:p>
            <a:pPr algn="ctr">
              <a:buFontTx/>
              <a:buNone/>
            </a:pPr>
            <a:r>
              <a:rPr lang="ru-RU" b="1" smtClean="0">
                <a:solidFill>
                  <a:srgbClr val="0033CC"/>
                </a:solidFill>
              </a:rPr>
              <a:t>Дамбы Жалсараева</a:t>
            </a:r>
            <a:r>
              <a:rPr lang="ru-RU" smtClean="0"/>
              <a:t>,</a:t>
            </a:r>
          </a:p>
          <a:p>
            <a:pPr algn="ctr">
              <a:buFontTx/>
              <a:buNone/>
            </a:pPr>
            <a:endParaRPr lang="ru-RU" smtClean="0"/>
          </a:p>
          <a:p>
            <a:pPr algn="ctr">
              <a:buFontTx/>
              <a:buNone/>
            </a:pPr>
            <a:endParaRPr lang="ru-RU" smtClean="0"/>
          </a:p>
          <a:p>
            <a:pPr algn="ctr">
              <a:buFontTx/>
              <a:buNone/>
            </a:pPr>
            <a:endParaRPr lang="ru-RU" smtClean="0"/>
          </a:p>
          <a:p>
            <a:pPr algn="ctr">
              <a:buFontTx/>
              <a:buNone/>
            </a:pPr>
            <a:endParaRPr lang="ru-RU" smtClean="0"/>
          </a:p>
          <a:p>
            <a:pPr algn="ctr">
              <a:buFontTx/>
              <a:buNone/>
            </a:pPr>
            <a:endParaRPr lang="ru-RU" smtClean="0"/>
          </a:p>
          <a:p>
            <a:pPr algn="ctr">
              <a:buFontTx/>
              <a:buNone/>
            </a:pPr>
            <a:endParaRPr lang="ru-RU" smtClean="0"/>
          </a:p>
          <a:p>
            <a:pPr algn="ctr">
              <a:buFontTx/>
              <a:buNone/>
            </a:pPr>
            <a:endParaRPr lang="ru-RU" smtClean="0"/>
          </a:p>
          <a:p>
            <a:pPr algn="ctr">
              <a:buFontTx/>
              <a:buNone/>
            </a:pPr>
            <a:r>
              <a:rPr lang="ru-RU" smtClean="0"/>
              <a:t> </a:t>
            </a:r>
            <a:r>
              <a:rPr lang="ru-RU" b="1" smtClean="0"/>
              <a:t>народного поэта Бурятии, </a:t>
            </a:r>
          </a:p>
          <a:p>
            <a:pPr algn="ctr">
              <a:buFontTx/>
              <a:buNone/>
            </a:pPr>
            <a:r>
              <a:rPr lang="ru-RU" b="1" smtClean="0"/>
              <a:t>автора гимна Республики Бурятия .</a:t>
            </a:r>
            <a:r>
              <a:rPr lang="ru-RU" smtClean="0"/>
              <a:t> </a:t>
            </a:r>
            <a:br>
              <a:rPr lang="ru-RU" smtClean="0"/>
            </a:br>
            <a:endParaRPr lang="ru-RU" smtClean="0"/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90877">
            <a:off x="754063" y="1911350"/>
            <a:ext cx="2643187" cy="403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992911">
            <a:off x="4924425" y="1960563"/>
            <a:ext cx="3135313" cy="383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/>
        <p:txBody>
          <a:bodyPr/>
          <a:lstStyle/>
          <a:p>
            <a:pPr algn="ctr">
              <a:buNone/>
            </a:pPr>
            <a:endParaRPr lang="ru-RU" sz="5400" dirty="0" smtClean="0"/>
          </a:p>
          <a:p>
            <a:pPr algn="ctr">
              <a:buNone/>
            </a:pPr>
            <a:endParaRPr lang="ru-RU" sz="5400" dirty="0" smtClean="0"/>
          </a:p>
          <a:p>
            <a:pPr algn="ctr">
              <a:buNone/>
            </a:pPr>
            <a:r>
              <a:rPr lang="ru-RU" sz="5400" dirty="0" smtClean="0"/>
              <a:t>Всем спасибо! </a:t>
            </a:r>
            <a:endParaRPr lang="ru-RU" sz="5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МБОУ </a:t>
            </a:r>
            <a:r>
              <a:rPr lang="ru-RU" sz="2800" dirty="0" err="1" smtClean="0"/>
              <a:t>Усть-Баргузинская</a:t>
            </a:r>
            <a:r>
              <a:rPr lang="ru-RU" sz="2800" dirty="0" smtClean="0"/>
              <a:t> СОШ им. </a:t>
            </a:r>
            <a:r>
              <a:rPr lang="ru-RU" sz="2800" dirty="0" err="1" smtClean="0"/>
              <a:t>Шелковникова</a:t>
            </a:r>
            <a:r>
              <a:rPr lang="ru-RU" sz="2800" dirty="0" smtClean="0"/>
              <a:t> К.М.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6000" b="1" dirty="0" smtClean="0"/>
              <a:t>Тема урока «Моя Бурятия»</a:t>
            </a:r>
          </a:p>
          <a:p>
            <a:pPr algn="ctr">
              <a:buNone/>
            </a:pPr>
            <a:endParaRPr lang="ru-RU" sz="6000" b="1" dirty="0" smtClean="0"/>
          </a:p>
          <a:p>
            <a:pPr algn="r">
              <a:buNone/>
            </a:pPr>
            <a:r>
              <a:rPr lang="ru-RU" sz="1800" b="1" dirty="0" smtClean="0"/>
              <a:t>Учитель изобразительного искусства: Муравьева А.Г.</a:t>
            </a:r>
          </a:p>
          <a:p>
            <a:pPr algn="r">
              <a:buNone/>
            </a:pPr>
            <a:r>
              <a:rPr lang="ru-RU" sz="1800" b="1" dirty="0" smtClean="0"/>
              <a:t>Учитель музыки: </a:t>
            </a:r>
            <a:r>
              <a:rPr lang="ru-RU" sz="1800" b="1" dirty="0" err="1" smtClean="0"/>
              <a:t>Гаськова</a:t>
            </a:r>
            <a:r>
              <a:rPr lang="ru-RU" sz="1800" b="1" dirty="0" smtClean="0"/>
              <a:t> С.С.</a:t>
            </a:r>
            <a:endParaRPr lang="ru-RU" sz="1800" b="1" dirty="0"/>
          </a:p>
        </p:txBody>
      </p:sp>
    </p:spTree>
  </p:cSld>
  <p:clrMapOvr>
    <a:masterClrMapping/>
  </p:clrMapOvr>
  <p:transition spd="slow">
    <p:zo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Заголовок 1"/>
          <p:cNvSpPr>
            <a:spLocks noGrp="1"/>
          </p:cNvSpPr>
          <p:nvPr>
            <p:ph type="ctrTitle"/>
          </p:nvPr>
        </p:nvSpPr>
        <p:spPr>
          <a:xfrm>
            <a:off x="500063" y="142875"/>
            <a:ext cx="7772400" cy="1470025"/>
          </a:xfrm>
        </p:spPr>
        <p:txBody>
          <a:bodyPr/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Бурятия</a:t>
            </a:r>
            <a:endParaRPr lang="ru-RU" sz="4800" b="1" dirty="0" smtClean="0">
              <a:solidFill>
                <a:srgbClr val="C00000"/>
              </a:solidFill>
            </a:endParaRPr>
          </a:p>
        </p:txBody>
      </p:sp>
      <p:graphicFrame>
        <p:nvGraphicFramePr>
          <p:cNvPr id="1026" name="Object 5"/>
          <p:cNvGraphicFramePr>
            <a:graphicFrameLocks noChangeAspect="1"/>
          </p:cNvGraphicFramePr>
          <p:nvPr/>
        </p:nvGraphicFramePr>
        <p:xfrm>
          <a:off x="1000100" y="4038523"/>
          <a:ext cx="2428892" cy="2819477"/>
        </p:xfrm>
        <a:graphic>
          <a:graphicData uri="http://schemas.openxmlformats.org/presentationml/2006/ole">
            <p:oleObj spid="_x0000_s1026" r:id="rId3" imgW="3777996" imgH="4386072" progId="CorelDRAW.Graphic.12">
              <p:embed/>
            </p:oleObj>
          </a:graphicData>
        </a:graphic>
      </p:graphicFrame>
      <p:pic>
        <p:nvPicPr>
          <p:cNvPr id="4" name="Picture 5" descr="rusfla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1214422"/>
            <a:ext cx="4103688" cy="273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D:\Мои_документы\Флаг Бур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28" y="1214422"/>
            <a:ext cx="3665535" cy="2454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43504" y="3849843"/>
            <a:ext cx="3540118" cy="3008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1000125"/>
          </a:xfrm>
        </p:spPr>
        <p:txBody>
          <a:bodyPr/>
          <a:lstStyle/>
          <a:p>
            <a:r>
              <a:rPr lang="ru-RU" smtClean="0"/>
              <a:t>Символы Бурятии </a:t>
            </a:r>
          </a:p>
        </p:txBody>
      </p:sp>
      <p:sp>
        <p:nvSpPr>
          <p:cNvPr id="19459" name="Содержимое 2"/>
          <p:cNvSpPr>
            <a:spLocks noGrp="1"/>
          </p:cNvSpPr>
          <p:nvPr>
            <p:ph idx="1"/>
          </p:nvPr>
        </p:nvSpPr>
        <p:spPr>
          <a:xfrm>
            <a:off x="214313" y="928688"/>
            <a:ext cx="8929687" cy="5643562"/>
          </a:xfrm>
        </p:spPr>
        <p:txBody>
          <a:bodyPr/>
          <a:lstStyle/>
          <a:p>
            <a:r>
              <a:rPr lang="ru-RU" dirty="0" smtClean="0"/>
              <a:t>У нашей республики, как и у всех республик, входящих в состав Российской Федерации, есть свои собственные государственные символы.</a:t>
            </a:r>
          </a:p>
          <a:p>
            <a:r>
              <a:rPr lang="ru-RU" dirty="0" smtClean="0"/>
              <a:t> </a:t>
            </a:r>
            <a:r>
              <a:rPr lang="ru-RU" b="1" i="1" u="sng" dirty="0" smtClean="0">
                <a:solidFill>
                  <a:srgbClr val="0033CC"/>
                </a:solidFill>
              </a:rPr>
              <a:t>Это Государственный Флаг РБ</a:t>
            </a:r>
            <a:r>
              <a:rPr lang="ru-RU" dirty="0" smtClean="0">
                <a:solidFill>
                  <a:srgbClr val="0033CC"/>
                </a:solidFill>
              </a:rPr>
              <a:t>,</a:t>
            </a:r>
          </a:p>
          <a:p>
            <a:endParaRPr lang="ru-RU" dirty="0" smtClean="0">
              <a:solidFill>
                <a:srgbClr val="0033CC"/>
              </a:solidFill>
            </a:endParaRPr>
          </a:p>
          <a:p>
            <a:r>
              <a:rPr lang="ru-RU" b="1" i="1" u="sng" dirty="0" smtClean="0">
                <a:solidFill>
                  <a:srgbClr val="0033CC"/>
                </a:solidFill>
              </a:rPr>
              <a:t>Государственный Герб РБ</a:t>
            </a:r>
          </a:p>
          <a:p>
            <a:endParaRPr lang="ru-RU" dirty="0" smtClean="0">
              <a:solidFill>
                <a:srgbClr val="0033CC"/>
              </a:solidFill>
            </a:endParaRPr>
          </a:p>
          <a:p>
            <a:r>
              <a:rPr lang="ru-RU" b="1" i="1" u="sng" dirty="0" smtClean="0">
                <a:solidFill>
                  <a:srgbClr val="0033CC"/>
                </a:solidFill>
              </a:rPr>
              <a:t>Гимн РБ</a:t>
            </a:r>
            <a:endParaRPr lang="ru-RU" dirty="0" smtClean="0">
              <a:solidFill>
                <a:srgbClr val="0033CC"/>
              </a:solidFill>
            </a:endParaRPr>
          </a:p>
          <a:p>
            <a:endParaRPr lang="ru-RU" dirty="0" smtClean="0"/>
          </a:p>
        </p:txBody>
      </p:sp>
      <p:pic>
        <p:nvPicPr>
          <p:cNvPr id="4" name="Picture 2" descr="D:\Мои_документы\Флаг Бур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6563" y="3643313"/>
            <a:ext cx="2173287" cy="145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Рисунок 2" descr="C:\Users\Администратор\Desktop\100px-Coat_of_Arms_of_Buryatiya_svg.png"/>
          <p:cNvPicPr>
            <a:picLocks noChangeAspect="1" noChangeArrowheads="1"/>
          </p:cNvPicPr>
          <p:nvPr/>
        </p:nvPicPr>
        <p:blipFill>
          <a:blip r:embed="rId3">
            <a:lum bright="-8000"/>
          </a:blip>
          <a:srcRect/>
          <a:stretch>
            <a:fillRect/>
          </a:stretch>
        </p:blipFill>
        <p:spPr bwMode="auto">
          <a:xfrm>
            <a:off x="4786313" y="4643438"/>
            <a:ext cx="1928812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0" y="3714750"/>
            <a:ext cx="9144000" cy="2500313"/>
          </a:xfrm>
        </p:spPr>
        <p:txBody>
          <a:bodyPr/>
          <a:lstStyle/>
          <a:p>
            <a:r>
              <a:rPr lang="ru-RU" b="1" smtClean="0"/>
              <a:t>Гимн Респу́блики Буря́тия</a:t>
            </a:r>
            <a:r>
              <a:rPr lang="ru-RU" smtClean="0"/>
              <a:t> — музыкально-поэтическое произведение, один из государственных символов </a:t>
            </a:r>
            <a:r>
              <a:rPr lang="ru-RU" smtClean="0">
                <a:hlinkClick r:id="rId2" tooltip="Бурятия"/>
              </a:rPr>
              <a:t>Республики Бурятия</a:t>
            </a:r>
            <a:r>
              <a:rPr lang="ru-RU" smtClean="0"/>
              <a:t>  </a:t>
            </a:r>
            <a:br>
              <a:rPr lang="ru-RU" smtClean="0"/>
            </a:br>
            <a:r>
              <a:rPr lang="ru-RU" smtClean="0"/>
              <a:t> </a:t>
            </a:r>
          </a:p>
        </p:txBody>
      </p:sp>
      <p:pic>
        <p:nvPicPr>
          <p:cNvPr id="20483" name="Рисунок 2" descr="C:\Users\Администратор\Desktop\100px-Coat_of_Arms_of_Buryatiya_svg.pn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lum bright="-8000"/>
          </a:blip>
          <a:srcRect/>
          <a:stretch>
            <a:fillRect/>
          </a:stretch>
        </p:blipFill>
        <p:spPr>
          <a:xfrm>
            <a:off x="5500688" y="214313"/>
            <a:ext cx="2071687" cy="2547937"/>
          </a:xfrm>
          <a:noFill/>
        </p:spPr>
      </p:pic>
      <p:pic>
        <p:nvPicPr>
          <p:cNvPr id="20484" name="Рисунок 1" descr="C:\Users\Администратор\Desktop\200px-Flag_of_Buryatia_svg.png"/>
          <p:cNvPicPr>
            <a:picLocks noChangeAspect="1" noChangeArrowheads="1"/>
          </p:cNvPicPr>
          <p:nvPr/>
        </p:nvPicPr>
        <p:blipFill>
          <a:blip r:embed="rId4">
            <a:lum bright="22000"/>
          </a:blip>
          <a:srcRect/>
          <a:stretch>
            <a:fillRect/>
          </a:stretch>
        </p:blipFill>
        <p:spPr bwMode="auto">
          <a:xfrm>
            <a:off x="642938" y="428625"/>
            <a:ext cx="4503737" cy="240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0033CC"/>
                </a:solidFill>
              </a:rPr>
              <a:t>Основа гимна —</a:t>
            </a:r>
            <a:br>
              <a:rPr lang="ru-RU" b="1" smtClean="0">
                <a:solidFill>
                  <a:srgbClr val="0033CC"/>
                </a:solidFill>
              </a:rPr>
            </a:br>
            <a:r>
              <a:rPr lang="ru-RU" b="1" smtClean="0">
                <a:solidFill>
                  <a:srgbClr val="0033CC"/>
                </a:solidFill>
              </a:rPr>
              <a:t> </a:t>
            </a:r>
            <a:r>
              <a:rPr lang="ru-RU" b="1" i="1" smtClean="0">
                <a:solidFill>
                  <a:srgbClr val="C00000"/>
                </a:solidFill>
              </a:rPr>
              <a:t>«Песня о родной земле»</a:t>
            </a:r>
            <a:endParaRPr lang="ru-RU" b="1" smtClean="0">
              <a:solidFill>
                <a:srgbClr val="C00000"/>
              </a:solidFill>
            </a:endParaRPr>
          </a:p>
        </p:txBody>
      </p:sp>
      <p:sp>
        <p:nvSpPr>
          <p:cNvPr id="21507" name="Содержимое 2"/>
          <p:cNvSpPr>
            <a:spLocks noGrp="1"/>
          </p:cNvSpPr>
          <p:nvPr>
            <p:ph idx="1"/>
          </p:nvPr>
        </p:nvSpPr>
        <p:spPr>
          <a:xfrm>
            <a:off x="457200" y="2000250"/>
            <a:ext cx="7758113" cy="4125913"/>
          </a:xfrm>
        </p:spPr>
        <p:txBody>
          <a:bodyPr/>
          <a:lstStyle/>
          <a:p>
            <a:pPr>
              <a:buFontTx/>
              <a:buNone/>
            </a:pPr>
            <a:r>
              <a:rPr lang="ru-RU" smtClean="0"/>
              <a:t>      Автор слов   </a:t>
            </a:r>
          </a:p>
          <a:p>
            <a:pPr>
              <a:buFontTx/>
              <a:buNone/>
            </a:pPr>
            <a:r>
              <a:rPr lang="ru-RU" smtClean="0">
                <a:hlinkClick r:id="rId2" tooltip="Жалсараев, Дамба Зодбич (страница отсутствует)"/>
              </a:rPr>
              <a:t>Дамба Жалсараев</a:t>
            </a:r>
            <a:endParaRPr lang="ru-RU" smtClean="0"/>
          </a:p>
          <a:p>
            <a:pPr algn="ctr">
              <a:buFontTx/>
              <a:buNone/>
            </a:pPr>
            <a:endParaRPr lang="ru-RU" smtClean="0"/>
          </a:p>
          <a:p>
            <a:pPr algn="ctr">
              <a:buFontTx/>
              <a:buNone/>
            </a:pPr>
            <a:endParaRPr lang="ru-RU" smtClean="0"/>
          </a:p>
          <a:p>
            <a:pPr>
              <a:buFontTx/>
              <a:buNone/>
            </a:pPr>
            <a:r>
              <a:rPr lang="ru-RU" smtClean="0"/>
              <a:t>                        Композитор </a:t>
            </a:r>
          </a:p>
          <a:p>
            <a:pPr>
              <a:buFontTx/>
              <a:buNone/>
            </a:pPr>
            <a:r>
              <a:rPr lang="ru-RU" smtClean="0"/>
              <a:t>                  </a:t>
            </a:r>
            <a:r>
              <a:rPr lang="ru-RU" smtClean="0">
                <a:hlinkClick r:id="rId3" tooltip="Андреев, Анатолий Андреевич"/>
              </a:rPr>
              <a:t>Анатолий Андреев</a:t>
            </a:r>
            <a:endParaRPr lang="ru-RU" smtClean="0"/>
          </a:p>
        </p:txBody>
      </p:sp>
      <p:pic>
        <p:nvPicPr>
          <p:cNvPr id="21508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0" y="1500188"/>
            <a:ext cx="2206625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00813" y="3978275"/>
            <a:ext cx="2286000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5"/>
          <p:cNvGraphicFramePr>
            <a:graphicFrameLocks noChangeAspect="1"/>
          </p:cNvGraphicFramePr>
          <p:nvPr>
            <p:ph idx="1"/>
          </p:nvPr>
        </p:nvGraphicFramePr>
        <p:xfrm>
          <a:off x="6927850" y="0"/>
          <a:ext cx="2216150" cy="2571750"/>
        </p:xfrm>
        <a:graphic>
          <a:graphicData uri="http://schemas.openxmlformats.org/presentationml/2006/ole">
            <p:oleObj spid="_x0000_s2050" r:id="rId3" imgW="3777996" imgH="4386072" progId="CorelDRAW.Graphic.12">
              <p:embed/>
            </p:oleObj>
          </a:graphicData>
        </a:graphic>
      </p:graphicFrame>
      <p:sp>
        <p:nvSpPr>
          <p:cNvPr id="2051" name="Прямоугольник 5"/>
          <p:cNvSpPr>
            <a:spLocks noChangeArrowheads="1"/>
          </p:cNvSpPr>
          <p:nvPr/>
        </p:nvSpPr>
        <p:spPr bwMode="auto">
          <a:xfrm>
            <a:off x="2928927" y="0"/>
            <a:ext cx="3714776" cy="6678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/>
              <a:t>Гимн Бурятии</a:t>
            </a:r>
          </a:p>
          <a:p>
            <a:pPr algn="ctr"/>
            <a:endParaRPr lang="ru-RU" sz="1600" b="1" dirty="0"/>
          </a:p>
          <a:p>
            <a:pPr algn="ctr"/>
            <a:r>
              <a:rPr lang="ru-RU" sz="1600" b="1" dirty="0"/>
              <a:t>   Таёжная, озёрная, степная,</a:t>
            </a:r>
          </a:p>
          <a:p>
            <a:pPr algn="ctr"/>
            <a:r>
              <a:rPr lang="ru-RU" sz="1600" b="1" dirty="0"/>
              <a:t>   Ты добрым светом солнечным полна.</a:t>
            </a:r>
            <a:br>
              <a:rPr lang="ru-RU" sz="1600" b="1" dirty="0"/>
            </a:br>
            <a:r>
              <a:rPr lang="ru-RU" sz="1600" b="1" dirty="0"/>
              <a:t>Цветущая от края и до края,</a:t>
            </a:r>
            <a:br>
              <a:rPr lang="ru-RU" sz="1600" b="1" dirty="0"/>
            </a:br>
            <a:r>
              <a:rPr lang="ru-RU" sz="1600" b="1" dirty="0"/>
              <a:t>Будь счастлива, родная сторона.</a:t>
            </a:r>
            <a:br>
              <a:rPr lang="ru-RU" sz="1600" b="1" dirty="0"/>
            </a:br>
            <a:r>
              <a:rPr lang="ru-RU" sz="1600" b="1" dirty="0"/>
              <a:t/>
            </a:r>
            <a:br>
              <a:rPr lang="ru-RU" sz="1600" b="1" dirty="0"/>
            </a:br>
            <a:r>
              <a:rPr lang="ru-RU" sz="1600" b="1" dirty="0"/>
              <a:t>Брусничный дух, черёмухи дыханье,</a:t>
            </a:r>
            <a:br>
              <a:rPr lang="ru-RU" sz="1600" b="1" dirty="0"/>
            </a:br>
            <a:r>
              <a:rPr lang="ru-RU" sz="1600" b="1" dirty="0"/>
              <a:t>Лилового багульника настой.</a:t>
            </a:r>
            <a:br>
              <a:rPr lang="ru-RU" sz="1600" b="1" dirty="0"/>
            </a:br>
            <a:r>
              <a:rPr lang="ru-RU" sz="1600" b="1" dirty="0"/>
              <a:t>Я не дышу, а пью благоуханье</a:t>
            </a:r>
            <a:br>
              <a:rPr lang="ru-RU" sz="1600" b="1" dirty="0"/>
            </a:br>
            <a:r>
              <a:rPr lang="ru-RU" sz="1600" b="1" dirty="0"/>
              <a:t>Моей земли, равнинной и лесной.</a:t>
            </a:r>
            <a:br>
              <a:rPr lang="ru-RU" sz="1600" b="1" dirty="0"/>
            </a:br>
            <a:r>
              <a:rPr lang="ru-RU" sz="1600" b="1" dirty="0"/>
              <a:t/>
            </a:r>
            <a:br>
              <a:rPr lang="ru-RU" sz="1600" b="1" dirty="0"/>
            </a:br>
            <a:r>
              <a:rPr lang="ru-RU" sz="1600" b="1" dirty="0"/>
              <a:t>Прими, земля, сыновнее спасибо,</a:t>
            </a:r>
            <a:br>
              <a:rPr lang="ru-RU" sz="1600" b="1" dirty="0"/>
            </a:br>
            <a:r>
              <a:rPr lang="ru-RU" sz="1600" b="1" dirty="0"/>
              <a:t>Святой водой Байкала угости,</a:t>
            </a:r>
            <a:br>
              <a:rPr lang="ru-RU" sz="1600" b="1" dirty="0"/>
            </a:br>
            <a:r>
              <a:rPr lang="ru-RU" sz="1600" b="1" dirty="0"/>
              <a:t>Чтоб я обрел невиданную силу</a:t>
            </a:r>
            <a:br>
              <a:rPr lang="ru-RU" sz="1600" b="1" dirty="0"/>
            </a:br>
            <a:r>
              <a:rPr lang="ru-RU" sz="1600" b="1" dirty="0"/>
              <a:t>Для дальнего нелёгкого пути.</a:t>
            </a:r>
            <a:br>
              <a:rPr lang="ru-RU" sz="1600" b="1" dirty="0"/>
            </a:br>
            <a:r>
              <a:rPr lang="ru-RU" sz="1600" b="1" dirty="0"/>
              <a:t/>
            </a:r>
            <a:br>
              <a:rPr lang="ru-RU" sz="1600" b="1" dirty="0"/>
            </a:br>
            <a:r>
              <a:rPr lang="ru-RU" sz="1600" b="1" dirty="0"/>
              <a:t>С тобой, земля, мы слиты воедино,</a:t>
            </a:r>
            <a:br>
              <a:rPr lang="ru-RU" sz="1600" b="1" dirty="0"/>
            </a:br>
            <a:r>
              <a:rPr lang="ru-RU" sz="1600" b="1" dirty="0"/>
              <a:t>Моею стала и судьба твоя.</a:t>
            </a:r>
            <a:br>
              <a:rPr lang="ru-RU" sz="1600" b="1" dirty="0"/>
            </a:br>
            <a:r>
              <a:rPr lang="ru-RU" sz="1600" b="1" dirty="0"/>
              <a:t>Поклон тебе от сердца, край родимый,</a:t>
            </a:r>
            <a:br>
              <a:rPr lang="ru-RU" sz="1600" b="1" dirty="0"/>
            </a:br>
            <a:r>
              <a:rPr lang="ru-RU" sz="1600" b="1" dirty="0"/>
              <a:t>Любимая Бурятия моя!</a:t>
            </a:r>
          </a:p>
          <a:p>
            <a:pPr algn="ctr"/>
            <a:r>
              <a:rPr lang="ru-RU" sz="1600" b="1" dirty="0"/>
              <a:t>О, Мать-земля!</a:t>
            </a:r>
          </a:p>
          <a:p>
            <a:endParaRPr lang="ru-RU" sz="1200" dirty="0"/>
          </a:p>
        </p:txBody>
      </p:sp>
      <p:pic>
        <p:nvPicPr>
          <p:cNvPr id="7" name="Picture 2" descr="D:\Мои_документы\Флаг Бур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0"/>
            <a:ext cx="2173288" cy="145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 descr="C:\Users\1\Documents\интегрированный урок\0_f50bb_f1905325_XX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80754" y="5072074"/>
            <a:ext cx="2363246" cy="1500174"/>
          </a:xfrm>
          <a:prstGeom prst="rect">
            <a:avLst/>
          </a:prstGeom>
          <a:noFill/>
        </p:spPr>
      </p:pic>
      <p:pic>
        <p:nvPicPr>
          <p:cNvPr id="2054" name="Picture 6" descr="C:\Users\1\Documents\интегрированный урок\0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43101" y="2643182"/>
            <a:ext cx="2300899" cy="2286016"/>
          </a:xfrm>
          <a:prstGeom prst="rect">
            <a:avLst/>
          </a:prstGeom>
          <a:noFill/>
        </p:spPr>
      </p:pic>
      <p:pic>
        <p:nvPicPr>
          <p:cNvPr id="2055" name="Picture 7" descr="C:\Users\1\Documents\интегрированный урок\94084-bagulnik-primenenie-pri-alkogolizme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4282" y="4981573"/>
            <a:ext cx="2809022" cy="1876427"/>
          </a:xfrm>
          <a:prstGeom prst="rect">
            <a:avLst/>
          </a:prstGeom>
          <a:noFill/>
        </p:spPr>
      </p:pic>
      <p:pic>
        <p:nvPicPr>
          <p:cNvPr id="2056" name="Picture 8" descr="C:\Users\1\Documents\интегрированный урок\3710563-49503b1f4fbbdbfb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14282" y="2928933"/>
            <a:ext cx="2714644" cy="2035983"/>
          </a:xfrm>
          <a:prstGeom prst="rect">
            <a:avLst/>
          </a:prstGeom>
          <a:noFill/>
        </p:spPr>
      </p:pic>
      <p:pic>
        <p:nvPicPr>
          <p:cNvPr id="2057" name="Picture 9" descr="C:\Users\1\Documents\интегрированный урок\2043539234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1472" y="1428736"/>
            <a:ext cx="2012338" cy="142876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8914" name="Picture 2" descr="C:\Users\1\Documents\интегрированный урок\image1391908224679_i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0"/>
            <a:ext cx="4105823" cy="3079367"/>
          </a:xfrm>
          <a:prstGeom prst="rect">
            <a:avLst/>
          </a:prstGeom>
          <a:noFill/>
        </p:spPr>
      </p:pic>
      <p:pic>
        <p:nvPicPr>
          <p:cNvPr id="38915" name="Picture 3" descr="C:\Users\1\Documents\интегрированный урок\IMG_1004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928670"/>
            <a:ext cx="4541334" cy="2143140"/>
          </a:xfrm>
          <a:prstGeom prst="rect">
            <a:avLst/>
          </a:prstGeom>
          <a:noFill/>
        </p:spPr>
      </p:pic>
      <p:pic>
        <p:nvPicPr>
          <p:cNvPr id="38916" name="Picture 4" descr="C:\Users\1\Documents\интегрированный урок\0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3000372"/>
            <a:ext cx="3822087" cy="3619503"/>
          </a:xfrm>
          <a:prstGeom prst="rect">
            <a:avLst/>
          </a:prstGeom>
          <a:noFill/>
        </p:spPr>
      </p:pic>
      <p:pic>
        <p:nvPicPr>
          <p:cNvPr id="38917" name="Picture 5" descr="C:\Users\1\Documents\интегрированный урок\buryat-актеров-костюмирует-национального-русского-1850960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786190"/>
            <a:ext cx="4707164" cy="223477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3907" name="Group 3"/>
          <p:cNvGraphicFramePr>
            <a:graphicFrameLocks noGrp="1"/>
          </p:cNvGraphicFramePr>
          <p:nvPr>
            <p:ph/>
          </p:nvPr>
        </p:nvGraphicFramePr>
        <p:xfrm>
          <a:off x="457200" y="1500188"/>
          <a:ext cx="8229600" cy="4962160"/>
        </p:xfrm>
        <a:graphic>
          <a:graphicData uri="http://schemas.openxmlformats.org/drawingml/2006/table">
            <a:tbl>
              <a:tblPr/>
              <a:tblGrid>
                <a:gridCol w="2743200"/>
                <a:gridCol w="2743200"/>
                <a:gridCol w="2743200"/>
              </a:tblGrid>
              <a:tr h="17846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Динамика: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Forte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Piano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Лад: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Мажор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Минор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Темп: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Медленный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Средний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Быстрый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666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Регистр инструменты: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Высокий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Средний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Низкий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Тембр голос: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Высокий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Средний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Низкий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Мелодия: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Плавная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Плясовая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Маршевая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544" name="TextBox 2"/>
          <p:cNvSpPr txBox="1">
            <a:spLocks noChangeArrowheads="1"/>
          </p:cNvSpPr>
          <p:nvPr/>
        </p:nvSpPr>
        <p:spPr bwMode="auto">
          <a:xfrm>
            <a:off x="642938" y="285750"/>
            <a:ext cx="70802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b="1"/>
              <a:t>Охарактеризуй гимн Бурятии </a:t>
            </a:r>
          </a:p>
          <a:p>
            <a:pPr algn="ctr"/>
            <a:r>
              <a:rPr lang="ru-RU" sz="2400" b="1"/>
              <a:t>средствами музыкальной выразительности 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586</TotalTime>
  <Words>225</Words>
  <Application>Microsoft Office PowerPoint</Application>
  <PresentationFormat>Экран (4:3)</PresentationFormat>
  <Paragraphs>81</Paragraphs>
  <Slides>16</Slides>
  <Notes>0</Notes>
  <HiddenSlides>0</HiddenSlides>
  <MMClips>1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Brial</vt:lpstr>
      <vt:lpstr>Arial</vt:lpstr>
      <vt:lpstr>Tahoma</vt:lpstr>
      <vt:lpstr>Wingdings</vt:lpstr>
      <vt:lpstr>Times New Roman</vt:lpstr>
      <vt:lpstr>Оформление по умолчанию</vt:lpstr>
      <vt:lpstr>CorelDRAW.Graphic.12</vt:lpstr>
      <vt:lpstr>Послушай мелодию </vt:lpstr>
      <vt:lpstr>МБОУ Усть-Баргузинская СОШ им. Шелковникова К.М.</vt:lpstr>
      <vt:lpstr>Бурятия</vt:lpstr>
      <vt:lpstr>Символы Бурятии </vt:lpstr>
      <vt:lpstr>Гимн Респу́блики Буря́тия — музыкально-поэтическое произведение, один из государственных символов Республики Бурятия    </vt:lpstr>
      <vt:lpstr>Основа гимна —  «Песня о родной земле»</vt:lpstr>
      <vt:lpstr>Слайд 7</vt:lpstr>
      <vt:lpstr>Слайд 8</vt:lpstr>
      <vt:lpstr>Слайд 9</vt:lpstr>
      <vt:lpstr>Историческая справка </vt:lpstr>
      <vt:lpstr>Жамбалов Булат </vt:lpstr>
      <vt:lpstr>Васильев Геннадий Георгиевич</vt:lpstr>
      <vt:lpstr>Ринчинова Светлана Петровна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ALEX</dc:creator>
  <cp:lastModifiedBy>1</cp:lastModifiedBy>
  <cp:revision>49</cp:revision>
  <dcterms:created xsi:type="dcterms:W3CDTF">2007-12-23T18:27:31Z</dcterms:created>
  <dcterms:modified xsi:type="dcterms:W3CDTF">2015-12-06T11:35:25Z</dcterms:modified>
</cp:coreProperties>
</file>