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notesMasterIdLst>
    <p:notesMasterId r:id="rId21"/>
  </p:notesMasterIdLst>
  <p:sldIdLst>
    <p:sldId id="281" r:id="rId2"/>
    <p:sldId id="260" r:id="rId3"/>
    <p:sldId id="261" r:id="rId4"/>
    <p:sldId id="263" r:id="rId5"/>
    <p:sldId id="262" r:id="rId6"/>
    <p:sldId id="264" r:id="rId7"/>
    <p:sldId id="265" r:id="rId8"/>
    <p:sldId id="266" r:id="rId9"/>
    <p:sldId id="267" r:id="rId10"/>
    <p:sldId id="268" r:id="rId11"/>
    <p:sldId id="270" r:id="rId12"/>
    <p:sldId id="277" r:id="rId13"/>
    <p:sldId id="271" r:id="rId14"/>
    <p:sldId id="272" r:id="rId15"/>
    <p:sldId id="273" r:id="rId16"/>
    <p:sldId id="274" r:id="rId17"/>
    <p:sldId id="275" r:id="rId18"/>
    <p:sldId id="276" r:id="rId19"/>
    <p:sldId id="278" r:id="rId20"/>
  </p:sldIdLst>
  <p:sldSz cx="9144000" cy="6858000" type="screen4x3"/>
  <p:notesSz cx="6858000" cy="9144000"/>
  <p:defaultTextStyle>
    <a:defPPr>
      <a:defRPr lang="es-E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8836C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41" autoAdjust="0"/>
  </p:normalViewPr>
  <p:slideViewPr>
    <p:cSldViewPr>
      <p:cViewPr>
        <p:scale>
          <a:sx n="91" d="100"/>
          <a:sy n="91" d="100"/>
        </p:scale>
        <p:origin x="-786" y="21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5269022-C9BB-4BDF-A97F-7B674044D089}" type="datetimeFigureOut">
              <a:rPr lang="ru-RU" smtClean="0"/>
              <a:pPr/>
              <a:t>27.02.2022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EBC289A-0B62-48C2-86BF-ED244FE84A4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3660709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BC289A-0B62-48C2-86BF-ED244FE84A43}" type="slidenum">
              <a:rPr lang="ru-RU" smtClean="0"/>
              <a:pPr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7591254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5" name="Group 94"/>
          <p:cNvGrpSpPr/>
          <p:nvPr/>
        </p:nvGrpSpPr>
        <p:grpSpPr>
          <a:xfrm>
            <a:off x="0" y="-30477"/>
            <a:ext cx="9067800" cy="6889273"/>
            <a:chOff x="0" y="-30477"/>
            <a:chExt cx="9067800" cy="6889273"/>
          </a:xfrm>
        </p:grpSpPr>
        <p:cxnSp>
          <p:nvCxnSpPr>
            <p:cNvPr id="110" name="Straight Connector 109"/>
            <p:cNvCxnSpPr/>
            <p:nvPr/>
          </p:nvCxnSpPr>
          <p:spPr>
            <a:xfrm rot="16200000" flipH="1">
              <a:off x="-14478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7" name="Straight Connector 176"/>
            <p:cNvCxnSpPr/>
            <p:nvPr/>
          </p:nvCxnSpPr>
          <p:spPr>
            <a:xfrm rot="16200000" flipH="1">
              <a:off x="-16383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8" name="Straight Connector 177"/>
            <p:cNvCxnSpPr/>
            <p:nvPr/>
          </p:nvCxnSpPr>
          <p:spPr>
            <a:xfrm rot="5400000">
              <a:off x="-14859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1" name="Straight Connector 180"/>
            <p:cNvCxnSpPr/>
            <p:nvPr/>
          </p:nvCxnSpPr>
          <p:spPr>
            <a:xfrm rot="5400000">
              <a:off x="-3238500" y="3314700"/>
              <a:ext cx="6858000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2" name="Straight Connector 181"/>
            <p:cNvCxnSpPr/>
            <p:nvPr/>
          </p:nvCxnSpPr>
          <p:spPr>
            <a:xfrm rot="16200000" flipH="1">
              <a:off x="-3314700" y="3314700"/>
              <a:ext cx="6858000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3" name="Straight Connector 182"/>
            <p:cNvCxnSpPr/>
            <p:nvPr/>
          </p:nvCxnSpPr>
          <p:spPr>
            <a:xfrm rot="16200000" flipH="1">
              <a:off x="-1371600" y="2971800"/>
              <a:ext cx="6858000" cy="9144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4" name="Straight Connector 183"/>
            <p:cNvCxnSpPr/>
            <p:nvPr/>
          </p:nvCxnSpPr>
          <p:spPr>
            <a:xfrm rot="16200000" flipH="1">
              <a:off x="-2819400" y="3200400"/>
              <a:ext cx="6858000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5" name="Straight Connector 184"/>
            <p:cNvCxnSpPr/>
            <p:nvPr/>
          </p:nvCxnSpPr>
          <p:spPr>
            <a:xfrm rot="5400000">
              <a:off x="-2705099" y="3238500"/>
              <a:ext cx="6858000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6" name="Straight Connector 185"/>
            <p:cNvCxnSpPr/>
            <p:nvPr/>
          </p:nvCxnSpPr>
          <p:spPr>
            <a:xfrm rot="16200000" flipH="1">
              <a:off x="-2133600" y="3200400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7" name="Straight Connector 186"/>
            <p:cNvCxnSpPr/>
            <p:nvPr/>
          </p:nvCxnSpPr>
          <p:spPr>
            <a:xfrm rot="16200000" flipH="1">
              <a:off x="-3124200" y="3276600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8" name="Straight Connector 187"/>
            <p:cNvCxnSpPr/>
            <p:nvPr/>
          </p:nvCxnSpPr>
          <p:spPr>
            <a:xfrm rot="16200000" flipH="1">
              <a:off x="-1828799" y="3352799"/>
              <a:ext cx="6858000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9" name="Straight Connector 188"/>
            <p:cNvCxnSpPr/>
            <p:nvPr/>
          </p:nvCxnSpPr>
          <p:spPr>
            <a:xfrm rot="16200000" flipH="1">
              <a:off x="-28194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0" name="Straight Connector 189"/>
            <p:cNvCxnSpPr/>
            <p:nvPr/>
          </p:nvCxnSpPr>
          <p:spPr>
            <a:xfrm rot="16200000" flipH="1">
              <a:off x="-2438400" y="3124200"/>
              <a:ext cx="6858000" cy="609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5" name="Straight Connector 164"/>
            <p:cNvCxnSpPr/>
            <p:nvPr/>
          </p:nvCxnSpPr>
          <p:spPr>
            <a:xfrm rot="5400000">
              <a:off x="-1731645" y="2722245"/>
              <a:ext cx="6858000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6" name="Straight Connector 165"/>
            <p:cNvCxnSpPr/>
            <p:nvPr/>
          </p:nvCxnSpPr>
          <p:spPr>
            <a:xfrm rot="5400000">
              <a:off x="-1142048" y="3277552"/>
              <a:ext cx="6858000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9" name="Straight Connector 168"/>
            <p:cNvCxnSpPr/>
            <p:nvPr/>
          </p:nvCxnSpPr>
          <p:spPr>
            <a:xfrm rot="5400000">
              <a:off x="-914400" y="3276600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3" name="Straight Connector 172"/>
            <p:cNvCxnSpPr/>
            <p:nvPr/>
          </p:nvCxnSpPr>
          <p:spPr>
            <a:xfrm rot="5400000">
              <a:off x="-1855470" y="3227070"/>
              <a:ext cx="6858000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" name="Straight Connector 120"/>
            <p:cNvCxnSpPr/>
            <p:nvPr/>
          </p:nvCxnSpPr>
          <p:spPr>
            <a:xfrm rot="16200000" flipH="1">
              <a:off x="-2643187" y="3252788"/>
              <a:ext cx="6858000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5" name="Straight Connector 144"/>
            <p:cNvCxnSpPr/>
            <p:nvPr/>
          </p:nvCxnSpPr>
          <p:spPr>
            <a:xfrm rot="16200000" flipH="1">
              <a:off x="-1954530" y="3326130"/>
              <a:ext cx="6858000" cy="20574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Straight Connector 107"/>
            <p:cNvCxnSpPr/>
            <p:nvPr/>
          </p:nvCxnSpPr>
          <p:spPr>
            <a:xfrm rot="16200000" flipH="1">
              <a:off x="-23622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9" name="Straight Connector 208"/>
            <p:cNvCxnSpPr/>
            <p:nvPr/>
          </p:nvCxnSpPr>
          <p:spPr>
            <a:xfrm rot="16200000" flipH="1">
              <a:off x="-21336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0" name="Straight Connector 209"/>
            <p:cNvCxnSpPr/>
            <p:nvPr/>
          </p:nvCxnSpPr>
          <p:spPr>
            <a:xfrm rot="16200000" flipH="1">
              <a:off x="10668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1" name="Straight Connector 210"/>
            <p:cNvCxnSpPr/>
            <p:nvPr/>
          </p:nvCxnSpPr>
          <p:spPr>
            <a:xfrm rot="16200000" flipH="1">
              <a:off x="8763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2" name="Straight Connector 211"/>
            <p:cNvCxnSpPr/>
            <p:nvPr/>
          </p:nvCxnSpPr>
          <p:spPr>
            <a:xfrm rot="5400000">
              <a:off x="1028700" y="3238500"/>
              <a:ext cx="6858000" cy="3810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3" name="Straight Connector 212"/>
            <p:cNvCxnSpPr/>
            <p:nvPr/>
          </p:nvCxnSpPr>
          <p:spPr>
            <a:xfrm rot="5400000">
              <a:off x="-723900" y="3314700"/>
              <a:ext cx="6858000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4" name="Straight Connector 213"/>
            <p:cNvCxnSpPr/>
            <p:nvPr/>
          </p:nvCxnSpPr>
          <p:spPr>
            <a:xfrm rot="16200000" flipH="1">
              <a:off x="-800100" y="3314700"/>
              <a:ext cx="6858000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5" name="Straight Connector 214"/>
            <p:cNvCxnSpPr/>
            <p:nvPr/>
          </p:nvCxnSpPr>
          <p:spPr>
            <a:xfrm rot="5400000">
              <a:off x="-152400" y="3429000"/>
              <a:ext cx="6858000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6" name="Straight Connector 215"/>
            <p:cNvCxnSpPr/>
            <p:nvPr/>
          </p:nvCxnSpPr>
          <p:spPr>
            <a:xfrm rot="16200000" flipH="1">
              <a:off x="-304800" y="3200400"/>
              <a:ext cx="6858000" cy="4572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7" name="Straight Connector 216"/>
            <p:cNvCxnSpPr/>
            <p:nvPr/>
          </p:nvCxnSpPr>
          <p:spPr>
            <a:xfrm rot="5400000">
              <a:off x="-190499" y="3238500"/>
              <a:ext cx="6858000" cy="38100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8" name="Straight Connector 217"/>
            <p:cNvCxnSpPr/>
            <p:nvPr/>
          </p:nvCxnSpPr>
          <p:spPr>
            <a:xfrm rot="16200000" flipH="1">
              <a:off x="381000" y="3200400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9" name="Straight Connector 218"/>
            <p:cNvCxnSpPr/>
            <p:nvPr/>
          </p:nvCxnSpPr>
          <p:spPr>
            <a:xfrm rot="16200000" flipH="1">
              <a:off x="-609600" y="3276600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0" name="Straight Connector 219"/>
            <p:cNvCxnSpPr/>
            <p:nvPr/>
          </p:nvCxnSpPr>
          <p:spPr>
            <a:xfrm rot="16200000" flipH="1">
              <a:off x="685801" y="3352799"/>
              <a:ext cx="6858000" cy="152401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1" name="Straight Connector 220"/>
            <p:cNvCxnSpPr/>
            <p:nvPr/>
          </p:nvCxnSpPr>
          <p:spPr>
            <a:xfrm rot="16200000" flipH="1">
              <a:off x="-3048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2" name="Straight Connector 221"/>
            <p:cNvCxnSpPr/>
            <p:nvPr/>
          </p:nvCxnSpPr>
          <p:spPr>
            <a:xfrm rot="5400000">
              <a:off x="-1028700" y="3314700"/>
              <a:ext cx="6858000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3" name="Straight Connector 222"/>
            <p:cNvCxnSpPr/>
            <p:nvPr/>
          </p:nvCxnSpPr>
          <p:spPr>
            <a:xfrm rot="5400000">
              <a:off x="782955" y="2722245"/>
              <a:ext cx="6858000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4" name="Straight Connector 223"/>
            <p:cNvCxnSpPr/>
            <p:nvPr/>
          </p:nvCxnSpPr>
          <p:spPr>
            <a:xfrm rot="5400000">
              <a:off x="1372552" y="3277552"/>
              <a:ext cx="6858000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5" name="Straight Connector 224"/>
            <p:cNvCxnSpPr/>
            <p:nvPr/>
          </p:nvCxnSpPr>
          <p:spPr>
            <a:xfrm rot="5400000">
              <a:off x="16002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6" name="Straight Connector 225"/>
            <p:cNvCxnSpPr/>
            <p:nvPr/>
          </p:nvCxnSpPr>
          <p:spPr>
            <a:xfrm rot="5400000">
              <a:off x="659130" y="3227070"/>
              <a:ext cx="6858000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7" name="Straight Connector 226"/>
            <p:cNvCxnSpPr/>
            <p:nvPr/>
          </p:nvCxnSpPr>
          <p:spPr>
            <a:xfrm rot="16200000" flipH="1">
              <a:off x="-128587" y="3252788"/>
              <a:ext cx="6858000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8" name="Straight Connector 227"/>
            <p:cNvCxnSpPr/>
            <p:nvPr/>
          </p:nvCxnSpPr>
          <p:spPr>
            <a:xfrm rot="16200000" flipH="1">
              <a:off x="560070" y="3326130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9" name="Straight Connector 228"/>
            <p:cNvCxnSpPr/>
            <p:nvPr/>
          </p:nvCxnSpPr>
          <p:spPr>
            <a:xfrm rot="16200000" flipH="1">
              <a:off x="1524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0" name="Straight Connector 229"/>
            <p:cNvCxnSpPr/>
            <p:nvPr/>
          </p:nvCxnSpPr>
          <p:spPr>
            <a:xfrm rot="16200000" flipH="1">
              <a:off x="3810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7" name="Straight Connector 236"/>
            <p:cNvCxnSpPr/>
            <p:nvPr/>
          </p:nvCxnSpPr>
          <p:spPr>
            <a:xfrm rot="16200000" flipH="1">
              <a:off x="2743200" y="3352801"/>
              <a:ext cx="6858000" cy="15240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8" name="Straight Connector 237"/>
            <p:cNvCxnSpPr/>
            <p:nvPr/>
          </p:nvCxnSpPr>
          <p:spPr>
            <a:xfrm rot="16200000" flipH="1">
              <a:off x="2095501" y="3238501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9" name="Straight Connector 238"/>
            <p:cNvCxnSpPr/>
            <p:nvPr/>
          </p:nvCxnSpPr>
          <p:spPr>
            <a:xfrm rot="5400000">
              <a:off x="2705100" y="3238501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0" name="Straight Connector 239"/>
            <p:cNvCxnSpPr/>
            <p:nvPr/>
          </p:nvCxnSpPr>
          <p:spPr>
            <a:xfrm rot="5400000">
              <a:off x="1828801" y="3276600"/>
              <a:ext cx="6857999" cy="3048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1" name="Straight Connector 240"/>
            <p:cNvCxnSpPr/>
            <p:nvPr/>
          </p:nvCxnSpPr>
          <p:spPr>
            <a:xfrm rot="16200000" flipH="1">
              <a:off x="1066800" y="3200402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2" name="Straight Connector 241"/>
            <p:cNvCxnSpPr/>
            <p:nvPr/>
          </p:nvCxnSpPr>
          <p:spPr>
            <a:xfrm rot="16200000" flipH="1">
              <a:off x="2362201" y="3352800"/>
              <a:ext cx="6858000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3" name="Straight Connector 242"/>
            <p:cNvCxnSpPr/>
            <p:nvPr/>
          </p:nvCxnSpPr>
          <p:spPr>
            <a:xfrm rot="5400000">
              <a:off x="2646045" y="2722246"/>
              <a:ext cx="6858000" cy="1413510"/>
            </a:xfrm>
            <a:prstGeom prst="line">
              <a:avLst/>
            </a:prstGeom>
            <a:ln>
              <a:solidFill>
                <a:schemeClr val="accent1">
                  <a:alpha val="56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4" name="Straight Connector 243"/>
            <p:cNvCxnSpPr/>
            <p:nvPr/>
          </p:nvCxnSpPr>
          <p:spPr>
            <a:xfrm rot="5400000">
              <a:off x="3048952" y="3277553"/>
              <a:ext cx="6858000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5" name="Straight Connector 244"/>
            <p:cNvCxnSpPr/>
            <p:nvPr/>
          </p:nvCxnSpPr>
          <p:spPr>
            <a:xfrm rot="5400000">
              <a:off x="2895600" y="3276601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6" name="Straight Connector 245"/>
            <p:cNvCxnSpPr/>
            <p:nvPr/>
          </p:nvCxnSpPr>
          <p:spPr>
            <a:xfrm rot="5400000">
              <a:off x="2388870" y="3227071"/>
              <a:ext cx="6858000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7" name="Straight Connector 246"/>
            <p:cNvCxnSpPr/>
            <p:nvPr/>
          </p:nvCxnSpPr>
          <p:spPr>
            <a:xfrm rot="16200000" flipH="1">
              <a:off x="2236470" y="3326131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8" name="Straight Connector 247"/>
            <p:cNvCxnSpPr/>
            <p:nvPr/>
          </p:nvCxnSpPr>
          <p:spPr>
            <a:xfrm rot="16200000" flipH="1">
              <a:off x="1752600" y="3352801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9" name="Straight Connector 248"/>
            <p:cNvCxnSpPr/>
            <p:nvPr/>
          </p:nvCxnSpPr>
          <p:spPr>
            <a:xfrm rot="16200000" flipH="1">
              <a:off x="19812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0" name="Straight Connector 249"/>
            <p:cNvCxnSpPr/>
            <p:nvPr/>
          </p:nvCxnSpPr>
          <p:spPr>
            <a:xfrm rot="5400000">
              <a:off x="3467100" y="3314701"/>
              <a:ext cx="6858000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1" name="Straight Connector 250"/>
            <p:cNvCxnSpPr/>
            <p:nvPr/>
          </p:nvCxnSpPr>
          <p:spPr>
            <a:xfrm rot="16200000" flipH="1">
              <a:off x="3467099" y="3314701"/>
              <a:ext cx="6858000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2" name="Straight Connector 251"/>
            <p:cNvCxnSpPr/>
            <p:nvPr/>
          </p:nvCxnSpPr>
          <p:spPr>
            <a:xfrm rot="5400000">
              <a:off x="4038600" y="3429001"/>
              <a:ext cx="6858000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3" name="Straight Connector 252"/>
            <p:cNvCxnSpPr/>
            <p:nvPr/>
          </p:nvCxnSpPr>
          <p:spPr>
            <a:xfrm rot="16200000" flipH="1">
              <a:off x="3886200" y="3200401"/>
              <a:ext cx="6858000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4" name="Straight Connector 253"/>
            <p:cNvCxnSpPr/>
            <p:nvPr/>
          </p:nvCxnSpPr>
          <p:spPr>
            <a:xfrm rot="5400000">
              <a:off x="4000501" y="3238501"/>
              <a:ext cx="6858000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5" name="Straight Connector 254"/>
            <p:cNvCxnSpPr/>
            <p:nvPr/>
          </p:nvCxnSpPr>
          <p:spPr>
            <a:xfrm rot="16200000" flipH="1">
              <a:off x="4572000" y="3200401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7" name="Straight Connector 256"/>
            <p:cNvCxnSpPr/>
            <p:nvPr/>
          </p:nvCxnSpPr>
          <p:spPr>
            <a:xfrm rot="16200000" flipH="1">
              <a:off x="37338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8" name="Straight Connector 257"/>
            <p:cNvCxnSpPr/>
            <p:nvPr/>
          </p:nvCxnSpPr>
          <p:spPr>
            <a:xfrm rot="5400000">
              <a:off x="3619500" y="3314700"/>
              <a:ext cx="6858000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9" name="Straight Connector 258"/>
            <p:cNvCxnSpPr/>
            <p:nvPr/>
          </p:nvCxnSpPr>
          <p:spPr>
            <a:xfrm rot="16200000" flipH="1">
              <a:off x="4214813" y="3252788"/>
              <a:ext cx="6858000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0" name="Straight Connector 259"/>
            <p:cNvCxnSpPr/>
            <p:nvPr/>
          </p:nvCxnSpPr>
          <p:spPr>
            <a:xfrm rot="16200000" flipH="1">
              <a:off x="4751070" y="3326131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1" name="Straight Connector 260"/>
            <p:cNvCxnSpPr/>
            <p:nvPr/>
          </p:nvCxnSpPr>
          <p:spPr>
            <a:xfrm rot="16200000" flipH="1">
              <a:off x="4343400" y="3352801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2" name="Straight Connector 261"/>
            <p:cNvCxnSpPr/>
            <p:nvPr/>
          </p:nvCxnSpPr>
          <p:spPr>
            <a:xfrm rot="16200000" flipH="1">
              <a:off x="4572000" y="3352801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4" name="Straight Connector 263"/>
            <p:cNvCxnSpPr/>
            <p:nvPr/>
          </p:nvCxnSpPr>
          <p:spPr>
            <a:xfrm rot="16200000" flipH="1">
              <a:off x="5257800" y="3352802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5" name="Straight Connector 264"/>
            <p:cNvCxnSpPr/>
            <p:nvPr/>
          </p:nvCxnSpPr>
          <p:spPr>
            <a:xfrm rot="16200000" flipH="1">
              <a:off x="5067300" y="3238502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6" name="Straight Connector 265"/>
            <p:cNvCxnSpPr/>
            <p:nvPr/>
          </p:nvCxnSpPr>
          <p:spPr>
            <a:xfrm rot="5400000">
              <a:off x="5219700" y="3238502"/>
              <a:ext cx="6858000" cy="38100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7" name="Straight Connector 266"/>
            <p:cNvCxnSpPr/>
            <p:nvPr/>
          </p:nvCxnSpPr>
          <p:spPr>
            <a:xfrm rot="16200000" flipH="1">
              <a:off x="4876801" y="3352801"/>
              <a:ext cx="6858000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8" name="Straight Connector 267"/>
            <p:cNvCxnSpPr/>
            <p:nvPr/>
          </p:nvCxnSpPr>
          <p:spPr>
            <a:xfrm rot="5400000">
              <a:off x="5527994" y="3318196"/>
              <a:ext cx="6888479" cy="191133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0" name="Straight Connector 269"/>
            <p:cNvCxnSpPr/>
            <p:nvPr/>
          </p:nvCxnSpPr>
          <p:spPr>
            <a:xfrm rot="5400000">
              <a:off x="4850130" y="3227072"/>
              <a:ext cx="6858000" cy="40386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1" name="Straight Connector 270"/>
            <p:cNvCxnSpPr/>
            <p:nvPr/>
          </p:nvCxnSpPr>
          <p:spPr>
            <a:xfrm rot="16200000" flipH="1">
              <a:off x="4751070" y="3326132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8" name="Straight Connector 277"/>
            <p:cNvCxnSpPr/>
            <p:nvPr/>
          </p:nvCxnSpPr>
          <p:spPr>
            <a:xfrm rot="5400000">
              <a:off x="5562599" y="3429001"/>
              <a:ext cx="6858002" cy="1588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3" name="Straight Connector 282"/>
            <p:cNvCxnSpPr/>
            <p:nvPr/>
          </p:nvCxnSpPr>
          <p:spPr>
            <a:xfrm rot="5400000">
              <a:off x="2552700" y="3390900"/>
              <a:ext cx="6858000" cy="76200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9" name="Straight Connector 288"/>
            <p:cNvCxnSpPr/>
            <p:nvPr/>
          </p:nvCxnSpPr>
          <p:spPr>
            <a:xfrm rot="16200000" flipH="1">
              <a:off x="3048000" y="3352800"/>
              <a:ext cx="6858000" cy="1524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2" name="Straight Connector 291"/>
            <p:cNvCxnSpPr/>
            <p:nvPr/>
          </p:nvCxnSpPr>
          <p:spPr>
            <a:xfrm rot="16200000" flipH="1">
              <a:off x="3238500" y="3238500"/>
              <a:ext cx="6858000" cy="381000"/>
            </a:xfrm>
            <a:prstGeom prst="line">
              <a:avLst/>
            </a:prstGeom>
            <a:ln w="19050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4" name="Straight Connector 293"/>
            <p:cNvCxnSpPr/>
            <p:nvPr/>
          </p:nvCxnSpPr>
          <p:spPr>
            <a:xfrm rot="5400000">
              <a:off x="2133600" y="3276600"/>
              <a:ext cx="6858000" cy="3048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8" name="Straight Connector 297"/>
            <p:cNvCxnSpPr/>
            <p:nvPr/>
          </p:nvCxnSpPr>
          <p:spPr>
            <a:xfrm rot="16200000" flipH="1">
              <a:off x="3148013" y="3252789"/>
              <a:ext cx="6858000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9" name="Straight Connector 298"/>
            <p:cNvCxnSpPr/>
            <p:nvPr/>
          </p:nvCxnSpPr>
          <p:spPr>
            <a:xfrm rot="5400000">
              <a:off x="37719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2" name="Straight Connector 301"/>
            <p:cNvCxnSpPr/>
            <p:nvPr/>
          </p:nvCxnSpPr>
          <p:spPr>
            <a:xfrm rot="5400000">
              <a:off x="4229100" y="2933700"/>
              <a:ext cx="6858000" cy="990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7" name="Straight Connector 306"/>
            <p:cNvCxnSpPr/>
            <p:nvPr/>
          </p:nvCxnSpPr>
          <p:spPr>
            <a:xfrm rot="16200000" flipH="1">
              <a:off x="1371600" y="3200403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5EA764-5677-4DC8-A332-66856BC8E646}" type="slidenum">
              <a:rPr lang="es-ES" smtClean="0"/>
              <a:pPr/>
              <a:t>‹#›</a:t>
            </a:fld>
            <a:endParaRPr lang="es-ES"/>
          </a:p>
        </p:txBody>
      </p:sp>
      <p:sp>
        <p:nvSpPr>
          <p:cNvPr id="113" name="Rectangle 112"/>
          <p:cNvSpPr/>
          <p:nvPr/>
        </p:nvSpPr>
        <p:spPr>
          <a:xfrm>
            <a:off x="0" y="1905000"/>
            <a:ext cx="4953000" cy="31242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grpSp>
        <p:nvGrpSpPr>
          <p:cNvPr id="94" name="Group 93"/>
          <p:cNvGrpSpPr/>
          <p:nvPr/>
        </p:nvGrpSpPr>
        <p:grpSpPr>
          <a:xfrm>
            <a:off x="0" y="2057400"/>
            <a:ext cx="4801394" cy="2820988"/>
            <a:chOff x="0" y="2057400"/>
            <a:chExt cx="4801394" cy="2820988"/>
          </a:xfrm>
        </p:grpSpPr>
        <p:cxnSp>
          <p:nvCxnSpPr>
            <p:cNvPr id="117" name="Straight Connector 116"/>
            <p:cNvCxnSpPr/>
            <p:nvPr/>
          </p:nvCxnSpPr>
          <p:spPr>
            <a:xfrm>
              <a:off x="0" y="2057400"/>
              <a:ext cx="4800600" cy="1588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" name="Straight Connector 117"/>
            <p:cNvCxnSpPr/>
            <p:nvPr/>
          </p:nvCxnSpPr>
          <p:spPr>
            <a:xfrm>
              <a:off x="0" y="4876800"/>
              <a:ext cx="4800600" cy="1588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" name="Straight Connector 119"/>
            <p:cNvCxnSpPr/>
            <p:nvPr/>
          </p:nvCxnSpPr>
          <p:spPr>
            <a:xfrm rot="5400000">
              <a:off x="3391694" y="3467100"/>
              <a:ext cx="2818606" cy="794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600" y="2130425"/>
            <a:ext cx="4419600" cy="1600327"/>
          </a:xfrm>
        </p:spPr>
        <p:txBody>
          <a:bodyPr anchor="b">
            <a:normAutofit/>
          </a:bodyPr>
          <a:lstStyle>
            <a:lvl1pPr algn="l">
              <a:defRPr sz="3600" b="1" cap="none" spc="40" baseline="0">
                <a:ln w="13335" cmpd="sng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8600" y="3733800"/>
            <a:ext cx="4419600" cy="1066800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3DFE8F-FBFB-4227-8C43-C1A93C10EFDB}" type="slidenum">
              <a:rPr lang="es-ES" smtClean="0"/>
              <a:pPr/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FAF5C7-EC13-45EA-8795-19DFD499566C}" type="slidenum">
              <a:rPr lang="es-ES" smtClean="0"/>
              <a:pPr/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DAF4F8-9E57-4B4C-B3D9-FC3191B6016D}" type="slidenum">
              <a:rPr lang="es-ES" smtClean="0"/>
              <a:pPr/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92"/>
          <p:cNvGrpSpPr/>
          <p:nvPr/>
        </p:nvGrpSpPr>
        <p:grpSpPr>
          <a:xfrm>
            <a:off x="1" y="-30478"/>
            <a:ext cx="9067799" cy="4846320"/>
            <a:chOff x="1" y="-30477"/>
            <a:chExt cx="9067799" cy="4526277"/>
          </a:xfrm>
        </p:grpSpPr>
        <p:cxnSp>
          <p:nvCxnSpPr>
            <p:cNvPr id="8" name="Straight Connector 7"/>
            <p:cNvCxnSpPr/>
            <p:nvPr/>
          </p:nvCxnSpPr>
          <p:spPr>
            <a:xfrm rot="16200000" flipH="1">
              <a:off x="-27166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rot="16200000" flipH="1">
              <a:off x="-46216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rot="5400000">
              <a:off x="-30976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5400000">
              <a:off x="-2062365" y="2128112"/>
              <a:ext cx="4505731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rot="16200000" flipH="1">
              <a:off x="-2138565" y="2128112"/>
              <a:ext cx="4505731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/>
          </p:nvCxnSpPr>
          <p:spPr>
            <a:xfrm rot="16200000" flipH="1">
              <a:off x="-195465" y="1785212"/>
              <a:ext cx="4505731" cy="9144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 rot="16200000" flipH="1">
              <a:off x="-1643265" y="2013812"/>
              <a:ext cx="4505731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 rot="5400000">
              <a:off x="-1528964" y="2051912"/>
              <a:ext cx="4505731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6200000" flipH="1">
              <a:off x="-957465" y="2013812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16200000" flipH="1">
              <a:off x="-194806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 rot="16200000" flipH="1">
              <a:off x="-652664" y="2166211"/>
              <a:ext cx="4505731" cy="152401"/>
            </a:xfrm>
            <a:prstGeom prst="line">
              <a:avLst/>
            </a:prstGeom>
            <a:ln w="5715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 rot="16200000" flipH="1">
              <a:off x="-164326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rot="16200000" flipH="1">
              <a:off x="-1790700" y="2019300"/>
              <a:ext cx="4495800" cy="4572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rot="5400000">
              <a:off x="-555510" y="1535657"/>
              <a:ext cx="4505731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/>
            <p:cNvCxnSpPr/>
            <p:nvPr/>
          </p:nvCxnSpPr>
          <p:spPr>
            <a:xfrm rot="5400000">
              <a:off x="34087" y="2090964"/>
              <a:ext cx="4505731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/>
            <p:cNvCxnSpPr/>
            <p:nvPr/>
          </p:nvCxnSpPr>
          <p:spPr>
            <a:xfrm rot="5400000">
              <a:off x="26173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/>
            <p:cNvCxnSpPr/>
            <p:nvPr/>
          </p:nvCxnSpPr>
          <p:spPr>
            <a:xfrm rot="5400000">
              <a:off x="-679335" y="2040482"/>
              <a:ext cx="4505731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/>
            <p:cNvCxnSpPr/>
            <p:nvPr/>
          </p:nvCxnSpPr>
          <p:spPr>
            <a:xfrm rot="16200000" flipH="1">
              <a:off x="-1467052" y="2066200"/>
              <a:ext cx="4505731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/>
            <p:cNvCxnSpPr/>
            <p:nvPr/>
          </p:nvCxnSpPr>
          <p:spPr>
            <a:xfrm rot="16200000" flipH="1">
              <a:off x="-77839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/>
            <p:cNvCxnSpPr/>
            <p:nvPr/>
          </p:nvCxnSpPr>
          <p:spPr>
            <a:xfrm rot="16200000" flipH="1">
              <a:off x="-118606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/>
            <p:cNvCxnSpPr/>
            <p:nvPr/>
          </p:nvCxnSpPr>
          <p:spPr>
            <a:xfrm rot="16200000" flipH="1">
              <a:off x="-95746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/>
            <p:cNvCxnSpPr/>
            <p:nvPr/>
          </p:nvCxnSpPr>
          <p:spPr>
            <a:xfrm rot="16200000" flipH="1">
              <a:off x="22429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/>
            <p:cNvCxnSpPr/>
            <p:nvPr/>
          </p:nvCxnSpPr>
          <p:spPr>
            <a:xfrm rot="16200000" flipH="1">
              <a:off x="205243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/>
            <p:cNvCxnSpPr/>
            <p:nvPr/>
          </p:nvCxnSpPr>
          <p:spPr>
            <a:xfrm rot="5400000">
              <a:off x="2204835" y="2051912"/>
              <a:ext cx="4505731" cy="3810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/>
            <p:cNvCxnSpPr/>
            <p:nvPr/>
          </p:nvCxnSpPr>
          <p:spPr>
            <a:xfrm rot="5400000">
              <a:off x="452235" y="2128112"/>
              <a:ext cx="4505731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/>
            <p:nvPr/>
          </p:nvCxnSpPr>
          <p:spPr>
            <a:xfrm rot="16200000" flipH="1">
              <a:off x="376035" y="2128112"/>
              <a:ext cx="4505731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/>
            <p:nvPr/>
          </p:nvCxnSpPr>
          <p:spPr>
            <a:xfrm rot="5400000">
              <a:off x="1023735" y="2242139"/>
              <a:ext cx="4505731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4"/>
            <p:cNvCxnSpPr/>
            <p:nvPr/>
          </p:nvCxnSpPr>
          <p:spPr>
            <a:xfrm rot="16200000" flipH="1">
              <a:off x="871335" y="2013812"/>
              <a:ext cx="4505731" cy="4572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Connector 35"/>
            <p:cNvCxnSpPr/>
            <p:nvPr/>
          </p:nvCxnSpPr>
          <p:spPr>
            <a:xfrm rot="5400000">
              <a:off x="985636" y="2051912"/>
              <a:ext cx="4505731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Connector 36"/>
            <p:cNvCxnSpPr/>
            <p:nvPr/>
          </p:nvCxnSpPr>
          <p:spPr>
            <a:xfrm rot="16200000" flipH="1">
              <a:off x="1557135" y="2013812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/>
            <p:cNvCxnSpPr/>
            <p:nvPr/>
          </p:nvCxnSpPr>
          <p:spPr>
            <a:xfrm rot="16200000" flipH="1">
              <a:off x="56653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/>
            <p:cNvCxnSpPr/>
            <p:nvPr/>
          </p:nvCxnSpPr>
          <p:spPr>
            <a:xfrm rot="16200000" flipH="1">
              <a:off x="1861936" y="2166211"/>
              <a:ext cx="4505731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/>
            <p:cNvCxnSpPr/>
            <p:nvPr/>
          </p:nvCxnSpPr>
          <p:spPr>
            <a:xfrm rot="16200000" flipH="1">
              <a:off x="8713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/>
            <p:cNvCxnSpPr/>
            <p:nvPr/>
          </p:nvCxnSpPr>
          <p:spPr>
            <a:xfrm rot="5400000">
              <a:off x="147435" y="2128112"/>
              <a:ext cx="4505731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/>
            <p:cNvCxnSpPr/>
            <p:nvPr/>
          </p:nvCxnSpPr>
          <p:spPr>
            <a:xfrm rot="5400000">
              <a:off x="1959090" y="1535657"/>
              <a:ext cx="4505731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/>
            <p:cNvCxnSpPr/>
            <p:nvPr/>
          </p:nvCxnSpPr>
          <p:spPr>
            <a:xfrm rot="5400000">
              <a:off x="2548687" y="2090964"/>
              <a:ext cx="4505731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/>
            <p:cNvCxnSpPr/>
            <p:nvPr/>
          </p:nvCxnSpPr>
          <p:spPr>
            <a:xfrm rot="5400000">
              <a:off x="27763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/>
            <p:cNvCxnSpPr/>
            <p:nvPr/>
          </p:nvCxnSpPr>
          <p:spPr>
            <a:xfrm rot="5400000">
              <a:off x="1835265" y="2040482"/>
              <a:ext cx="4505731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/>
            <p:cNvCxnSpPr/>
            <p:nvPr/>
          </p:nvCxnSpPr>
          <p:spPr>
            <a:xfrm rot="16200000" flipH="1">
              <a:off x="1047548" y="2066200"/>
              <a:ext cx="4505731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Straight Connector 46"/>
            <p:cNvCxnSpPr/>
            <p:nvPr/>
          </p:nvCxnSpPr>
          <p:spPr>
            <a:xfrm rot="16200000" flipH="1">
              <a:off x="173620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Connector 47"/>
            <p:cNvCxnSpPr/>
            <p:nvPr/>
          </p:nvCxnSpPr>
          <p:spPr>
            <a:xfrm rot="16200000" flipH="1">
              <a:off x="13285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Straight Connector 48"/>
            <p:cNvCxnSpPr/>
            <p:nvPr/>
          </p:nvCxnSpPr>
          <p:spPr>
            <a:xfrm rot="16200000" flipH="1">
              <a:off x="15571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Connector 49"/>
            <p:cNvCxnSpPr/>
            <p:nvPr/>
          </p:nvCxnSpPr>
          <p:spPr>
            <a:xfrm rot="16200000" flipH="1">
              <a:off x="3919335" y="2166212"/>
              <a:ext cx="4505731" cy="152400"/>
            </a:xfrm>
            <a:prstGeom prst="line">
              <a:avLst/>
            </a:prstGeom>
            <a:ln w="5715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Connector 50"/>
            <p:cNvCxnSpPr/>
            <p:nvPr/>
          </p:nvCxnSpPr>
          <p:spPr>
            <a:xfrm rot="16200000" flipH="1">
              <a:off x="3271636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Connector 51"/>
            <p:cNvCxnSpPr/>
            <p:nvPr/>
          </p:nvCxnSpPr>
          <p:spPr>
            <a:xfrm rot="5400000">
              <a:off x="388123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Connector 52"/>
            <p:cNvCxnSpPr/>
            <p:nvPr/>
          </p:nvCxnSpPr>
          <p:spPr>
            <a:xfrm rot="5400000">
              <a:off x="3004936" y="2090012"/>
              <a:ext cx="4505730" cy="3048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Connector 53"/>
            <p:cNvCxnSpPr/>
            <p:nvPr/>
          </p:nvCxnSpPr>
          <p:spPr>
            <a:xfrm rot="16200000" flipH="1">
              <a:off x="2242935" y="2013813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Connector 54"/>
            <p:cNvCxnSpPr/>
            <p:nvPr/>
          </p:nvCxnSpPr>
          <p:spPr>
            <a:xfrm rot="16200000" flipH="1">
              <a:off x="3538336" y="2166212"/>
              <a:ext cx="4505731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Connector 55"/>
            <p:cNvCxnSpPr/>
            <p:nvPr/>
          </p:nvCxnSpPr>
          <p:spPr>
            <a:xfrm rot="5400000">
              <a:off x="3822180" y="1535657"/>
              <a:ext cx="4505731" cy="1413510"/>
            </a:xfrm>
            <a:prstGeom prst="line">
              <a:avLst/>
            </a:prstGeom>
            <a:ln>
              <a:solidFill>
                <a:schemeClr val="accent1">
                  <a:alpha val="56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Straight Connector 56"/>
            <p:cNvCxnSpPr/>
            <p:nvPr/>
          </p:nvCxnSpPr>
          <p:spPr>
            <a:xfrm rot="5400000">
              <a:off x="4225087" y="2090965"/>
              <a:ext cx="4505731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Straight Connector 57"/>
            <p:cNvCxnSpPr/>
            <p:nvPr/>
          </p:nvCxnSpPr>
          <p:spPr>
            <a:xfrm rot="5400000">
              <a:off x="407173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Straight Connector 58"/>
            <p:cNvCxnSpPr/>
            <p:nvPr/>
          </p:nvCxnSpPr>
          <p:spPr>
            <a:xfrm rot="5400000">
              <a:off x="3565005" y="2040482"/>
              <a:ext cx="4505731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Straight Connector 59"/>
            <p:cNvCxnSpPr/>
            <p:nvPr/>
          </p:nvCxnSpPr>
          <p:spPr>
            <a:xfrm rot="16200000" flipH="1">
              <a:off x="341260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Connector 60"/>
            <p:cNvCxnSpPr/>
            <p:nvPr/>
          </p:nvCxnSpPr>
          <p:spPr>
            <a:xfrm rot="16200000" flipH="1">
              <a:off x="2928735" y="2166212"/>
              <a:ext cx="4505731" cy="152400"/>
            </a:xfrm>
            <a:prstGeom prst="line">
              <a:avLst/>
            </a:prstGeom>
            <a:ln w="5715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61"/>
            <p:cNvCxnSpPr/>
            <p:nvPr/>
          </p:nvCxnSpPr>
          <p:spPr>
            <a:xfrm rot="16200000" flipH="1">
              <a:off x="30811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Connector 62"/>
            <p:cNvCxnSpPr/>
            <p:nvPr/>
          </p:nvCxnSpPr>
          <p:spPr>
            <a:xfrm rot="5400000">
              <a:off x="4643235" y="2128112"/>
              <a:ext cx="4505731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Straight Connector 63"/>
            <p:cNvCxnSpPr/>
            <p:nvPr/>
          </p:nvCxnSpPr>
          <p:spPr>
            <a:xfrm rot="16200000" flipH="1">
              <a:off x="4643234" y="2128112"/>
              <a:ext cx="4505731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Connector 64"/>
            <p:cNvCxnSpPr/>
            <p:nvPr/>
          </p:nvCxnSpPr>
          <p:spPr>
            <a:xfrm rot="5400000">
              <a:off x="5214735" y="2242140"/>
              <a:ext cx="4505731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Straight Connector 65"/>
            <p:cNvCxnSpPr/>
            <p:nvPr/>
          </p:nvCxnSpPr>
          <p:spPr>
            <a:xfrm rot="16200000" flipH="1">
              <a:off x="5062335" y="2013812"/>
              <a:ext cx="4505731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Straight Connector 66"/>
            <p:cNvCxnSpPr/>
            <p:nvPr/>
          </p:nvCxnSpPr>
          <p:spPr>
            <a:xfrm rot="5400000">
              <a:off x="5176636" y="2051912"/>
              <a:ext cx="4505731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Straight Connector 67"/>
            <p:cNvCxnSpPr/>
            <p:nvPr/>
          </p:nvCxnSpPr>
          <p:spPr>
            <a:xfrm rot="16200000" flipH="1">
              <a:off x="5748135" y="2013813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Straight Connector 68"/>
            <p:cNvCxnSpPr/>
            <p:nvPr/>
          </p:nvCxnSpPr>
          <p:spPr>
            <a:xfrm rot="16200000" flipH="1">
              <a:off x="49099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Straight Connector 69"/>
            <p:cNvCxnSpPr/>
            <p:nvPr/>
          </p:nvCxnSpPr>
          <p:spPr>
            <a:xfrm rot="5400000">
              <a:off x="4795635" y="2128112"/>
              <a:ext cx="4505731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Straight Connector 70"/>
            <p:cNvCxnSpPr/>
            <p:nvPr/>
          </p:nvCxnSpPr>
          <p:spPr>
            <a:xfrm rot="16200000" flipH="1">
              <a:off x="5390948" y="2066200"/>
              <a:ext cx="4505731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Straight Connector 71"/>
            <p:cNvCxnSpPr/>
            <p:nvPr/>
          </p:nvCxnSpPr>
          <p:spPr>
            <a:xfrm rot="16200000" flipH="1">
              <a:off x="592720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Straight Connector 72"/>
            <p:cNvCxnSpPr/>
            <p:nvPr/>
          </p:nvCxnSpPr>
          <p:spPr>
            <a:xfrm rot="16200000" flipH="1">
              <a:off x="55195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Straight Connector 73"/>
            <p:cNvCxnSpPr/>
            <p:nvPr/>
          </p:nvCxnSpPr>
          <p:spPr>
            <a:xfrm rot="16200000" flipH="1">
              <a:off x="57481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Straight Connector 74"/>
            <p:cNvCxnSpPr/>
            <p:nvPr/>
          </p:nvCxnSpPr>
          <p:spPr>
            <a:xfrm rot="16200000" flipH="1">
              <a:off x="6433935" y="2166213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Straight Connector 75"/>
            <p:cNvCxnSpPr/>
            <p:nvPr/>
          </p:nvCxnSpPr>
          <p:spPr>
            <a:xfrm rot="16200000" flipH="1">
              <a:off x="6243435" y="2051913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Straight Connector 76"/>
            <p:cNvCxnSpPr/>
            <p:nvPr/>
          </p:nvCxnSpPr>
          <p:spPr>
            <a:xfrm rot="5400000">
              <a:off x="6395835" y="2051913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Straight Connector 77"/>
            <p:cNvCxnSpPr/>
            <p:nvPr/>
          </p:nvCxnSpPr>
          <p:spPr>
            <a:xfrm rot="16200000" flipH="1">
              <a:off x="6052936" y="2166212"/>
              <a:ext cx="4505731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Straight Connector 78"/>
            <p:cNvCxnSpPr/>
            <p:nvPr/>
          </p:nvCxnSpPr>
          <p:spPr>
            <a:xfrm rot="5400000">
              <a:off x="6709356" y="2136834"/>
              <a:ext cx="4525755" cy="191133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Straight Connector 79"/>
            <p:cNvCxnSpPr/>
            <p:nvPr/>
          </p:nvCxnSpPr>
          <p:spPr>
            <a:xfrm rot="5400000">
              <a:off x="6026265" y="2040483"/>
              <a:ext cx="4505731" cy="40386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Straight Connector 80"/>
            <p:cNvCxnSpPr/>
            <p:nvPr/>
          </p:nvCxnSpPr>
          <p:spPr>
            <a:xfrm rot="16200000" flipH="1">
              <a:off x="5927205" y="2139543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Straight Connector 81"/>
            <p:cNvCxnSpPr/>
            <p:nvPr/>
          </p:nvCxnSpPr>
          <p:spPr>
            <a:xfrm rot="5400000">
              <a:off x="6738734" y="2242140"/>
              <a:ext cx="4505732" cy="1588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Straight Connector 82"/>
            <p:cNvCxnSpPr/>
            <p:nvPr/>
          </p:nvCxnSpPr>
          <p:spPr>
            <a:xfrm rot="5400000">
              <a:off x="3728835" y="2204312"/>
              <a:ext cx="4505731" cy="76200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Straight Connector 83"/>
            <p:cNvCxnSpPr/>
            <p:nvPr/>
          </p:nvCxnSpPr>
          <p:spPr>
            <a:xfrm rot="16200000" flipH="1">
              <a:off x="4224135" y="2166212"/>
              <a:ext cx="4505731" cy="1524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Straight Connector 84"/>
            <p:cNvCxnSpPr/>
            <p:nvPr/>
          </p:nvCxnSpPr>
          <p:spPr>
            <a:xfrm rot="16200000" flipH="1">
              <a:off x="4414635" y="2051912"/>
              <a:ext cx="4505731" cy="381000"/>
            </a:xfrm>
            <a:prstGeom prst="line">
              <a:avLst/>
            </a:prstGeom>
            <a:ln w="19050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Straight Connector 85"/>
            <p:cNvCxnSpPr/>
            <p:nvPr/>
          </p:nvCxnSpPr>
          <p:spPr>
            <a:xfrm rot="5400000">
              <a:off x="3309735" y="2090012"/>
              <a:ext cx="4505731" cy="3048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Straight Connector 86"/>
            <p:cNvCxnSpPr/>
            <p:nvPr/>
          </p:nvCxnSpPr>
          <p:spPr>
            <a:xfrm rot="16200000" flipH="1">
              <a:off x="4324148" y="2066200"/>
              <a:ext cx="4505731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Straight Connector 87"/>
            <p:cNvCxnSpPr/>
            <p:nvPr/>
          </p:nvCxnSpPr>
          <p:spPr>
            <a:xfrm rot="5400000">
              <a:off x="494803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Straight Connector 88"/>
            <p:cNvCxnSpPr/>
            <p:nvPr/>
          </p:nvCxnSpPr>
          <p:spPr>
            <a:xfrm rot="5400000">
              <a:off x="5405235" y="1747112"/>
              <a:ext cx="4505731" cy="990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Straight Connector 89"/>
            <p:cNvCxnSpPr/>
            <p:nvPr/>
          </p:nvCxnSpPr>
          <p:spPr>
            <a:xfrm rot="16200000" flipH="1">
              <a:off x="2547735" y="2013814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4" name="Rectangle 93"/>
          <p:cNvSpPr/>
          <p:nvPr/>
        </p:nvSpPr>
        <p:spPr>
          <a:xfrm>
            <a:off x="0" y="4311168"/>
            <a:ext cx="9144000" cy="19050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cxnSp>
        <p:nvCxnSpPr>
          <p:cNvPr id="96" name="Straight Connector 95"/>
          <p:cNvCxnSpPr/>
          <p:nvPr/>
        </p:nvCxnSpPr>
        <p:spPr>
          <a:xfrm>
            <a:off x="0" y="4387368"/>
            <a:ext cx="914400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Straight Connector 96"/>
          <p:cNvCxnSpPr/>
          <p:nvPr/>
        </p:nvCxnSpPr>
        <p:spPr>
          <a:xfrm>
            <a:off x="0" y="6138380"/>
            <a:ext cx="914400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621364"/>
            <a:ext cx="8305800" cy="414649"/>
          </a:xfrm>
        </p:spPr>
        <p:txBody>
          <a:bodyPr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5" name="Title 94"/>
          <p:cNvSpPr>
            <a:spLocks noGrp="1"/>
          </p:cNvSpPr>
          <p:nvPr>
            <p:ph type="title"/>
          </p:nvPr>
        </p:nvSpPr>
        <p:spPr>
          <a:xfrm>
            <a:off x="457200" y="4463568"/>
            <a:ext cx="83058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1" name="Footer Placeholder 9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2" name="Slide Number Placeholder 9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84C3A1-92DB-48EA-B429-CBD80A2E8DAF}" type="slidenum">
              <a:rPr lang="es-ES" smtClean="0"/>
              <a:pPr/>
              <a:t>‹#›</a:t>
            </a:fld>
            <a:endParaRPr lang="es-E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66913F-0E1A-4AF9-97B8-DEFAF8DF4A27}" type="slidenum">
              <a:rPr lang="es-ES" smtClean="0"/>
              <a:pPr/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 algn="ctr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 algn="ctr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68880D-297C-4DAD-B7B4-529352B6D6EB}" type="slidenum">
              <a:rPr lang="es-ES" smtClean="0"/>
              <a:pPr/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44531F-224A-4770-8EDE-FD28C2B1D6F0}" type="slidenum">
              <a:rPr lang="es-ES" smtClean="0"/>
              <a:pPr/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DE5D2D-2D98-489E-8A89-6B920770781C}" type="slidenum">
              <a:rPr lang="es-ES" smtClean="0"/>
              <a:pPr/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00400" y="273050"/>
            <a:ext cx="548640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260211-7805-4FA1-9C82-88FB54A04876}" type="slidenum">
              <a:rPr lang="es-ES" smtClean="0"/>
              <a:pPr/>
              <a:t>‹#›</a:t>
            </a:fld>
            <a:endParaRPr lang="es-ES"/>
          </a:p>
        </p:txBody>
      </p:sp>
      <p:sp>
        <p:nvSpPr>
          <p:cNvPr id="37" name="Rectangle 36"/>
          <p:cNvSpPr/>
          <p:nvPr/>
        </p:nvSpPr>
        <p:spPr>
          <a:xfrm>
            <a:off x="0" y="1563624"/>
            <a:ext cx="2761488" cy="3313176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cxnSp>
        <p:nvCxnSpPr>
          <p:cNvPr id="39" name="Straight Connector 38"/>
          <p:cNvCxnSpPr/>
          <p:nvPr/>
        </p:nvCxnSpPr>
        <p:spPr>
          <a:xfrm rot="5400000">
            <a:off x="1128157" y="3221339"/>
            <a:ext cx="3017520" cy="794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/>
        </p:nvCxnSpPr>
        <p:spPr>
          <a:xfrm>
            <a:off x="0" y="1712976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/>
          <p:cNvCxnSpPr/>
          <p:nvPr/>
        </p:nvCxnSpPr>
        <p:spPr>
          <a:xfrm>
            <a:off x="0" y="4733544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1901952"/>
            <a:ext cx="2377440" cy="1371600"/>
          </a:xfrm>
        </p:spPr>
        <p:txBody>
          <a:bodyPr anchor="b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tabLst>
                <a:tab pos="3830638" algn="l"/>
              </a:tabLst>
              <a:defRPr lang="en-US" sz="2600" b="1" kern="1200" cap="none" spc="20" baseline="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2400" y="3273552"/>
            <a:ext cx="2377440" cy="1371600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200400" y="381000"/>
            <a:ext cx="5562600" cy="5638800"/>
          </a:xfrm>
          <a:solidFill>
            <a:schemeClr val="bg2"/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0108F3-2A8C-42F9-85FB-BB7C9C39E99F}" type="slidenum">
              <a:rPr lang="es-ES" smtClean="0"/>
              <a:pPr/>
              <a:t>‹#›</a:t>
            </a:fld>
            <a:endParaRPr lang="es-ES"/>
          </a:p>
        </p:txBody>
      </p:sp>
      <p:sp>
        <p:nvSpPr>
          <p:cNvPr id="33" name="Rectangle 32"/>
          <p:cNvSpPr/>
          <p:nvPr/>
        </p:nvSpPr>
        <p:spPr>
          <a:xfrm>
            <a:off x="0" y="1563624"/>
            <a:ext cx="2761488" cy="3313176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cxnSp>
        <p:nvCxnSpPr>
          <p:cNvPr id="34" name="Straight Connector 33"/>
          <p:cNvCxnSpPr/>
          <p:nvPr/>
        </p:nvCxnSpPr>
        <p:spPr>
          <a:xfrm rot="5400000">
            <a:off x="1128157" y="3221339"/>
            <a:ext cx="3017520" cy="794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/>
          <p:nvPr/>
        </p:nvCxnSpPr>
        <p:spPr>
          <a:xfrm>
            <a:off x="0" y="1712976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Connector 59"/>
          <p:cNvCxnSpPr/>
          <p:nvPr/>
        </p:nvCxnSpPr>
        <p:spPr>
          <a:xfrm>
            <a:off x="0" y="4733544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5448" y="1905000"/>
            <a:ext cx="2377440" cy="1371600"/>
          </a:xfrm>
        </p:spPr>
        <p:txBody>
          <a:bodyPr anchor="b">
            <a:normAutofit/>
          </a:bodyPr>
          <a:lstStyle>
            <a:lvl1pPr algn="l">
              <a:defRPr sz="2600" b="1" cap="none" spc="20" baseline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2400" y="3276600"/>
            <a:ext cx="2377440" cy="1371600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Rectangle 189"/>
          <p:cNvSpPr/>
          <p:nvPr/>
        </p:nvSpPr>
        <p:spPr>
          <a:xfrm>
            <a:off x="149352" y="137160"/>
            <a:ext cx="8869680" cy="6583680"/>
          </a:xfrm>
          <a:prstGeom prst="rect">
            <a:avLst/>
          </a:prstGeom>
          <a:noFill/>
          <a:ln w="19050" cmpd="sng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1240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31123" y="6312408"/>
            <a:ext cx="348175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1240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CBA9224C-B3DC-42CE-965E-B90881FBA1F3}" type="slidenum">
              <a:rPr lang="es-ES" smtClean="0"/>
              <a:pPr/>
              <a:t>‹#›</a:t>
            </a:fld>
            <a:endParaRPr lang="es-E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defTabSz="914400" rtl="0" eaLnBrk="1" latinLnBrk="0" hangingPunct="1">
        <a:spcBef>
          <a:spcPct val="0"/>
        </a:spcBef>
        <a:buNone/>
        <a:tabLst>
          <a:tab pos="3830638" algn="l"/>
        </a:tabLst>
        <a:defRPr sz="3600" b="1" kern="1200" cap="none" spc="50">
          <a:ln w="13335" cmpd="sng">
            <a:solidFill>
              <a:schemeClr val="accent1">
                <a:lumMod val="50000"/>
              </a:schemeClr>
            </a:solidFill>
            <a:prstDash val="solid"/>
          </a:ln>
          <a:solidFill>
            <a:schemeClr val="accent6">
              <a:tint val="1000"/>
            </a:schemeClr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>
            <a:lumMod val="60000"/>
            <a:lumOff val="40000"/>
          </a:schemeClr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buClr>
          <a:schemeClr val="accent1">
            <a:lumMod val="60000"/>
            <a:lumOff val="40000"/>
          </a:schemeClr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8872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691640" indent="-18288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6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4884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defTabSz="914400" rtl="0" eaLnBrk="1" latinLnBrk="0" hangingPunct="1">
        <a:spcBef>
          <a:spcPct val="20000"/>
        </a:spcBef>
        <a:buClr>
          <a:schemeClr val="accent6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400" dirty="0" smtClean="0">
                <a:solidFill>
                  <a:srgbClr val="FFFF00"/>
                </a:solidFill>
              </a:rPr>
              <a:t>Тема урока</a:t>
            </a:r>
            <a:endParaRPr lang="ru-RU" sz="4400" dirty="0">
              <a:solidFill>
                <a:srgbClr val="FFFF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5400" u="sng" dirty="0">
                <a:solidFill>
                  <a:srgbClr val="FF0000"/>
                </a:solidFill>
              </a:rPr>
              <a:t>Нагревание проводников электрическим током. Закон Джоуля-Ленца</a:t>
            </a:r>
            <a:endParaRPr lang="ru-RU" sz="5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7074176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051720" y="476672"/>
            <a:ext cx="511256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schemeClr val="bg1"/>
                </a:solidFill>
              </a:rPr>
              <a:t>Систематизация знаний</a:t>
            </a:r>
            <a:endParaRPr lang="ru-RU" sz="3200" dirty="0"/>
          </a:p>
        </p:txBody>
      </p:sp>
      <p:sp>
        <p:nvSpPr>
          <p:cNvPr id="5" name="TextBox 4"/>
          <p:cNvSpPr txBox="1"/>
          <p:nvPr/>
        </p:nvSpPr>
        <p:spPr>
          <a:xfrm>
            <a:off x="467544" y="1196752"/>
            <a:ext cx="8280920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solidFill>
                  <a:srgbClr val="FFFF00"/>
                </a:solidFill>
              </a:rPr>
              <a:t>1. </a:t>
            </a:r>
            <a:r>
              <a:rPr lang="ru-RU" sz="1600" b="1" dirty="0">
                <a:solidFill>
                  <a:srgbClr val="FFFF00"/>
                </a:solidFill>
              </a:rPr>
              <a:t>В чем проявляется тепловое действие тока?</a:t>
            </a:r>
          </a:p>
          <a:p>
            <a:r>
              <a:rPr lang="ru-RU" sz="1600" dirty="0"/>
              <a:t>(В нагревании проводника)</a:t>
            </a:r>
          </a:p>
          <a:p>
            <a:r>
              <a:rPr lang="ru-RU" sz="1600" b="1" dirty="0" smtClean="0">
                <a:solidFill>
                  <a:srgbClr val="FFFF00"/>
                </a:solidFill>
              </a:rPr>
              <a:t>2. </a:t>
            </a:r>
            <a:r>
              <a:rPr lang="ru-RU" sz="1600" b="1" dirty="0">
                <a:solidFill>
                  <a:srgbClr val="FFFF00"/>
                </a:solidFill>
              </a:rPr>
              <a:t>Как можно объяснить нагревание проводника с  током?</a:t>
            </a:r>
          </a:p>
          <a:p>
            <a:r>
              <a:rPr lang="ru-RU" sz="1600" dirty="0"/>
              <a:t>(Движущиеся электроны взаимодействуют с ионами кристаллической </a:t>
            </a:r>
            <a:endParaRPr lang="ru-RU" sz="1600" dirty="0" smtClean="0"/>
          </a:p>
          <a:p>
            <a:r>
              <a:rPr lang="ru-RU" sz="1600" dirty="0" smtClean="0"/>
              <a:t>решетки </a:t>
            </a:r>
            <a:r>
              <a:rPr lang="ru-RU" sz="1600" dirty="0"/>
              <a:t>и передают им свою энергию)    </a:t>
            </a:r>
          </a:p>
          <a:p>
            <a:r>
              <a:rPr lang="ru-RU" sz="1600" b="1" dirty="0" smtClean="0">
                <a:solidFill>
                  <a:srgbClr val="FFFF00"/>
                </a:solidFill>
              </a:rPr>
              <a:t>3. </a:t>
            </a:r>
            <a:r>
              <a:rPr lang="ru-RU" sz="1600" b="1" dirty="0">
                <a:solidFill>
                  <a:srgbClr val="FFFF00"/>
                </a:solidFill>
              </a:rPr>
              <a:t>Какие превращения энергии </a:t>
            </a:r>
            <a:r>
              <a:rPr lang="ru-RU" sz="1600" b="1" dirty="0" smtClean="0">
                <a:solidFill>
                  <a:srgbClr val="FFFF00"/>
                </a:solidFill>
              </a:rPr>
              <a:t>происходят при протекании тока через проводник</a:t>
            </a:r>
            <a:r>
              <a:rPr lang="ru-RU" sz="1600" b="1" dirty="0">
                <a:solidFill>
                  <a:srgbClr val="FFFF00"/>
                </a:solidFill>
              </a:rPr>
              <a:t>?</a:t>
            </a:r>
          </a:p>
          <a:p>
            <a:r>
              <a:rPr lang="ru-RU" sz="1600" dirty="0"/>
              <a:t>(Электрическая энергия превращается во внутреннюю)</a:t>
            </a:r>
          </a:p>
          <a:p>
            <a:r>
              <a:rPr lang="ru-RU" sz="1600" b="1" dirty="0" smtClean="0">
                <a:solidFill>
                  <a:srgbClr val="FFFF00"/>
                </a:solidFill>
              </a:rPr>
              <a:t>4. </a:t>
            </a:r>
            <a:r>
              <a:rPr lang="ru-RU" sz="1600" b="1" dirty="0">
                <a:solidFill>
                  <a:srgbClr val="FFFF00"/>
                </a:solidFill>
              </a:rPr>
              <a:t>Как по закону Джоуля – Ленца рассчитать количество теплоты, </a:t>
            </a:r>
            <a:r>
              <a:rPr lang="ru-RU" sz="1600" b="1" dirty="0" smtClean="0">
                <a:solidFill>
                  <a:srgbClr val="FFFF00"/>
                </a:solidFill>
              </a:rPr>
              <a:t>выделяемое </a:t>
            </a:r>
            <a:r>
              <a:rPr lang="ru-RU" sz="1600" b="1" dirty="0">
                <a:solidFill>
                  <a:srgbClr val="FFFF00"/>
                </a:solidFill>
              </a:rPr>
              <a:t>в проводнике?</a:t>
            </a:r>
          </a:p>
          <a:p>
            <a:r>
              <a:rPr lang="ru-RU" sz="1600" dirty="0"/>
              <a:t>         </a:t>
            </a:r>
            <a:r>
              <a:rPr lang="ru-RU" sz="1600" dirty="0" smtClean="0"/>
              <a:t> </a:t>
            </a:r>
            <a:r>
              <a:rPr lang="ru-RU" sz="1600" dirty="0"/>
              <a:t>(</a:t>
            </a:r>
            <a:r>
              <a:rPr lang="en-US" sz="1600" dirty="0"/>
              <a:t>Q</a:t>
            </a:r>
            <a:r>
              <a:rPr lang="ru-RU" sz="1600" dirty="0"/>
              <a:t>=</a:t>
            </a:r>
            <a:r>
              <a:rPr lang="en-US" sz="1600" dirty="0"/>
              <a:t>I</a:t>
            </a:r>
            <a:r>
              <a:rPr lang="ru-RU" sz="1600" dirty="0"/>
              <a:t>²</a:t>
            </a:r>
            <a:r>
              <a:rPr lang="en-US" sz="1600" dirty="0" err="1"/>
              <a:t>Rt</a:t>
            </a:r>
            <a:r>
              <a:rPr lang="ru-RU" sz="1600" dirty="0"/>
              <a:t>)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8892406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43808" y="476672"/>
            <a:ext cx="345638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>
                <a:solidFill>
                  <a:schemeClr val="bg1"/>
                </a:solidFill>
              </a:rPr>
              <a:t>Решим задачу</a:t>
            </a:r>
            <a:endParaRPr lang="ru-RU" sz="3600" dirty="0"/>
          </a:p>
        </p:txBody>
      </p:sp>
      <p:sp>
        <p:nvSpPr>
          <p:cNvPr id="3" name="TextBox 2"/>
          <p:cNvSpPr txBox="1"/>
          <p:nvPr/>
        </p:nvSpPr>
        <p:spPr>
          <a:xfrm>
            <a:off x="377534" y="1123002"/>
            <a:ext cx="83889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FFFF00"/>
                </a:solidFill>
              </a:rPr>
              <a:t>Определить количество теплоты, выделяемое проводником, сопротивление которого 35 Ом, в течении 5 минут. Сила тока в проводнике 5 А.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99592" y="2120444"/>
            <a:ext cx="1280993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/>
              <a:t>Дано:</a:t>
            </a:r>
          </a:p>
          <a:p>
            <a:endParaRPr lang="ru-RU" sz="2000" b="1" dirty="0" smtClean="0"/>
          </a:p>
          <a:p>
            <a:r>
              <a:rPr lang="en-US" sz="2000" b="1" dirty="0" smtClean="0"/>
              <a:t>R=35 </a:t>
            </a:r>
            <a:r>
              <a:rPr lang="ru-RU" sz="2000" b="1" dirty="0" smtClean="0"/>
              <a:t>Ом </a:t>
            </a:r>
          </a:p>
          <a:p>
            <a:r>
              <a:rPr lang="en-US" sz="2000" b="1" dirty="0" smtClean="0"/>
              <a:t>t=5 </a:t>
            </a:r>
            <a:r>
              <a:rPr lang="ru-RU" sz="2000" b="1" dirty="0" smtClean="0"/>
              <a:t>мин </a:t>
            </a:r>
          </a:p>
          <a:p>
            <a:r>
              <a:rPr lang="en-US" sz="2000" b="1" dirty="0" smtClean="0"/>
              <a:t>I=</a:t>
            </a:r>
            <a:r>
              <a:rPr lang="ru-RU" sz="2000" b="1" dirty="0" smtClean="0"/>
              <a:t>5 А</a:t>
            </a:r>
          </a:p>
          <a:p>
            <a:endParaRPr lang="ru-RU" sz="2000" b="1" dirty="0"/>
          </a:p>
          <a:p>
            <a:r>
              <a:rPr lang="en-US" sz="2000" b="1" dirty="0" smtClean="0"/>
              <a:t>Q= </a:t>
            </a:r>
            <a:r>
              <a:rPr lang="ru-RU" sz="2000" b="1" dirty="0" smtClean="0"/>
              <a:t>?</a:t>
            </a:r>
            <a:endParaRPr lang="ru-RU" sz="2000" b="1" dirty="0"/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>
            <a:off x="2180585" y="2120444"/>
            <a:ext cx="0" cy="22467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899592" y="3789040"/>
            <a:ext cx="1280993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2291921" y="2120443"/>
            <a:ext cx="825867" cy="23698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/>
              <a:t>Си</a:t>
            </a:r>
          </a:p>
          <a:p>
            <a:endParaRPr lang="ru-RU" sz="2000" b="1" dirty="0"/>
          </a:p>
          <a:p>
            <a:r>
              <a:rPr lang="ru-RU" sz="2000" b="1" dirty="0" smtClean="0"/>
              <a:t>-</a:t>
            </a:r>
          </a:p>
          <a:p>
            <a:r>
              <a:rPr lang="ru-RU" sz="2000" b="1" dirty="0" smtClean="0"/>
              <a:t>300 с</a:t>
            </a:r>
          </a:p>
          <a:p>
            <a:r>
              <a:rPr lang="ru-RU" sz="2000" b="1" dirty="0" smtClean="0"/>
              <a:t>-</a:t>
            </a:r>
            <a:endParaRPr lang="ru-RU" sz="2000" b="1" dirty="0"/>
          </a:p>
          <a:p>
            <a:endParaRPr lang="ru-RU" sz="2400" b="1" dirty="0" smtClean="0"/>
          </a:p>
          <a:p>
            <a:endParaRPr lang="ru-RU" sz="2400" b="1" dirty="0"/>
          </a:p>
        </p:txBody>
      </p:sp>
      <p:cxnSp>
        <p:nvCxnSpPr>
          <p:cNvPr id="12" name="Прямая соединительная линия 11"/>
          <p:cNvCxnSpPr/>
          <p:nvPr/>
        </p:nvCxnSpPr>
        <p:spPr>
          <a:xfrm>
            <a:off x="3117788" y="2120443"/>
            <a:ext cx="0" cy="22467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3275856" y="2120444"/>
            <a:ext cx="5400600" cy="26263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/>
              <a:t>Решение:</a:t>
            </a:r>
          </a:p>
          <a:p>
            <a:endParaRPr lang="ru-RU" b="1" dirty="0"/>
          </a:p>
          <a:p>
            <a:r>
              <a:rPr lang="en-US" sz="2000" b="1" dirty="0" smtClean="0"/>
              <a:t>Q=I</a:t>
            </a:r>
            <a:r>
              <a:rPr lang="en-US" sz="2000" b="1" baseline="30000" dirty="0" smtClean="0"/>
              <a:t>2</a:t>
            </a:r>
            <a:r>
              <a:rPr lang="en-US" sz="2000" b="1" dirty="0" smtClean="0"/>
              <a:t>Rt</a:t>
            </a:r>
          </a:p>
          <a:p>
            <a:r>
              <a:rPr lang="en-US" sz="2000" b="1" dirty="0" smtClean="0"/>
              <a:t>Q= (5A)</a:t>
            </a:r>
            <a:r>
              <a:rPr lang="en-US" sz="2000" b="1" baseline="30000" dirty="0" smtClean="0"/>
              <a:t>2 </a:t>
            </a:r>
            <a:r>
              <a:rPr lang="en-US" sz="2400" b="1" baseline="30000" dirty="0" smtClean="0"/>
              <a:t>.</a:t>
            </a:r>
            <a:r>
              <a:rPr lang="en-US" sz="2000" b="1" dirty="0" smtClean="0"/>
              <a:t>35 </a:t>
            </a:r>
            <a:r>
              <a:rPr lang="ru-RU" sz="2000" b="1" dirty="0" smtClean="0"/>
              <a:t>Ом </a:t>
            </a:r>
            <a:r>
              <a:rPr lang="ru-RU" sz="2400" b="1" baseline="30000" dirty="0" smtClean="0"/>
              <a:t>. </a:t>
            </a:r>
            <a:r>
              <a:rPr lang="ru-RU" sz="2000" b="1" dirty="0" smtClean="0"/>
              <a:t>300 с = 262500Дж = </a:t>
            </a:r>
          </a:p>
          <a:p>
            <a:r>
              <a:rPr lang="ru-RU" sz="2000" b="1" dirty="0" smtClean="0"/>
              <a:t>= 262,5 кДж</a:t>
            </a:r>
          </a:p>
          <a:p>
            <a:r>
              <a:rPr lang="ru-RU" sz="2000" b="1" dirty="0" smtClean="0"/>
              <a:t> </a:t>
            </a:r>
          </a:p>
          <a:p>
            <a:r>
              <a:rPr lang="ru-RU" sz="2000" b="1" dirty="0" smtClean="0"/>
              <a:t>Ответ: </a:t>
            </a:r>
            <a:r>
              <a:rPr lang="en-US" sz="2000" b="1" dirty="0" smtClean="0"/>
              <a:t>Q=</a:t>
            </a:r>
            <a:r>
              <a:rPr lang="ru-RU" sz="2000" b="1" dirty="0" smtClean="0"/>
              <a:t>262,5 кДж</a:t>
            </a:r>
          </a:p>
          <a:p>
            <a:endParaRPr lang="ru-RU" sz="2000" b="1" baseline="30000" dirty="0"/>
          </a:p>
          <a:p>
            <a:endParaRPr lang="ru-RU" sz="2000" b="1" baseline="30000" dirty="0"/>
          </a:p>
        </p:txBody>
      </p:sp>
    </p:spTree>
    <p:extLst>
      <p:ext uri="{BB962C8B-B14F-4D97-AF65-F5344CB8AC3E}">
        <p14:creationId xmlns:p14="http://schemas.microsoft.com/office/powerpoint/2010/main" xmlns="" val="16143617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570186"/>
          </a:xfrm>
        </p:spPr>
        <p:txBody>
          <a:bodyPr>
            <a:normAutofit fontScale="90000"/>
          </a:bodyPr>
          <a:lstStyle/>
          <a:p>
            <a:r>
              <a:rPr lang="ru-RU" sz="3600" b="1" i="1" kern="1200" dirty="0">
                <a:solidFill>
                  <a:srgbClr val="FF0000"/>
                </a:solidFill>
                <a:latin typeface="Calibri"/>
              </a:rPr>
              <a:t>Типовые задачи по содержательным линиям экзаменационных работ ОГЭ 2016 года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132856"/>
            <a:ext cx="8229600" cy="3993307"/>
          </a:xfrm>
        </p:spPr>
        <p:txBody>
          <a:bodyPr/>
          <a:lstStyle/>
          <a:p>
            <a:pPr marL="0" lvl="0" indent="0" fontAlgn="auto">
              <a:spcAft>
                <a:spcPts val="0"/>
              </a:spcAft>
              <a:buNone/>
            </a:pPr>
            <a:r>
              <a:rPr lang="ru-RU" b="1" kern="1200" dirty="0">
                <a:solidFill>
                  <a:srgbClr val="FFFF00"/>
                </a:solidFill>
                <a:latin typeface="Calibri"/>
              </a:rPr>
              <a:t>«При изучении наук </a:t>
            </a:r>
          </a:p>
          <a:p>
            <a:pPr marL="0" lvl="0" indent="0" fontAlgn="auto">
              <a:spcAft>
                <a:spcPts val="0"/>
              </a:spcAft>
              <a:buNone/>
            </a:pPr>
            <a:r>
              <a:rPr lang="ru-RU" b="1" kern="1200" dirty="0">
                <a:solidFill>
                  <a:srgbClr val="FFFF00"/>
                </a:solidFill>
                <a:latin typeface="Calibri"/>
              </a:rPr>
              <a:t>задачи полезнее правил.»</a:t>
            </a:r>
          </a:p>
          <a:p>
            <a:pPr marL="0" lvl="0" indent="0" fontAlgn="auto">
              <a:spcAft>
                <a:spcPts val="0"/>
              </a:spcAft>
              <a:buNone/>
            </a:pPr>
            <a:r>
              <a:rPr lang="ru-RU" b="1" i="1" kern="1200" dirty="0">
                <a:solidFill>
                  <a:prstClr val="black"/>
                </a:solidFill>
                <a:latin typeface="Calibri"/>
              </a:rPr>
              <a:t>                 Исаак Ньютон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4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92080" y="2204864"/>
            <a:ext cx="3168352" cy="38884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306164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/>
          <a:lstStyle/>
          <a:p>
            <a:r>
              <a:rPr lang="ru-RU" dirty="0" smtClean="0"/>
              <a:t>Задача №1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43608" y="1196752"/>
            <a:ext cx="7488832" cy="4929411"/>
          </a:xfrm>
        </p:spPr>
        <p:txBody>
          <a:bodyPr/>
          <a:lstStyle/>
          <a:p>
            <a:pPr marL="0" indent="0">
              <a:buNone/>
            </a:pPr>
            <a:r>
              <a:rPr lang="ru-RU" sz="2800" dirty="0" smtClean="0"/>
              <a:t>     При </a:t>
            </a:r>
            <a:r>
              <a:rPr lang="ru-RU" sz="2800" dirty="0"/>
              <a:t>ремонте электроплитки её спираль укоротили в 2 раза. Как изменилась мощность электроплитки?</a:t>
            </a:r>
          </a:p>
          <a:p>
            <a:r>
              <a:rPr lang="ru-RU" sz="2800" dirty="0"/>
              <a:t>1)	Увеличилась в 2 раза</a:t>
            </a:r>
          </a:p>
          <a:p>
            <a:r>
              <a:rPr lang="ru-RU" sz="2800" dirty="0"/>
              <a:t>2)	Увеличилась в 4 раза</a:t>
            </a:r>
          </a:p>
          <a:p>
            <a:r>
              <a:rPr lang="ru-RU" sz="2800" dirty="0"/>
              <a:t>3)	Уменьшилась в 2 раза</a:t>
            </a:r>
          </a:p>
          <a:p>
            <a:r>
              <a:rPr lang="ru-RU" sz="2800" dirty="0"/>
              <a:t>4)	Уменьшилась в </a:t>
            </a:r>
            <a:r>
              <a:rPr lang="ru-RU" sz="2800" dirty="0" smtClean="0"/>
              <a:t>4 </a:t>
            </a:r>
            <a:r>
              <a:rPr lang="ru-RU" sz="2800" dirty="0"/>
              <a:t>раза</a:t>
            </a:r>
          </a:p>
          <a:p>
            <a:endParaRPr lang="ru-RU" dirty="0"/>
          </a:p>
          <a:p>
            <a:pPr marL="0" indent="0">
              <a:buNone/>
            </a:pPr>
            <a:r>
              <a:rPr lang="ru-RU" dirty="0"/>
              <a:t>                      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6477660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114"/>
          </a:xfrm>
        </p:spPr>
        <p:txBody>
          <a:bodyPr/>
          <a:lstStyle/>
          <a:p>
            <a:r>
              <a:rPr lang="ru-RU" dirty="0" smtClean="0"/>
              <a:t>Задача №2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3568" y="1196752"/>
            <a:ext cx="7704856" cy="4929411"/>
          </a:xfrm>
        </p:spPr>
        <p:txBody>
          <a:bodyPr>
            <a:normAutofit/>
          </a:bodyPr>
          <a:lstStyle/>
          <a:p>
            <a:r>
              <a:rPr lang="ru-RU" sz="2800" dirty="0"/>
              <a:t>Сопротивление электрического кипятильника 100 Ом. Сила тока в цепи 2 А. Чему равна работа, совершаемая электрическим током за 5 мин работы кипятильника?</a:t>
            </a:r>
          </a:p>
          <a:p>
            <a:pPr marL="0" indent="0">
              <a:buNone/>
            </a:pPr>
            <a:r>
              <a:rPr lang="ru-RU" sz="2800" dirty="0" smtClean="0"/>
              <a:t>     1) 12 </a:t>
            </a:r>
            <a:r>
              <a:rPr lang="ru-RU" sz="2800" dirty="0"/>
              <a:t>Дж     2) </a:t>
            </a:r>
            <a:r>
              <a:rPr lang="ru-RU" sz="2800" dirty="0" smtClean="0"/>
              <a:t>2000 </a:t>
            </a:r>
            <a:r>
              <a:rPr lang="ru-RU" sz="2800" dirty="0"/>
              <a:t>Дж     </a:t>
            </a:r>
            <a:endParaRPr lang="ru-RU" sz="2800" dirty="0" smtClean="0"/>
          </a:p>
          <a:p>
            <a:pPr marL="0" indent="0">
              <a:buNone/>
            </a:pPr>
            <a:r>
              <a:rPr lang="ru-RU" sz="2800" dirty="0" smtClean="0"/>
              <a:t>     3</a:t>
            </a:r>
            <a:r>
              <a:rPr lang="ru-RU" sz="2800" dirty="0"/>
              <a:t>) </a:t>
            </a:r>
            <a:r>
              <a:rPr lang="ru-RU" sz="2800" dirty="0" smtClean="0"/>
              <a:t>6000 </a:t>
            </a:r>
            <a:r>
              <a:rPr lang="ru-RU" sz="2800" dirty="0"/>
              <a:t>Дж     4) </a:t>
            </a:r>
            <a:r>
              <a:rPr lang="ru-RU" sz="2800" dirty="0" smtClean="0"/>
              <a:t>120000 Дж</a:t>
            </a:r>
            <a:endParaRPr lang="ru-RU" sz="2800" dirty="0"/>
          </a:p>
          <a:p>
            <a:endParaRPr lang="ru-RU" sz="2800" dirty="0"/>
          </a:p>
          <a:p>
            <a:r>
              <a:rPr lang="ru-RU" sz="2800" dirty="0"/>
              <a:t> Ответ: </a:t>
            </a:r>
          </a:p>
        </p:txBody>
      </p:sp>
    </p:spTree>
    <p:extLst>
      <p:ext uri="{BB962C8B-B14F-4D97-AF65-F5344CB8AC3E}">
        <p14:creationId xmlns:p14="http://schemas.microsoft.com/office/powerpoint/2010/main" xmlns="" val="3551962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114"/>
          </a:xfrm>
        </p:spPr>
        <p:txBody>
          <a:bodyPr/>
          <a:lstStyle/>
          <a:p>
            <a:r>
              <a:rPr lang="ru-RU" sz="3600" dirty="0" smtClean="0"/>
              <a:t>Задача №3</a:t>
            </a:r>
            <a:endParaRPr lang="ru-RU" sz="3600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7584" y="1052736"/>
            <a:ext cx="7560840" cy="51125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571556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114"/>
          </a:xfrm>
        </p:spPr>
        <p:txBody>
          <a:bodyPr/>
          <a:lstStyle/>
          <a:p>
            <a:r>
              <a:rPr lang="ru-RU" sz="3200" dirty="0" smtClean="0"/>
              <a:t>Задача №</a:t>
            </a:r>
            <a:r>
              <a:rPr lang="ru-RU" sz="3200" i="1" dirty="0" smtClean="0"/>
              <a:t>4</a:t>
            </a:r>
            <a:r>
              <a:rPr lang="ru-RU" sz="2800" i="1" dirty="0" smtClean="0"/>
              <a:t>(экспериментальное задание</a:t>
            </a:r>
            <a:r>
              <a:rPr lang="ru-RU" sz="3200" dirty="0" smtClean="0"/>
              <a:t>)</a:t>
            </a: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484784"/>
            <a:ext cx="8229600" cy="464137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000" dirty="0"/>
              <a:t>Используя источник тока (4,5 В), вольтметр, амперметр, ключ, реостат, соединительные провода, резистор, обозначенный R2, соберите экспериментальную установку для определения работы электрического поля на резисторе. При помощи реостата установите в цепи силу тока </a:t>
            </a:r>
            <a:endParaRPr lang="ru-RU" sz="2000" dirty="0" smtClean="0"/>
          </a:p>
          <a:p>
            <a:pPr marL="0" indent="0">
              <a:buNone/>
            </a:pPr>
            <a:r>
              <a:rPr lang="ru-RU" sz="2000" dirty="0" smtClean="0"/>
              <a:t>0,3 </a:t>
            </a:r>
            <a:r>
              <a:rPr lang="ru-RU" sz="2000" dirty="0"/>
              <a:t>А. Определите работу электрического тока за 10 минут</a:t>
            </a:r>
          </a:p>
          <a:p>
            <a:pPr marL="0" indent="0">
              <a:buNone/>
            </a:pPr>
            <a:r>
              <a:rPr lang="ru-RU" sz="2000" dirty="0"/>
              <a:t>     В бланке ответов:</a:t>
            </a:r>
          </a:p>
          <a:p>
            <a:pPr marL="0" indent="0">
              <a:buNone/>
            </a:pPr>
            <a:r>
              <a:rPr lang="ru-RU" sz="2000" dirty="0" smtClean="0"/>
              <a:t>          1</a:t>
            </a:r>
            <a:r>
              <a:rPr lang="ru-RU" sz="2000" dirty="0"/>
              <a:t>)	Нарисуйте схему электрической цепи;</a:t>
            </a:r>
          </a:p>
          <a:p>
            <a:pPr marL="0" indent="0">
              <a:buNone/>
            </a:pPr>
            <a:r>
              <a:rPr lang="ru-RU" sz="2000" dirty="0" smtClean="0"/>
              <a:t>          2</a:t>
            </a:r>
            <a:r>
              <a:rPr lang="ru-RU" sz="2000" dirty="0"/>
              <a:t>)	Запишите формулу для расчёта работы электрического тока;</a:t>
            </a:r>
          </a:p>
          <a:p>
            <a:pPr marL="0" indent="0">
              <a:buNone/>
            </a:pPr>
            <a:r>
              <a:rPr lang="ru-RU" sz="2000" dirty="0" smtClean="0"/>
              <a:t>          3</a:t>
            </a:r>
            <a:r>
              <a:rPr lang="ru-RU" sz="2000" dirty="0"/>
              <a:t>)	Укажите результаты измерения напряжения при силе тока </a:t>
            </a:r>
            <a:r>
              <a:rPr lang="ru-RU" sz="2000" dirty="0" smtClean="0"/>
              <a:t>0,3 </a:t>
            </a:r>
            <a:r>
              <a:rPr lang="ru-RU" sz="2000" dirty="0"/>
              <a:t>А;</a:t>
            </a:r>
          </a:p>
          <a:p>
            <a:pPr marL="0" indent="0">
              <a:buNone/>
            </a:pPr>
            <a:r>
              <a:rPr lang="ru-RU" sz="2000" dirty="0" smtClean="0"/>
              <a:t>          4</a:t>
            </a:r>
            <a:r>
              <a:rPr lang="ru-RU" sz="2000" dirty="0"/>
              <a:t>)	Запишите значение работы электрического тока.</a:t>
            </a:r>
          </a:p>
          <a:p>
            <a:pPr marL="0" indent="0">
              <a:buNone/>
            </a:pP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xmlns="" val="4149049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114"/>
          </a:xfrm>
        </p:spPr>
        <p:txBody>
          <a:bodyPr/>
          <a:lstStyle/>
          <a:p>
            <a:r>
              <a:rPr lang="ru-RU" sz="3600" dirty="0" smtClean="0"/>
              <a:t>Задача №5</a:t>
            </a:r>
            <a:endParaRPr lang="ru-RU" sz="3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412776"/>
            <a:ext cx="8229600" cy="4713387"/>
          </a:xfrm>
        </p:spPr>
        <p:txBody>
          <a:bodyPr/>
          <a:lstStyle/>
          <a:p>
            <a:pPr marL="0" indent="0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dirty="0" smtClean="0">
                <a:latin typeface="Calibri"/>
                <a:ea typeface="Calibri"/>
                <a:cs typeface="Times New Roman"/>
              </a:rPr>
              <a:t>     </a:t>
            </a:r>
            <a:r>
              <a:rPr lang="ru-RU" sz="2800" dirty="0" smtClean="0">
                <a:latin typeface="Calibri"/>
                <a:ea typeface="Calibri"/>
                <a:cs typeface="Times New Roman"/>
              </a:rPr>
              <a:t>Электрическая </a:t>
            </a:r>
            <a:r>
              <a:rPr lang="ru-RU" sz="2800" dirty="0">
                <a:latin typeface="Calibri"/>
                <a:ea typeface="Calibri"/>
                <a:cs typeface="Times New Roman"/>
              </a:rPr>
              <a:t>плитка, подключённая к источнику постоянного тока, за 120 с потребляет 108 кДж энергии. Чему равна сила тока в спирали плитки, если её сопротивление 25 Ом?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2751260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dirty="0" smtClean="0"/>
              <a:t>Задача №6</a:t>
            </a:r>
            <a:endParaRPr lang="ru-RU" sz="3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87624" y="1600200"/>
            <a:ext cx="7499176" cy="4525963"/>
          </a:xfrm>
        </p:spPr>
        <p:txBody>
          <a:bodyPr/>
          <a:lstStyle/>
          <a:p>
            <a:pPr marL="0" indent="0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dirty="0" smtClean="0">
                <a:latin typeface="Calibri"/>
                <a:ea typeface="Calibri"/>
                <a:cs typeface="Times New Roman"/>
              </a:rPr>
              <a:t>    </a:t>
            </a:r>
            <a:r>
              <a:rPr lang="ru-RU" sz="2800" dirty="0" smtClean="0">
                <a:latin typeface="Calibri"/>
                <a:ea typeface="Calibri"/>
                <a:cs typeface="Times New Roman"/>
              </a:rPr>
              <a:t>Нагреватель </a:t>
            </a:r>
            <a:r>
              <a:rPr lang="ru-RU" sz="2800" dirty="0">
                <a:latin typeface="Calibri"/>
                <a:ea typeface="Calibri"/>
                <a:cs typeface="Times New Roman"/>
              </a:rPr>
              <a:t>включён последовательно с реостатом сопротивлением 7,5 Ом в сеть с напряжением 220 В. Каково сопротивление нагревателя, если мощность электрического тока в реостате составляет </a:t>
            </a:r>
            <a:r>
              <a:rPr lang="ru-RU" sz="2800" dirty="0" smtClean="0">
                <a:latin typeface="Calibri"/>
                <a:ea typeface="Calibri"/>
                <a:cs typeface="Times New Roman"/>
              </a:rPr>
              <a:t>    480 </a:t>
            </a:r>
            <a:r>
              <a:rPr lang="ru-RU" sz="2800" dirty="0">
                <a:latin typeface="Calibri"/>
                <a:ea typeface="Calibri"/>
                <a:cs typeface="Times New Roman"/>
              </a:rPr>
              <a:t>Вт?</a:t>
            </a:r>
          </a:p>
          <a:p>
            <a:pPr marL="0" indent="0">
              <a:lnSpc>
                <a:spcPct val="115000"/>
              </a:lnSpc>
              <a:spcAft>
                <a:spcPts val="1000"/>
              </a:spcAft>
              <a:buNone/>
            </a:pPr>
            <a:endParaRPr lang="ru-RU" sz="2800" dirty="0">
              <a:latin typeface="Calibri"/>
              <a:ea typeface="Calibri"/>
              <a:cs typeface="Times New Roman"/>
            </a:endParaRP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3528628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339752" y="467561"/>
            <a:ext cx="475252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>
                <a:solidFill>
                  <a:srgbClr val="FFFFFF"/>
                </a:solidFill>
              </a:rPr>
              <a:t>Домашнее задание</a:t>
            </a:r>
            <a:endParaRPr lang="ru-RU" sz="3600" dirty="0">
              <a:solidFill>
                <a:srgbClr val="00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986358" y="1268760"/>
            <a:ext cx="69923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FFFF00"/>
                </a:solidFill>
              </a:rPr>
              <a:t>§</a:t>
            </a:r>
            <a:r>
              <a:rPr lang="ru-RU" sz="2400" b="1" dirty="0" smtClean="0">
                <a:solidFill>
                  <a:srgbClr val="FFFF00"/>
                </a:solidFill>
              </a:rPr>
              <a:t>53</a:t>
            </a:r>
            <a:endParaRPr lang="ru-RU" sz="2400" b="1" dirty="0" smtClean="0">
              <a:solidFill>
                <a:srgbClr val="FFFF00"/>
              </a:solidFill>
            </a:endParaRPr>
          </a:p>
          <a:p>
            <a:endParaRPr lang="ru-RU" sz="2400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191218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ChangeArrowheads="1"/>
          </p:cNvSpPr>
          <p:nvPr>
            <p:ph type="title"/>
          </p:nvPr>
        </p:nvSpPr>
        <p:spPr>
          <a:xfrm>
            <a:off x="2627784" y="548680"/>
            <a:ext cx="3600400" cy="639093"/>
          </a:xfrm>
        </p:spPr>
        <p:txBody>
          <a:bodyPr>
            <a:normAutofit fontScale="90000"/>
          </a:bodyPr>
          <a:lstStyle/>
          <a:p>
            <a:r>
              <a:rPr lang="ru-RU" sz="3600" b="1" dirty="0" smtClean="0">
                <a:solidFill>
                  <a:schemeClr val="accent3"/>
                </a:solidFill>
              </a:rPr>
              <a:t>Цель урока</a:t>
            </a:r>
            <a:endParaRPr lang="es-ES" sz="3600" b="1" dirty="0">
              <a:solidFill>
                <a:schemeClr val="accent3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95536" y="1340768"/>
            <a:ext cx="83485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FFFF00"/>
                </a:solidFill>
              </a:rPr>
              <a:t>1. </a:t>
            </a:r>
            <a:r>
              <a:rPr lang="ru-RU" b="1" dirty="0">
                <a:solidFill>
                  <a:srgbClr val="FFFF00"/>
                </a:solidFill>
              </a:rPr>
              <a:t>объяснить явление нагревания проводников электрическим током; 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11552" y="1976444"/>
            <a:ext cx="825232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b="1" dirty="0" smtClean="0">
                <a:solidFill>
                  <a:srgbClr val="FFFF00"/>
                </a:solidFill>
              </a:rPr>
              <a:t>2. </a:t>
            </a:r>
            <a:r>
              <a:rPr lang="ru-RU" b="1" dirty="0">
                <a:solidFill>
                  <a:srgbClr val="FFFF00"/>
                </a:solidFill>
              </a:rPr>
              <a:t>установить зависимость выделяющейся при этом тепловой </a:t>
            </a:r>
            <a:endParaRPr lang="ru-RU" b="1" dirty="0" smtClean="0">
              <a:solidFill>
                <a:srgbClr val="FFFF00"/>
              </a:solidFill>
            </a:endParaRPr>
          </a:p>
          <a:p>
            <a:pPr lvl="0"/>
            <a:r>
              <a:rPr lang="ru-RU" b="1" dirty="0" smtClean="0">
                <a:solidFill>
                  <a:srgbClr val="FFFF00"/>
                </a:solidFill>
              </a:rPr>
              <a:t>энергии </a:t>
            </a:r>
            <a:r>
              <a:rPr lang="ru-RU" b="1" dirty="0">
                <a:solidFill>
                  <a:srgbClr val="FFFF00"/>
                </a:solidFill>
              </a:rPr>
              <a:t>от параметров электрической цепи; </a:t>
            </a:r>
          </a:p>
          <a:p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422976" y="2885650"/>
            <a:ext cx="516558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FFFF00"/>
                </a:solidFill>
              </a:rPr>
              <a:t>3. </a:t>
            </a:r>
            <a:r>
              <a:rPr lang="ru-RU" b="1" dirty="0">
                <a:solidFill>
                  <a:srgbClr val="FFFF00"/>
                </a:solidFill>
              </a:rPr>
              <a:t>сформулировать закон Джоуля – Ленца; 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11552" y="3573016"/>
            <a:ext cx="82649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FFFF00"/>
                </a:solidFill>
              </a:rPr>
              <a:t>4. </a:t>
            </a:r>
            <a:r>
              <a:rPr lang="ru-RU" b="1" dirty="0">
                <a:solidFill>
                  <a:srgbClr val="FFFF00"/>
                </a:solidFill>
              </a:rPr>
              <a:t>формировать умение применять этот закон для </a:t>
            </a:r>
            <a:r>
              <a:rPr lang="ru-RU" b="1" dirty="0" smtClean="0">
                <a:solidFill>
                  <a:srgbClr val="FFFF00"/>
                </a:solidFill>
              </a:rPr>
              <a:t>решения</a:t>
            </a:r>
          </a:p>
          <a:p>
            <a:r>
              <a:rPr lang="ru-RU" b="1" dirty="0" smtClean="0">
                <a:solidFill>
                  <a:srgbClr val="FFFF00"/>
                </a:solidFill>
              </a:rPr>
              <a:t> </a:t>
            </a:r>
            <a:r>
              <a:rPr lang="ru-RU" b="1" dirty="0">
                <a:solidFill>
                  <a:srgbClr val="FFFF00"/>
                </a:solidFill>
              </a:rPr>
              <a:t>качественных и количественных задач.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42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42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42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4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274" grpId="0"/>
      <p:bldP spid="3" grpId="0"/>
      <p:bldP spid="4" grpId="0"/>
      <p:bldP spid="5" grpId="0"/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ChangeArrowheads="1"/>
          </p:cNvSpPr>
          <p:nvPr>
            <p:ph type="title"/>
          </p:nvPr>
        </p:nvSpPr>
        <p:spPr>
          <a:xfrm>
            <a:off x="2195736" y="404664"/>
            <a:ext cx="4680520" cy="648072"/>
          </a:xfrm>
        </p:spPr>
        <p:txBody>
          <a:bodyPr>
            <a:normAutofit/>
          </a:bodyPr>
          <a:lstStyle/>
          <a:p>
            <a:r>
              <a:rPr lang="ru-RU" sz="3200" b="1" dirty="0">
                <a:solidFill>
                  <a:schemeClr val="bg1"/>
                </a:solidFill>
              </a:rPr>
              <a:t>Актуализация знаний.</a:t>
            </a:r>
            <a:endParaRPr lang="es-ES" sz="3200" b="1" dirty="0">
              <a:solidFill>
                <a:schemeClr val="bg1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67544" y="980728"/>
            <a:ext cx="8208912" cy="5170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solidFill>
                  <a:srgbClr val="FFFF00"/>
                </a:solidFill>
              </a:rPr>
              <a:t>1. Какую </a:t>
            </a:r>
            <a:r>
              <a:rPr lang="ru-RU" sz="1600" b="1" dirty="0">
                <a:solidFill>
                  <a:srgbClr val="FFFF00"/>
                </a:solidFill>
              </a:rPr>
              <a:t>работу совершит ток силой 5 А за 2 с  при напряжении в цепи 10 В?</a:t>
            </a:r>
            <a:endParaRPr lang="ru-RU" sz="1600" dirty="0">
              <a:solidFill>
                <a:srgbClr val="FFFF00"/>
              </a:solidFill>
            </a:endParaRPr>
          </a:p>
          <a:p>
            <a:r>
              <a:rPr lang="ru-RU" sz="1600" dirty="0" smtClean="0"/>
              <a:t>(100 Дж)</a:t>
            </a:r>
          </a:p>
          <a:p>
            <a:r>
              <a:rPr lang="ru-RU" sz="1600" b="1" dirty="0">
                <a:solidFill>
                  <a:srgbClr val="FFFF00"/>
                </a:solidFill>
              </a:rPr>
              <a:t>2</a:t>
            </a:r>
            <a:r>
              <a:rPr lang="ru-RU" sz="1600" b="1" dirty="0" smtClean="0">
                <a:solidFill>
                  <a:srgbClr val="FFFF00"/>
                </a:solidFill>
              </a:rPr>
              <a:t>. Какие три величины связывают закон Ома?</a:t>
            </a:r>
          </a:p>
          <a:p>
            <a:r>
              <a:rPr lang="ru-RU" sz="1600" dirty="0" smtClean="0"/>
              <a:t>(I</a:t>
            </a:r>
            <a:r>
              <a:rPr lang="ru-RU" sz="1600" dirty="0"/>
              <a:t>, U, R; сила тока, напряжение, сопротивление</a:t>
            </a:r>
            <a:r>
              <a:rPr lang="ru-RU" sz="1600" dirty="0" smtClean="0"/>
              <a:t>.)</a:t>
            </a:r>
          </a:p>
          <a:p>
            <a:r>
              <a:rPr lang="ru-RU" sz="1600" b="1" dirty="0">
                <a:solidFill>
                  <a:srgbClr val="FFFF00"/>
                </a:solidFill>
              </a:rPr>
              <a:t>3</a:t>
            </a:r>
            <a:r>
              <a:rPr lang="ru-RU" sz="1600" b="1" dirty="0" smtClean="0">
                <a:solidFill>
                  <a:srgbClr val="FFFF00"/>
                </a:solidFill>
              </a:rPr>
              <a:t>. </a:t>
            </a:r>
            <a:r>
              <a:rPr lang="ru-RU" sz="1600" b="1" dirty="0">
                <a:solidFill>
                  <a:srgbClr val="FFFF00"/>
                </a:solidFill>
              </a:rPr>
              <a:t>Как формулируется закон Ома</a:t>
            </a:r>
            <a:r>
              <a:rPr lang="ru-RU" sz="1600" b="1" dirty="0" smtClean="0">
                <a:solidFill>
                  <a:srgbClr val="FFFF00"/>
                </a:solidFill>
              </a:rPr>
              <a:t>?</a:t>
            </a:r>
          </a:p>
          <a:p>
            <a:r>
              <a:rPr lang="ru-RU" sz="1600" dirty="0" smtClean="0"/>
              <a:t>(</a:t>
            </a:r>
            <a:r>
              <a:rPr lang="ru-RU" sz="1600" dirty="0"/>
              <a:t>Сила тока в участке цепи прямо пропорциональна напряжению на концах этого участка и обратно пропорциональна его сопротивлению</a:t>
            </a:r>
            <a:r>
              <a:rPr lang="ru-RU" sz="1600" dirty="0" smtClean="0"/>
              <a:t>.)</a:t>
            </a:r>
          </a:p>
          <a:p>
            <a:r>
              <a:rPr lang="ru-RU" sz="1600" b="1" dirty="0">
                <a:solidFill>
                  <a:srgbClr val="FFFF00"/>
                </a:solidFill>
              </a:rPr>
              <a:t>4</a:t>
            </a:r>
            <a:r>
              <a:rPr lang="ru-RU" sz="1600" b="1" dirty="0" smtClean="0">
                <a:solidFill>
                  <a:srgbClr val="FFFF00"/>
                </a:solidFill>
              </a:rPr>
              <a:t>. Что представляет собой электрический ток в металлах?</a:t>
            </a:r>
            <a:endParaRPr lang="ru-RU" sz="1600" b="1" dirty="0">
              <a:solidFill>
                <a:srgbClr val="FFFF00"/>
              </a:solidFill>
            </a:endParaRPr>
          </a:p>
          <a:p>
            <a:r>
              <a:rPr lang="ru-RU" sz="1600" dirty="0" smtClean="0"/>
              <a:t>(Эл-</a:t>
            </a:r>
            <a:r>
              <a:rPr lang="ru-RU" sz="1600" dirty="0" err="1" smtClean="0"/>
              <a:t>ий</a:t>
            </a:r>
            <a:r>
              <a:rPr lang="ru-RU" sz="1600" dirty="0" smtClean="0"/>
              <a:t> Ток в металлах представляет собой упорядоченное движение свободных электронов )</a:t>
            </a:r>
            <a:endParaRPr lang="ru-RU" sz="1600" dirty="0"/>
          </a:p>
          <a:p>
            <a:r>
              <a:rPr lang="ru-RU" sz="1600" b="1" dirty="0">
                <a:solidFill>
                  <a:srgbClr val="FFFF00"/>
                </a:solidFill>
              </a:rPr>
              <a:t>5</a:t>
            </a:r>
            <a:r>
              <a:rPr lang="ru-RU" sz="1600" b="1" dirty="0" smtClean="0">
                <a:solidFill>
                  <a:srgbClr val="FFFF00"/>
                </a:solidFill>
              </a:rPr>
              <a:t>. Какова зависимость силы тока от напряжения?</a:t>
            </a:r>
            <a:endParaRPr lang="ru-RU" sz="1600" b="1" dirty="0">
              <a:solidFill>
                <a:srgbClr val="FFFF00"/>
              </a:solidFill>
            </a:endParaRPr>
          </a:p>
          <a:p>
            <a:r>
              <a:rPr lang="ru-RU" sz="1600" dirty="0" smtClean="0"/>
              <a:t>( Во сколько раз увеличивается напряжение в цепи, во столько же раз увеличивается и сила тока)</a:t>
            </a:r>
          </a:p>
          <a:p>
            <a:r>
              <a:rPr lang="ru-RU" sz="1600" b="1" dirty="0">
                <a:solidFill>
                  <a:srgbClr val="FFFF00"/>
                </a:solidFill>
              </a:rPr>
              <a:t>6</a:t>
            </a:r>
            <a:r>
              <a:rPr lang="ru-RU" sz="1600" b="1" dirty="0" smtClean="0">
                <a:solidFill>
                  <a:srgbClr val="FFFF00"/>
                </a:solidFill>
              </a:rPr>
              <a:t>. </a:t>
            </a:r>
            <a:r>
              <a:rPr lang="ru-RU" sz="1600" b="1" dirty="0">
                <a:solidFill>
                  <a:srgbClr val="FFFF00"/>
                </a:solidFill>
              </a:rPr>
              <a:t>Как выразить работу тока за некоторое время</a:t>
            </a:r>
            <a:r>
              <a:rPr lang="ru-RU" sz="1600" b="1" dirty="0" smtClean="0">
                <a:solidFill>
                  <a:srgbClr val="FFFF00"/>
                </a:solidFill>
              </a:rPr>
              <a:t>?</a:t>
            </a:r>
          </a:p>
          <a:p>
            <a:r>
              <a:rPr lang="ru-RU" sz="1600" dirty="0" smtClean="0"/>
              <a:t>               ( А</a:t>
            </a:r>
            <a:r>
              <a:rPr lang="en-US" sz="1600" dirty="0" smtClean="0"/>
              <a:t>=U*I*t )</a:t>
            </a:r>
          </a:p>
          <a:p>
            <a:pPr lvl="3"/>
            <a:r>
              <a:rPr lang="ru-RU" sz="1600" b="1" dirty="0">
                <a:solidFill>
                  <a:srgbClr val="FFFF00"/>
                </a:solidFill>
              </a:rPr>
              <a:t>7</a:t>
            </a:r>
            <a:r>
              <a:rPr lang="ru-RU" sz="1600" b="1" dirty="0" smtClean="0">
                <a:solidFill>
                  <a:srgbClr val="FFFF00"/>
                </a:solidFill>
              </a:rPr>
              <a:t>. </a:t>
            </a:r>
            <a:r>
              <a:rPr lang="ru-RU" sz="1600" b="1" dirty="0">
                <a:solidFill>
                  <a:srgbClr val="FFFF00"/>
                </a:solidFill>
              </a:rPr>
              <a:t>Как рассчитать </a:t>
            </a:r>
            <a:r>
              <a:rPr lang="ru-RU" sz="1600" b="1" dirty="0" smtClean="0">
                <a:solidFill>
                  <a:srgbClr val="FFFF00"/>
                </a:solidFill>
              </a:rPr>
              <a:t>мощность электрического тока?</a:t>
            </a:r>
            <a:endParaRPr lang="ru-RU" sz="1600" b="1" dirty="0">
              <a:solidFill>
                <a:srgbClr val="FFFF00"/>
              </a:solidFill>
            </a:endParaRPr>
          </a:p>
          <a:p>
            <a:pPr lvl="3"/>
            <a:r>
              <a:rPr lang="en-US" sz="1600" dirty="0" smtClean="0"/>
              <a:t>(P=U*I)</a:t>
            </a:r>
          </a:p>
          <a:p>
            <a:pPr lvl="3"/>
            <a:r>
              <a:rPr lang="ru-RU" sz="1600" b="1" dirty="0">
                <a:solidFill>
                  <a:srgbClr val="FFFF00"/>
                </a:solidFill>
              </a:rPr>
              <a:t>8</a:t>
            </a:r>
            <a:r>
              <a:rPr lang="ru-RU" sz="1600" b="1" dirty="0" smtClean="0">
                <a:solidFill>
                  <a:srgbClr val="FFFF00"/>
                </a:solidFill>
              </a:rPr>
              <a:t>. При каком соединении все </a:t>
            </a:r>
            <a:r>
              <a:rPr lang="ru-RU" sz="1600" b="1" dirty="0">
                <a:solidFill>
                  <a:srgbClr val="FFFF00"/>
                </a:solidFill>
              </a:rPr>
              <a:t>потребители находятся </a:t>
            </a:r>
            <a:r>
              <a:rPr lang="ru-RU" sz="1600" b="1" dirty="0" smtClean="0">
                <a:solidFill>
                  <a:srgbClr val="FFFF00"/>
                </a:solidFill>
              </a:rPr>
              <a:t>при одной и той же силе тока?</a:t>
            </a:r>
          </a:p>
          <a:p>
            <a:pPr lvl="3"/>
            <a:r>
              <a:rPr lang="ru-RU" sz="1600" dirty="0" smtClean="0"/>
              <a:t>(При последовательном соединении) 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xmlns="" val="26915962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42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42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4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4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4" dur="2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4" dur="10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4" dur="10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4" dur="1000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500"/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4" dur="1000"/>
                                        <p:tgtEl>
                                          <p:spTgt spid="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00"/>
                                        <p:tgtEl>
                                          <p:spTgt spid="2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4" dur="1000"/>
                                        <p:tgtEl>
                                          <p:spTgt spid="2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9" dur="500"/>
                                        <p:tgtEl>
                                          <p:spTgt spid="2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27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ChangeArrowheads="1"/>
          </p:cNvSpPr>
          <p:nvPr>
            <p:ph type="title"/>
          </p:nvPr>
        </p:nvSpPr>
        <p:spPr>
          <a:xfrm>
            <a:off x="899592" y="404664"/>
            <a:ext cx="7632848" cy="648072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chemeClr val="bg1"/>
                </a:solidFill>
              </a:rPr>
              <a:t>Потребители электрического тока</a:t>
            </a:r>
            <a:endParaRPr lang="es-ES" sz="3200" b="1" dirty="0">
              <a:solidFill>
                <a:schemeClr val="bg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83568" y="1047885"/>
            <a:ext cx="777686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rgbClr val="FFFF00"/>
                </a:solidFill>
              </a:rPr>
              <a:t>Какой прибор не вписывается в общий ряд? </a:t>
            </a:r>
            <a:r>
              <a:rPr lang="ru-RU" b="1" dirty="0" smtClean="0">
                <a:solidFill>
                  <a:srgbClr val="FFFF00"/>
                </a:solidFill>
              </a:rPr>
              <a:t>Уберите </a:t>
            </a:r>
            <a:r>
              <a:rPr lang="ru-RU" b="1" dirty="0">
                <a:solidFill>
                  <a:srgbClr val="FFFF00"/>
                </a:solidFill>
              </a:rPr>
              <a:t>лишний. </a:t>
            </a:r>
            <a:endParaRPr lang="ru-RU" b="1" dirty="0" smtClean="0">
              <a:solidFill>
                <a:srgbClr val="FFFF00"/>
              </a:solidFill>
            </a:endParaRPr>
          </a:p>
          <a:p>
            <a:r>
              <a:rPr lang="ru-RU" b="1" dirty="0" smtClean="0">
                <a:solidFill>
                  <a:srgbClr val="FFFF00"/>
                </a:solidFill>
              </a:rPr>
              <a:t>Чем ты руководствовался, </a:t>
            </a:r>
            <a:r>
              <a:rPr lang="ru-RU" b="1" dirty="0">
                <a:solidFill>
                  <a:srgbClr val="FFFF00"/>
                </a:solidFill>
              </a:rPr>
              <a:t>делая выбор</a:t>
            </a:r>
            <a:r>
              <a:rPr lang="ru-RU" b="1" dirty="0" smtClean="0">
                <a:solidFill>
                  <a:srgbClr val="FFFF00"/>
                </a:solidFill>
              </a:rPr>
              <a:t>?</a:t>
            </a:r>
          </a:p>
          <a:p>
            <a:r>
              <a:rPr lang="ru-RU" b="1" dirty="0">
                <a:solidFill>
                  <a:srgbClr val="FFFF00"/>
                </a:solidFill>
              </a:rPr>
              <a:t>Какое действие электрического тока проявляется в выбранных приборах</a:t>
            </a:r>
            <a:r>
              <a:rPr lang="ru-RU" b="1" dirty="0" smtClean="0">
                <a:solidFill>
                  <a:srgbClr val="FFFF00"/>
                </a:solidFill>
              </a:rPr>
              <a:t>?</a:t>
            </a:r>
          </a:p>
          <a:p>
            <a:r>
              <a:rPr lang="ru-RU" dirty="0" smtClean="0"/>
              <a:t>(Тепловое)</a:t>
            </a: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331988" y="2636912"/>
            <a:ext cx="1966165" cy="1474624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974246" y="4400205"/>
            <a:ext cx="2357742" cy="17683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2156"/>
          <a:stretch/>
        </p:blipFill>
        <p:spPr>
          <a:xfrm>
            <a:off x="6736768" y="4534055"/>
            <a:ext cx="1597764" cy="163445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380190" y="2629407"/>
            <a:ext cx="1545853" cy="1545853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61144" y="2713783"/>
            <a:ext cx="2284461" cy="1494037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763688" y="4534055"/>
            <a:ext cx="1944619" cy="14584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16227460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1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4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Цилиндр 25"/>
          <p:cNvSpPr/>
          <p:nvPr/>
        </p:nvSpPr>
        <p:spPr>
          <a:xfrm rot="16200000">
            <a:off x="4029976" y="684624"/>
            <a:ext cx="1296144" cy="6840760"/>
          </a:xfrm>
          <a:prstGeom prst="can">
            <a:avLst/>
          </a:prstGeom>
          <a:gradFill flip="none" rotWithShape="1">
            <a:gsLst>
              <a:gs pos="0">
                <a:schemeClr val="accent5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5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5">
                  <a:lumMod val="60000"/>
                  <a:lumOff val="40000"/>
                  <a:shade val="100000"/>
                  <a:satMod val="115000"/>
                </a:schemeClr>
              </a:gs>
            </a:gsLst>
            <a:lin ang="0" scaled="1"/>
            <a:tileRect/>
          </a:gra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7" name="Прямая соединительная линия 26"/>
          <p:cNvCxnSpPr/>
          <p:nvPr/>
        </p:nvCxnSpPr>
        <p:spPr>
          <a:xfrm>
            <a:off x="2526192" y="3884756"/>
            <a:ext cx="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8" name="Группа 27"/>
          <p:cNvGrpSpPr/>
          <p:nvPr/>
        </p:nvGrpSpPr>
        <p:grpSpPr>
          <a:xfrm>
            <a:off x="1761724" y="4339164"/>
            <a:ext cx="360040" cy="360040"/>
            <a:chOff x="1691680" y="1442804"/>
            <a:chExt cx="360040" cy="360040"/>
          </a:xfrm>
        </p:grpSpPr>
        <p:sp>
          <p:nvSpPr>
            <p:cNvPr id="29" name="Блок-схема: узел 28"/>
            <p:cNvSpPr/>
            <p:nvPr/>
          </p:nvSpPr>
          <p:spPr>
            <a:xfrm>
              <a:off x="1691680" y="1442804"/>
              <a:ext cx="360040" cy="360040"/>
            </a:xfrm>
            <a:prstGeom prst="flowChartConnector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0" name="Плюс 29"/>
            <p:cNvSpPr/>
            <p:nvPr/>
          </p:nvSpPr>
          <p:spPr>
            <a:xfrm>
              <a:off x="1763688" y="1514812"/>
              <a:ext cx="252028" cy="216024"/>
            </a:xfrm>
            <a:prstGeom prst="mathPlus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31" name="Группа 30"/>
          <p:cNvGrpSpPr/>
          <p:nvPr/>
        </p:nvGrpSpPr>
        <p:grpSpPr>
          <a:xfrm>
            <a:off x="2346172" y="3704736"/>
            <a:ext cx="360040" cy="360040"/>
            <a:chOff x="2276128" y="808376"/>
            <a:chExt cx="360040" cy="360040"/>
          </a:xfrm>
        </p:grpSpPr>
        <p:sp>
          <p:nvSpPr>
            <p:cNvPr id="32" name="Блок-схема: узел 31"/>
            <p:cNvSpPr/>
            <p:nvPr/>
          </p:nvSpPr>
          <p:spPr>
            <a:xfrm>
              <a:off x="2276128" y="808376"/>
              <a:ext cx="360040" cy="360040"/>
            </a:xfrm>
            <a:prstGeom prst="flowChartConnector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3" name="Плюс 32"/>
            <p:cNvSpPr/>
            <p:nvPr/>
          </p:nvSpPr>
          <p:spPr>
            <a:xfrm>
              <a:off x="2330134" y="873964"/>
              <a:ext cx="252028" cy="216024"/>
            </a:xfrm>
            <a:prstGeom prst="mathPlus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34" name="Блок-схема: узел 33"/>
          <p:cNvSpPr/>
          <p:nvPr/>
        </p:nvSpPr>
        <p:spPr>
          <a:xfrm>
            <a:off x="2841844" y="4339164"/>
            <a:ext cx="360040" cy="360040"/>
          </a:xfrm>
          <a:prstGeom prst="flowChartConnector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Плюс 34"/>
          <p:cNvSpPr/>
          <p:nvPr/>
        </p:nvSpPr>
        <p:spPr>
          <a:xfrm>
            <a:off x="2895850" y="4420880"/>
            <a:ext cx="252028" cy="216024"/>
          </a:xfrm>
          <a:prstGeom prst="mathPl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36" name="Группа 35"/>
          <p:cNvGrpSpPr/>
          <p:nvPr/>
        </p:nvGrpSpPr>
        <p:grpSpPr>
          <a:xfrm>
            <a:off x="3489916" y="3644972"/>
            <a:ext cx="360040" cy="360040"/>
            <a:chOff x="3419872" y="748612"/>
            <a:chExt cx="360040" cy="360040"/>
          </a:xfrm>
        </p:grpSpPr>
        <p:sp>
          <p:nvSpPr>
            <p:cNvPr id="37" name="Блок-схема: узел 36"/>
            <p:cNvSpPr/>
            <p:nvPr/>
          </p:nvSpPr>
          <p:spPr>
            <a:xfrm>
              <a:off x="3419872" y="748612"/>
              <a:ext cx="360040" cy="360040"/>
            </a:xfrm>
            <a:prstGeom prst="flowChartConnector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8" name="Плюс 37"/>
            <p:cNvSpPr/>
            <p:nvPr/>
          </p:nvSpPr>
          <p:spPr>
            <a:xfrm>
              <a:off x="3473878" y="833136"/>
              <a:ext cx="252028" cy="216024"/>
            </a:xfrm>
            <a:prstGeom prst="mathPlus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39" name="Группа 38"/>
          <p:cNvGrpSpPr/>
          <p:nvPr/>
        </p:nvGrpSpPr>
        <p:grpSpPr>
          <a:xfrm>
            <a:off x="4065980" y="4348872"/>
            <a:ext cx="360040" cy="360040"/>
            <a:chOff x="3995936" y="1452512"/>
            <a:chExt cx="360040" cy="360040"/>
          </a:xfrm>
        </p:grpSpPr>
        <p:sp>
          <p:nvSpPr>
            <p:cNvPr id="40" name="Блок-схема: узел 39"/>
            <p:cNvSpPr/>
            <p:nvPr/>
          </p:nvSpPr>
          <p:spPr>
            <a:xfrm>
              <a:off x="3995936" y="1452512"/>
              <a:ext cx="360040" cy="360040"/>
            </a:xfrm>
            <a:prstGeom prst="flowChartConnector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1" name="Плюс 40"/>
            <p:cNvSpPr/>
            <p:nvPr/>
          </p:nvSpPr>
          <p:spPr>
            <a:xfrm>
              <a:off x="4049942" y="1539503"/>
              <a:ext cx="252028" cy="216024"/>
            </a:xfrm>
            <a:prstGeom prst="mathPlus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42" name="Блок-схема: узел 41"/>
          <p:cNvSpPr/>
          <p:nvPr/>
        </p:nvSpPr>
        <p:spPr>
          <a:xfrm>
            <a:off x="4642044" y="3704736"/>
            <a:ext cx="360040" cy="360040"/>
          </a:xfrm>
          <a:prstGeom prst="flowChartConnector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3" name="Плюс 42"/>
          <p:cNvSpPr/>
          <p:nvPr/>
        </p:nvSpPr>
        <p:spPr>
          <a:xfrm>
            <a:off x="4696050" y="3755980"/>
            <a:ext cx="252028" cy="216024"/>
          </a:xfrm>
          <a:prstGeom prst="mathPl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44" name="Группа 43"/>
          <p:cNvGrpSpPr/>
          <p:nvPr/>
        </p:nvGrpSpPr>
        <p:grpSpPr>
          <a:xfrm>
            <a:off x="5156944" y="4341568"/>
            <a:ext cx="360040" cy="360040"/>
            <a:chOff x="5086900" y="1445208"/>
            <a:chExt cx="360040" cy="360040"/>
          </a:xfrm>
        </p:grpSpPr>
        <p:sp>
          <p:nvSpPr>
            <p:cNvPr id="45" name="Блок-схема: узел 44"/>
            <p:cNvSpPr/>
            <p:nvPr/>
          </p:nvSpPr>
          <p:spPr>
            <a:xfrm>
              <a:off x="5086900" y="1445208"/>
              <a:ext cx="360040" cy="360040"/>
            </a:xfrm>
            <a:prstGeom prst="flowChartConnector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6" name="Плюс 45"/>
            <p:cNvSpPr/>
            <p:nvPr/>
          </p:nvSpPr>
          <p:spPr>
            <a:xfrm>
              <a:off x="5140906" y="1514112"/>
              <a:ext cx="252028" cy="216024"/>
            </a:xfrm>
            <a:prstGeom prst="mathPlus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47" name="Группа 46"/>
          <p:cNvGrpSpPr/>
          <p:nvPr/>
        </p:nvGrpSpPr>
        <p:grpSpPr>
          <a:xfrm>
            <a:off x="5614152" y="3729496"/>
            <a:ext cx="360040" cy="360040"/>
            <a:chOff x="5544108" y="833136"/>
            <a:chExt cx="360040" cy="360040"/>
          </a:xfrm>
        </p:grpSpPr>
        <p:sp>
          <p:nvSpPr>
            <p:cNvPr id="48" name="Блок-схема: узел 47"/>
            <p:cNvSpPr/>
            <p:nvPr/>
          </p:nvSpPr>
          <p:spPr>
            <a:xfrm>
              <a:off x="5544108" y="833136"/>
              <a:ext cx="360040" cy="360040"/>
            </a:xfrm>
            <a:prstGeom prst="flowChartConnector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9" name="Плюс 48"/>
            <p:cNvSpPr/>
            <p:nvPr/>
          </p:nvSpPr>
          <p:spPr>
            <a:xfrm>
              <a:off x="5598114" y="893584"/>
              <a:ext cx="252028" cy="216024"/>
            </a:xfrm>
            <a:prstGeom prst="mathPlus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50" name="Блок-схема: узел 49"/>
          <p:cNvSpPr/>
          <p:nvPr/>
        </p:nvSpPr>
        <p:spPr>
          <a:xfrm>
            <a:off x="6118208" y="4341568"/>
            <a:ext cx="360040" cy="360040"/>
          </a:xfrm>
          <a:prstGeom prst="flowChartConnector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1" name="Плюс 50"/>
          <p:cNvSpPr/>
          <p:nvPr/>
        </p:nvSpPr>
        <p:spPr>
          <a:xfrm>
            <a:off x="6172214" y="4411172"/>
            <a:ext cx="252028" cy="216024"/>
          </a:xfrm>
          <a:prstGeom prst="mathPl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52" name="Группа 51"/>
          <p:cNvGrpSpPr/>
          <p:nvPr/>
        </p:nvGrpSpPr>
        <p:grpSpPr>
          <a:xfrm>
            <a:off x="6586260" y="3727668"/>
            <a:ext cx="360040" cy="360040"/>
            <a:chOff x="6516216" y="831308"/>
            <a:chExt cx="360040" cy="360040"/>
          </a:xfrm>
        </p:grpSpPr>
        <p:sp>
          <p:nvSpPr>
            <p:cNvPr id="53" name="Блок-схема: узел 52"/>
            <p:cNvSpPr/>
            <p:nvPr/>
          </p:nvSpPr>
          <p:spPr>
            <a:xfrm>
              <a:off x="6516216" y="831308"/>
              <a:ext cx="360040" cy="360040"/>
            </a:xfrm>
            <a:prstGeom prst="flowChartConnector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4" name="Плюс 53"/>
            <p:cNvSpPr/>
            <p:nvPr/>
          </p:nvSpPr>
          <p:spPr>
            <a:xfrm>
              <a:off x="6570222" y="905144"/>
              <a:ext cx="252028" cy="216024"/>
            </a:xfrm>
            <a:prstGeom prst="mathPlus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55" name="Группа 54"/>
          <p:cNvGrpSpPr/>
          <p:nvPr/>
        </p:nvGrpSpPr>
        <p:grpSpPr>
          <a:xfrm>
            <a:off x="7018308" y="4348872"/>
            <a:ext cx="360040" cy="360040"/>
            <a:chOff x="6948264" y="1452512"/>
            <a:chExt cx="360040" cy="360040"/>
          </a:xfrm>
        </p:grpSpPr>
        <p:sp>
          <p:nvSpPr>
            <p:cNvPr id="56" name="Блок-схема: узел 55"/>
            <p:cNvSpPr/>
            <p:nvPr/>
          </p:nvSpPr>
          <p:spPr>
            <a:xfrm>
              <a:off x="6948264" y="1452512"/>
              <a:ext cx="360040" cy="360040"/>
            </a:xfrm>
            <a:prstGeom prst="flowChartConnector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7" name="Плюс 56"/>
            <p:cNvSpPr/>
            <p:nvPr/>
          </p:nvSpPr>
          <p:spPr>
            <a:xfrm>
              <a:off x="7002270" y="1524520"/>
              <a:ext cx="252028" cy="216024"/>
            </a:xfrm>
            <a:prstGeom prst="mathPlus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58" name="Блок-схема: узел 57"/>
          <p:cNvSpPr/>
          <p:nvPr/>
        </p:nvSpPr>
        <p:spPr>
          <a:xfrm>
            <a:off x="7378348" y="3717936"/>
            <a:ext cx="360040" cy="360040"/>
          </a:xfrm>
          <a:prstGeom prst="flowChartConnector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9" name="Плюс 58"/>
          <p:cNvSpPr/>
          <p:nvPr/>
        </p:nvSpPr>
        <p:spPr>
          <a:xfrm>
            <a:off x="7432354" y="3788988"/>
            <a:ext cx="252028" cy="216024"/>
          </a:xfrm>
          <a:prstGeom prst="mathPl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60" name="Группа 59"/>
          <p:cNvGrpSpPr/>
          <p:nvPr/>
        </p:nvGrpSpPr>
        <p:grpSpPr>
          <a:xfrm>
            <a:off x="1725720" y="3972004"/>
            <a:ext cx="360040" cy="334152"/>
            <a:chOff x="1655676" y="1075644"/>
            <a:chExt cx="360040" cy="334152"/>
          </a:xfrm>
        </p:grpSpPr>
        <p:sp>
          <p:nvSpPr>
            <p:cNvPr id="61" name="Блок-схема: узел 60"/>
            <p:cNvSpPr/>
            <p:nvPr/>
          </p:nvSpPr>
          <p:spPr>
            <a:xfrm>
              <a:off x="1655676" y="1075644"/>
              <a:ext cx="360040" cy="334152"/>
            </a:xfrm>
            <a:prstGeom prst="flowChartConnector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2" name="Минус 61"/>
            <p:cNvSpPr/>
            <p:nvPr/>
          </p:nvSpPr>
          <p:spPr>
            <a:xfrm>
              <a:off x="1674418" y="1168416"/>
              <a:ext cx="306034" cy="144016"/>
            </a:xfrm>
            <a:prstGeom prst="mathMinus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63" name="Прямоугольник с двумя скругленными соседними углами 62"/>
          <p:cNvSpPr/>
          <p:nvPr/>
        </p:nvSpPr>
        <p:spPr>
          <a:xfrm>
            <a:off x="3537637" y="5426706"/>
            <a:ext cx="2027068" cy="800653"/>
          </a:xfrm>
          <a:prstGeom prst="round2Same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БАТАРЕЯ</a:t>
            </a:r>
            <a:endParaRPr lang="ru-RU" sz="2400" dirty="0"/>
          </a:p>
        </p:txBody>
      </p:sp>
      <p:cxnSp>
        <p:nvCxnSpPr>
          <p:cNvPr id="64" name="Прямая соединительная линия 63"/>
          <p:cNvCxnSpPr>
            <a:stCxn id="68" idx="1"/>
          </p:cNvCxnSpPr>
          <p:nvPr/>
        </p:nvCxnSpPr>
        <p:spPr>
          <a:xfrm flipH="1">
            <a:off x="1257668" y="5029786"/>
            <a:ext cx="2781309" cy="0"/>
          </a:xfrm>
          <a:prstGeom prst="line">
            <a:avLst/>
          </a:prstGeom>
          <a:ln w="3175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Прямая соединительная линия 64"/>
          <p:cNvCxnSpPr/>
          <p:nvPr/>
        </p:nvCxnSpPr>
        <p:spPr>
          <a:xfrm flipV="1">
            <a:off x="1257668" y="4086490"/>
            <a:ext cx="0" cy="943296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Прямая соединительная линия 65"/>
          <p:cNvCxnSpPr>
            <a:stCxn id="26" idx="1"/>
          </p:cNvCxnSpPr>
          <p:nvPr/>
        </p:nvCxnSpPr>
        <p:spPr>
          <a:xfrm>
            <a:off x="1257668" y="4105004"/>
            <a:ext cx="180020" cy="0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7" name="Группа 66"/>
          <p:cNvGrpSpPr/>
          <p:nvPr/>
        </p:nvGrpSpPr>
        <p:grpSpPr>
          <a:xfrm>
            <a:off x="3858957" y="5029786"/>
            <a:ext cx="360040" cy="432048"/>
            <a:chOff x="3752909" y="3025366"/>
            <a:chExt cx="360040" cy="432048"/>
          </a:xfrm>
        </p:grpSpPr>
        <p:sp>
          <p:nvSpPr>
            <p:cNvPr id="68" name="Цилиндр 67"/>
            <p:cNvSpPr/>
            <p:nvPr/>
          </p:nvSpPr>
          <p:spPr>
            <a:xfrm>
              <a:off x="3779912" y="3025366"/>
              <a:ext cx="306034" cy="432048"/>
            </a:xfrm>
            <a:prstGeom prst="can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9" name="Минус 68"/>
            <p:cNvSpPr/>
            <p:nvPr/>
          </p:nvSpPr>
          <p:spPr>
            <a:xfrm>
              <a:off x="3752909" y="3092964"/>
              <a:ext cx="360040" cy="336036"/>
            </a:xfrm>
            <a:prstGeom prst="mathMinus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cxnSp>
        <p:nvCxnSpPr>
          <p:cNvPr id="70" name="Прямая соединительная линия 69"/>
          <p:cNvCxnSpPr/>
          <p:nvPr/>
        </p:nvCxnSpPr>
        <p:spPr>
          <a:xfrm>
            <a:off x="5117862" y="5029786"/>
            <a:ext cx="3376610" cy="10036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Прямая соединительная линия 70"/>
          <p:cNvCxnSpPr/>
          <p:nvPr/>
        </p:nvCxnSpPr>
        <p:spPr>
          <a:xfrm flipV="1">
            <a:off x="8494472" y="4105004"/>
            <a:ext cx="0" cy="934818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Прямая соединительная линия 71"/>
          <p:cNvCxnSpPr>
            <a:endCxn id="26" idx="3"/>
          </p:cNvCxnSpPr>
          <p:nvPr/>
        </p:nvCxnSpPr>
        <p:spPr>
          <a:xfrm flipH="1">
            <a:off x="8098428" y="4105003"/>
            <a:ext cx="396044" cy="1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3" name="Группа 72"/>
          <p:cNvGrpSpPr/>
          <p:nvPr/>
        </p:nvGrpSpPr>
        <p:grpSpPr>
          <a:xfrm>
            <a:off x="4894568" y="5029786"/>
            <a:ext cx="404428" cy="432048"/>
            <a:chOff x="4809600" y="3025366"/>
            <a:chExt cx="404428" cy="432048"/>
          </a:xfrm>
        </p:grpSpPr>
        <p:sp>
          <p:nvSpPr>
            <p:cNvPr id="74" name="Цилиндр 73"/>
            <p:cNvSpPr/>
            <p:nvPr/>
          </p:nvSpPr>
          <p:spPr>
            <a:xfrm>
              <a:off x="4848257" y="3025366"/>
              <a:ext cx="306034" cy="432048"/>
            </a:xfrm>
            <a:prstGeom prst="can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5" name="Плюс 74"/>
            <p:cNvSpPr/>
            <p:nvPr/>
          </p:nvSpPr>
          <p:spPr>
            <a:xfrm>
              <a:off x="4809600" y="3097374"/>
              <a:ext cx="404428" cy="360040"/>
            </a:xfrm>
            <a:prstGeom prst="mathPlus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79" name="Rectangle 2"/>
          <p:cNvSpPr>
            <a:spLocks noGrp="1" noChangeArrowheads="1"/>
          </p:cNvSpPr>
          <p:nvPr>
            <p:ph type="title"/>
          </p:nvPr>
        </p:nvSpPr>
        <p:spPr>
          <a:xfrm>
            <a:off x="697010" y="404664"/>
            <a:ext cx="7979446" cy="648072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chemeClr val="bg1"/>
                </a:solidFill>
              </a:rPr>
              <a:t>Почему же проводники нагреваются?</a:t>
            </a:r>
            <a:endParaRPr lang="es-ES" sz="3200" b="1" dirty="0">
              <a:solidFill>
                <a:schemeClr val="bg1"/>
              </a:solidFill>
            </a:endParaRPr>
          </a:p>
        </p:txBody>
      </p:sp>
      <p:sp>
        <p:nvSpPr>
          <p:cNvPr id="80" name="TextBox 79"/>
          <p:cNvSpPr txBox="1"/>
          <p:nvPr/>
        </p:nvSpPr>
        <p:spPr>
          <a:xfrm>
            <a:off x="516444" y="1121962"/>
            <a:ext cx="806945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FFFF00"/>
                </a:solidFill>
              </a:rPr>
              <a:t>Рассмотрим на примере движении одного электрона по проводнику</a:t>
            </a:r>
            <a:endParaRPr lang="ru-RU" b="1" dirty="0">
              <a:solidFill>
                <a:srgbClr val="FFFF00"/>
              </a:solidFill>
            </a:endParaRPr>
          </a:p>
        </p:txBody>
      </p:sp>
      <p:sp>
        <p:nvSpPr>
          <p:cNvPr id="81" name="TextBox 80"/>
          <p:cNvSpPr txBox="1"/>
          <p:nvPr/>
        </p:nvSpPr>
        <p:spPr>
          <a:xfrm>
            <a:off x="351585" y="1447656"/>
            <a:ext cx="842493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>
                <a:solidFill>
                  <a:schemeClr val="accent6"/>
                </a:solidFill>
              </a:rPr>
              <a:t>Электрический ток в металлическом проводнике – </a:t>
            </a:r>
            <a:r>
              <a:rPr lang="ru-RU" sz="1600" dirty="0" smtClean="0">
                <a:solidFill>
                  <a:srgbClr val="FF0000"/>
                </a:solidFill>
              </a:rPr>
              <a:t>это упорядоченное движение </a:t>
            </a:r>
          </a:p>
          <a:p>
            <a:r>
              <a:rPr lang="ru-RU" sz="1600" dirty="0" smtClean="0">
                <a:solidFill>
                  <a:srgbClr val="FF0000"/>
                </a:solidFill>
              </a:rPr>
              <a:t>электронов.</a:t>
            </a:r>
            <a:r>
              <a:rPr lang="ru-RU" sz="1600" dirty="0" smtClean="0">
                <a:solidFill>
                  <a:schemeClr val="accent6"/>
                </a:solidFill>
              </a:rPr>
              <a:t> Провод - это кристалл из ионов, поэтому электронам приходится «течь» </a:t>
            </a:r>
          </a:p>
          <a:p>
            <a:r>
              <a:rPr lang="ru-RU" sz="1600" dirty="0" smtClean="0">
                <a:solidFill>
                  <a:schemeClr val="accent6"/>
                </a:solidFill>
              </a:rPr>
              <a:t>между ионами, постоянно наталкиваясь на них. При этом </a:t>
            </a:r>
            <a:r>
              <a:rPr lang="ru-RU" sz="1600" dirty="0" smtClean="0">
                <a:solidFill>
                  <a:srgbClr val="FF0000"/>
                </a:solidFill>
              </a:rPr>
              <a:t>часть кинетической энергии электроны передают ионам</a:t>
            </a:r>
            <a:r>
              <a:rPr lang="ru-RU" sz="1600" dirty="0" smtClean="0">
                <a:solidFill>
                  <a:schemeClr val="accent6"/>
                </a:solidFill>
              </a:rPr>
              <a:t>, заставляя их колебаться сильнее. </a:t>
            </a:r>
            <a:r>
              <a:rPr lang="ru-RU" sz="1600" dirty="0" smtClean="0">
                <a:solidFill>
                  <a:srgbClr val="FF0000"/>
                </a:solidFill>
              </a:rPr>
              <a:t>Кинетическая энергия </a:t>
            </a:r>
          </a:p>
          <a:p>
            <a:r>
              <a:rPr lang="ru-RU" sz="1600" dirty="0">
                <a:solidFill>
                  <a:srgbClr val="FF0000"/>
                </a:solidFill>
              </a:rPr>
              <a:t>и</a:t>
            </a:r>
            <a:r>
              <a:rPr lang="ru-RU" sz="1600" dirty="0" smtClean="0">
                <a:solidFill>
                  <a:srgbClr val="FF0000"/>
                </a:solidFill>
              </a:rPr>
              <a:t>онов увеличивается,</a:t>
            </a:r>
            <a:r>
              <a:rPr lang="ru-RU" sz="1600" dirty="0" smtClean="0">
                <a:solidFill>
                  <a:schemeClr val="accent6"/>
                </a:solidFill>
              </a:rPr>
              <a:t> следовательно </a:t>
            </a:r>
            <a:r>
              <a:rPr lang="ru-RU" sz="1600" dirty="0" smtClean="0">
                <a:solidFill>
                  <a:srgbClr val="FF0000"/>
                </a:solidFill>
              </a:rPr>
              <a:t>увеличивается внутренняя энергия проводника</a:t>
            </a:r>
            <a:r>
              <a:rPr lang="ru-RU" sz="1600" dirty="0" smtClean="0">
                <a:solidFill>
                  <a:schemeClr val="accent6"/>
                </a:solidFill>
              </a:rPr>
              <a:t>, </a:t>
            </a:r>
          </a:p>
          <a:p>
            <a:r>
              <a:rPr lang="ru-RU" sz="1600" dirty="0">
                <a:solidFill>
                  <a:schemeClr val="accent6"/>
                </a:solidFill>
              </a:rPr>
              <a:t>и</a:t>
            </a:r>
            <a:r>
              <a:rPr lang="ru-RU" sz="1600" dirty="0" smtClean="0">
                <a:solidFill>
                  <a:schemeClr val="accent6"/>
                </a:solidFill>
              </a:rPr>
              <a:t> следовательно его температура. А это и значит что, </a:t>
            </a:r>
            <a:r>
              <a:rPr lang="ru-RU" sz="1600" dirty="0" smtClean="0">
                <a:solidFill>
                  <a:srgbClr val="FF0000"/>
                </a:solidFill>
              </a:rPr>
              <a:t>проводник нагревается</a:t>
            </a:r>
            <a:endParaRPr lang="ru-RU" sz="16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731912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4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4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1.48148E-6 L 0.11284 0.03171 " pathEditMode="relative" rAng="0" ptsTypes="AA">
                                      <p:cBhvr>
                                        <p:cTn id="121" dur="2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642" y="157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2000"/>
                            </p:stCondLst>
                            <p:childTnLst>
                              <p:par>
                                <p:cTn id="123" presetID="21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2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2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2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12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21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2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3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3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13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2500"/>
                            </p:stCondLst>
                            <p:childTnLst>
                              <p:par>
                                <p:cTn id="134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1284 0.03171 L 0.30173 -0.02083 " pathEditMode="relative" rAng="0" ptsTypes="AA">
                                      <p:cBhvr>
                                        <p:cTn id="135" dur="2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444" y="-263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4500"/>
                            </p:stCondLst>
                            <p:childTnLst>
                              <p:par>
                                <p:cTn id="137" presetID="21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3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3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4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14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2" presetID="21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4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4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4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14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7" fill="hold">
                            <p:stCondLst>
                              <p:cond delay="5000"/>
                            </p:stCondLst>
                            <p:childTnLst>
                              <p:par>
                                <p:cTn id="148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30173 -0.02083 L 0.475 0.03171 " pathEditMode="relative" rAng="0" ptsTypes="AA">
                                      <p:cBhvr>
                                        <p:cTn id="149" dur="2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663" y="261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0" fill="hold">
                            <p:stCondLst>
                              <p:cond delay="7000"/>
                            </p:stCondLst>
                            <p:childTnLst>
                              <p:par>
                                <p:cTn id="151" presetID="21" presetClass="emph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52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5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5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15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6" presetID="21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5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5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59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160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1" fill="hold">
                            <p:stCondLst>
                              <p:cond delay="7500"/>
                            </p:stCondLst>
                            <p:childTnLst>
                              <p:par>
                                <p:cTn id="162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475 0.03171 L 0.60885 -0.01019 " pathEditMode="relative" rAng="0" ptsTypes="AA">
                                      <p:cBhvr>
                                        <p:cTn id="163" dur="2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84" y="-210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4" fill="hold">
                            <p:stCondLst>
                              <p:cond delay="9500"/>
                            </p:stCondLst>
                            <p:childTnLst>
                              <p:par>
                                <p:cTn id="165" presetID="21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66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6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6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169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0" presetID="21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71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72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73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174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5" fill="hold">
                            <p:stCondLst>
                              <p:cond delay="10000"/>
                            </p:stCondLst>
                            <p:childTnLst>
                              <p:par>
                                <p:cTn id="176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60885 -0.01019 L 0.65625 0.04213 " pathEditMode="relative" rAng="0" ptsTypes="AA">
                                      <p:cBhvr>
                                        <p:cTn id="177" dur="2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61" y="261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8" fill="hold">
                            <p:stCondLst>
                              <p:cond delay="12000"/>
                            </p:stCondLst>
                            <p:childTnLst>
                              <p:par>
                                <p:cTn id="179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1" fill="hold">
                            <p:stCondLst>
                              <p:cond delay="12000"/>
                            </p:stCondLst>
                            <p:childTnLst>
                              <p:par>
                                <p:cTn id="182" presetID="8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83" dur="5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4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85" dur="5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6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87" dur="5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8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89" dur="5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0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91" dur="5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2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93" dur="51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4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95" dur="5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6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97" dur="51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0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2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34" grpId="0" animBg="1"/>
      <p:bldP spid="34" grpId="1" animBg="1"/>
      <p:bldP spid="34" grpId="2" animBg="1"/>
      <p:bldP spid="35" grpId="0" animBg="1"/>
      <p:bldP spid="35" grpId="1" animBg="1"/>
      <p:bldP spid="35" grpId="2" animBg="1"/>
      <p:bldP spid="42" grpId="0" animBg="1"/>
      <p:bldP spid="42" grpId="1" animBg="1"/>
      <p:bldP spid="42" grpId="2" animBg="1"/>
      <p:bldP spid="43" grpId="0" animBg="1"/>
      <p:bldP spid="43" grpId="1" animBg="1"/>
      <p:bldP spid="43" grpId="2" animBg="1"/>
      <p:bldP spid="50" grpId="1" animBg="1"/>
      <p:bldP spid="50" grpId="2" animBg="1"/>
      <p:bldP spid="50" grpId="3" animBg="1"/>
      <p:bldP spid="51" grpId="0" animBg="1"/>
      <p:bldP spid="51" grpId="1" animBg="1"/>
      <p:bldP spid="51" grpId="2" animBg="1"/>
      <p:bldP spid="58" grpId="0" animBg="1"/>
      <p:bldP spid="58" grpId="1" animBg="1"/>
      <p:bldP spid="58" grpId="2" animBg="1"/>
      <p:bldP spid="59" grpId="0" animBg="1"/>
      <p:bldP spid="59" grpId="1" animBg="1"/>
      <p:bldP spid="59" grpId="2" animBg="1"/>
      <p:bldP spid="63" grpId="0" animBg="1"/>
      <p:bldP spid="79" grpId="0"/>
      <p:bldP spid="80" grpId="0"/>
      <p:bldP spid="8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10208" y="476672"/>
            <a:ext cx="810414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</a:rPr>
              <a:t>От каких величин зависит нагревание проводника?</a:t>
            </a:r>
            <a:endParaRPr lang="ru-RU" sz="2400" dirty="0"/>
          </a:p>
        </p:txBody>
      </p:sp>
      <p:sp>
        <p:nvSpPr>
          <p:cNvPr id="3" name="TextBox 2"/>
          <p:cNvSpPr txBox="1"/>
          <p:nvPr/>
        </p:nvSpPr>
        <p:spPr>
          <a:xfrm>
            <a:off x="395536" y="1156102"/>
            <a:ext cx="835292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FFFF00"/>
                </a:solidFill>
              </a:rPr>
              <a:t>Многочисленные опыты показывают, что чем больше сила тока в проводнике тем и количество теплоты выделившееся в проводнике будет больше. Значит </a:t>
            </a:r>
            <a:r>
              <a:rPr lang="ru-RU" b="1" dirty="0" smtClean="0">
                <a:solidFill>
                  <a:srgbClr val="FF0000"/>
                </a:solidFill>
              </a:rPr>
              <a:t>нагревание проводника зависит от силы тока (</a:t>
            </a:r>
            <a:r>
              <a:rPr lang="en-US" b="1" dirty="0" smtClean="0">
                <a:solidFill>
                  <a:srgbClr val="FF0000"/>
                </a:solidFill>
              </a:rPr>
              <a:t>I</a:t>
            </a:r>
            <a:r>
              <a:rPr lang="ru-RU" b="1" dirty="0" smtClean="0">
                <a:solidFill>
                  <a:srgbClr val="FF0000"/>
                </a:solidFill>
              </a:rPr>
              <a:t>).</a:t>
            </a:r>
          </a:p>
          <a:p>
            <a:r>
              <a:rPr lang="ru-RU" b="1" dirty="0" smtClean="0">
                <a:solidFill>
                  <a:srgbClr val="FFFF00"/>
                </a:solidFill>
              </a:rPr>
              <a:t>     Но не только сила тока отвечает за то, что выделяется большое количество теплоты.</a:t>
            </a:r>
          </a:p>
          <a:p>
            <a:r>
              <a:rPr lang="ru-RU" b="1" dirty="0" smtClean="0">
                <a:solidFill>
                  <a:srgbClr val="FFFF00"/>
                </a:solidFill>
              </a:rPr>
              <a:t>Был проведен эксперимент</a:t>
            </a:r>
            <a:r>
              <a:rPr lang="ru-RU" b="1" dirty="0">
                <a:solidFill>
                  <a:srgbClr val="FFFF00"/>
                </a:solidFill>
              </a:rPr>
              <a:t>.</a:t>
            </a: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4208284" y="4415643"/>
            <a:ext cx="0" cy="288032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>
            <a:off x="4352300" y="4282219"/>
            <a:ext cx="0" cy="563904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>
            <a:off x="2466356" y="4575659"/>
            <a:ext cx="1741928" cy="0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 flipV="1">
            <a:off x="4352300" y="4575659"/>
            <a:ext cx="2880320" cy="4008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Прямоугольник 8"/>
          <p:cNvSpPr/>
          <p:nvPr/>
        </p:nvSpPr>
        <p:spPr>
          <a:xfrm>
            <a:off x="2821280" y="5742163"/>
            <a:ext cx="936104" cy="288032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chemeClr val="tx1"/>
                </a:solidFill>
              </a:rPr>
              <a:t>медь</a:t>
            </a:r>
            <a:endParaRPr lang="ru-RU" sz="1600" dirty="0">
              <a:solidFill>
                <a:schemeClr val="tx1"/>
              </a:solidFill>
            </a:endParaRPr>
          </a:p>
        </p:txBody>
      </p:sp>
      <p:cxnSp>
        <p:nvCxnSpPr>
          <p:cNvPr id="10" name="Прямая соединительная линия 9"/>
          <p:cNvCxnSpPr>
            <a:endCxn id="9" idx="1"/>
          </p:cNvCxnSpPr>
          <p:nvPr/>
        </p:nvCxnSpPr>
        <p:spPr>
          <a:xfrm>
            <a:off x="2466356" y="5886179"/>
            <a:ext cx="354924" cy="0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Прямоугольник 10"/>
          <p:cNvSpPr/>
          <p:nvPr/>
        </p:nvSpPr>
        <p:spPr>
          <a:xfrm>
            <a:off x="5864467" y="5734563"/>
            <a:ext cx="966118" cy="288032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chemeClr val="tx1"/>
                </a:solidFill>
              </a:rPr>
              <a:t>никелин</a:t>
            </a:r>
            <a:endParaRPr lang="ru-RU" sz="1600" dirty="0">
              <a:solidFill>
                <a:schemeClr val="tx1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4351148" y="5742163"/>
            <a:ext cx="936104" cy="288032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chemeClr val="tx1"/>
                </a:solidFill>
              </a:rPr>
              <a:t>сталь</a:t>
            </a:r>
            <a:endParaRPr lang="ru-RU" sz="1600" dirty="0">
              <a:solidFill>
                <a:schemeClr val="tx1"/>
              </a:solidFill>
            </a:endParaRPr>
          </a:p>
        </p:txBody>
      </p:sp>
      <p:cxnSp>
        <p:nvCxnSpPr>
          <p:cNvPr id="13" name="Прямая соединительная линия 12"/>
          <p:cNvCxnSpPr>
            <a:endCxn id="11" idx="1"/>
          </p:cNvCxnSpPr>
          <p:nvPr/>
        </p:nvCxnSpPr>
        <p:spPr>
          <a:xfrm flipV="1">
            <a:off x="5287252" y="5878579"/>
            <a:ext cx="577215" cy="9912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>
            <a:endCxn id="12" idx="1"/>
          </p:cNvCxnSpPr>
          <p:nvPr/>
        </p:nvCxnSpPr>
        <p:spPr>
          <a:xfrm>
            <a:off x="3757384" y="5878579"/>
            <a:ext cx="593764" cy="7600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>
            <a:off x="6800572" y="5882379"/>
            <a:ext cx="432048" cy="0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Овал 15"/>
          <p:cNvSpPr/>
          <p:nvPr/>
        </p:nvSpPr>
        <p:spPr>
          <a:xfrm>
            <a:off x="2250332" y="5022083"/>
            <a:ext cx="432048" cy="432048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А</a:t>
            </a:r>
            <a:endParaRPr lang="ru-RU" sz="28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7" name="Прямая соединительная линия 16"/>
          <p:cNvCxnSpPr>
            <a:endCxn id="16" idx="0"/>
          </p:cNvCxnSpPr>
          <p:nvPr/>
        </p:nvCxnSpPr>
        <p:spPr>
          <a:xfrm>
            <a:off x="2466356" y="4568043"/>
            <a:ext cx="0" cy="454040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>
            <a:stCxn id="16" idx="4"/>
          </p:cNvCxnSpPr>
          <p:nvPr/>
        </p:nvCxnSpPr>
        <p:spPr>
          <a:xfrm>
            <a:off x="2466356" y="5454131"/>
            <a:ext cx="0" cy="434360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>
            <a:off x="7232620" y="4564171"/>
            <a:ext cx="0" cy="596520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>
            <a:off x="7232620" y="5454131"/>
            <a:ext cx="0" cy="436147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/>
          <p:nvPr/>
        </p:nvCxnSpPr>
        <p:spPr>
          <a:xfrm>
            <a:off x="7232620" y="5376715"/>
            <a:ext cx="0" cy="511776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Цилиндр 21"/>
          <p:cNvSpPr/>
          <p:nvPr/>
        </p:nvSpPr>
        <p:spPr>
          <a:xfrm rot="16200000">
            <a:off x="3219394" y="5017829"/>
            <a:ext cx="139876" cy="996128"/>
          </a:xfrm>
          <a:prstGeom prst="can">
            <a:avLst/>
          </a:prstGeom>
          <a:solidFill>
            <a:srgbClr val="E76C5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Цилиндр 22"/>
          <p:cNvSpPr/>
          <p:nvPr/>
        </p:nvSpPr>
        <p:spPr>
          <a:xfrm rot="16200000">
            <a:off x="4749262" y="5000343"/>
            <a:ext cx="139877" cy="996128"/>
          </a:xfrm>
          <a:prstGeom prst="can">
            <a:avLst/>
          </a:prstGeom>
          <a:solidFill>
            <a:srgbClr val="FF937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Цилиндр 23"/>
          <p:cNvSpPr/>
          <p:nvPr/>
        </p:nvSpPr>
        <p:spPr>
          <a:xfrm rot="16200000">
            <a:off x="6262583" y="5017829"/>
            <a:ext cx="139875" cy="996128"/>
          </a:xfrm>
          <a:prstGeom prst="can">
            <a:avLst/>
          </a:prstGeom>
          <a:solidFill>
            <a:srgbClr val="F2B3A8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TextBox 24"/>
          <p:cNvSpPr txBox="1"/>
          <p:nvPr/>
        </p:nvSpPr>
        <p:spPr>
          <a:xfrm>
            <a:off x="2430661" y="3429000"/>
            <a:ext cx="181331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 smtClean="0">
                <a:solidFill>
                  <a:schemeClr val="bg1"/>
                </a:solidFill>
              </a:rPr>
              <a:t>I</a:t>
            </a:r>
            <a:r>
              <a:rPr lang="ru-RU" sz="2800" b="1" dirty="0" smtClean="0">
                <a:solidFill>
                  <a:schemeClr val="bg1"/>
                </a:solidFill>
              </a:rPr>
              <a:t>1</a:t>
            </a:r>
            <a:r>
              <a:rPr lang="ru-RU" sz="4000" b="1" dirty="0" smtClean="0">
                <a:solidFill>
                  <a:schemeClr val="bg1"/>
                </a:solidFill>
              </a:rPr>
              <a:t>=</a:t>
            </a:r>
            <a:r>
              <a:rPr lang="en-US" sz="4000" b="1" dirty="0" smtClean="0">
                <a:solidFill>
                  <a:schemeClr val="bg1"/>
                </a:solidFill>
              </a:rPr>
              <a:t>I</a:t>
            </a:r>
            <a:r>
              <a:rPr lang="ru-RU" sz="2800" b="1" dirty="0" smtClean="0">
                <a:solidFill>
                  <a:schemeClr val="bg1"/>
                </a:solidFill>
              </a:rPr>
              <a:t>2</a:t>
            </a:r>
            <a:r>
              <a:rPr lang="ru-RU" sz="4000" b="1" dirty="0" smtClean="0">
                <a:solidFill>
                  <a:schemeClr val="bg1"/>
                </a:solidFill>
              </a:rPr>
              <a:t>=</a:t>
            </a:r>
            <a:r>
              <a:rPr lang="en-US" sz="4000" b="1" dirty="0" smtClean="0">
                <a:solidFill>
                  <a:schemeClr val="bg1"/>
                </a:solidFill>
              </a:rPr>
              <a:t>I</a:t>
            </a:r>
            <a:r>
              <a:rPr lang="en-US" sz="2800" b="1" dirty="0" smtClean="0">
                <a:solidFill>
                  <a:schemeClr val="bg1"/>
                </a:solidFill>
              </a:rPr>
              <a:t>3</a:t>
            </a:r>
            <a:endParaRPr lang="ru-RU" sz="2800" b="1" dirty="0">
              <a:solidFill>
                <a:schemeClr val="bg1"/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4694746" y="3459777"/>
            <a:ext cx="242566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 smtClean="0">
                <a:solidFill>
                  <a:schemeClr val="bg1"/>
                </a:solidFill>
              </a:rPr>
              <a:t>Q</a:t>
            </a:r>
            <a:r>
              <a:rPr lang="en-US" sz="2800" b="1" dirty="0" smtClean="0">
                <a:solidFill>
                  <a:schemeClr val="bg1"/>
                </a:solidFill>
              </a:rPr>
              <a:t>1</a:t>
            </a:r>
            <a:r>
              <a:rPr lang="en-US" sz="3600" b="1" dirty="0" smtClean="0">
                <a:solidFill>
                  <a:schemeClr val="bg1"/>
                </a:solidFill>
              </a:rPr>
              <a:t>≠Q</a:t>
            </a:r>
            <a:r>
              <a:rPr lang="en-US" sz="2800" b="1" dirty="0" smtClean="0">
                <a:solidFill>
                  <a:schemeClr val="bg1"/>
                </a:solidFill>
              </a:rPr>
              <a:t>2</a:t>
            </a:r>
            <a:r>
              <a:rPr lang="en-US" sz="3600" b="1" dirty="0" smtClean="0">
                <a:solidFill>
                  <a:schemeClr val="bg1"/>
                </a:solidFill>
              </a:rPr>
              <a:t>≠Q</a:t>
            </a:r>
            <a:r>
              <a:rPr lang="en-US" sz="2800" b="1" dirty="0" smtClean="0">
                <a:solidFill>
                  <a:schemeClr val="bg1"/>
                </a:solidFill>
              </a:rPr>
              <a:t>3</a:t>
            </a:r>
            <a:endParaRPr lang="ru-RU" sz="2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780423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6.2963E-6 C 8.33333E-7 -0.01434 8.33333E-7 -0.02847 8.33333E-7 -0.04282 " pathEditMode="relative" ptsTypes="fA">
                                      <p:cBhvr>
                                        <p:cTn id="93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97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B9281"/>
                                      </p:to>
                                    </p:animClr>
                                    <p:set>
                                      <p:cBhvr>
                                        <p:cTn id="9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9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03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A3912"/>
                                      </p:to>
                                    </p:animClr>
                                    <p:set>
                                      <p:cBhvr>
                                        <p:cTn id="104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5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0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E6F61A"/>
                                      </p:to>
                                    </p:animClr>
                                    <p:set>
                                      <p:cBhvr>
                                        <p:cTn id="110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11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" grpId="0" animBg="1"/>
      <p:bldP spid="11" grpId="0" animBg="1"/>
      <p:bldP spid="12" grpId="0" animBg="1"/>
      <p:bldP spid="16" grpId="0" animBg="1"/>
      <p:bldP spid="22" grpId="0" animBg="1"/>
      <p:bldP spid="23" grpId="0" animBg="1"/>
      <p:bldP spid="24" grpId="0" animBg="1"/>
      <p:bldP spid="25" grpId="0"/>
      <p:bldP spid="2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Прямая соединительная линия 1"/>
          <p:cNvCxnSpPr/>
          <p:nvPr/>
        </p:nvCxnSpPr>
        <p:spPr>
          <a:xfrm>
            <a:off x="4413917" y="1671054"/>
            <a:ext cx="0" cy="288032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Прямая соединительная линия 2"/>
          <p:cNvCxnSpPr/>
          <p:nvPr/>
        </p:nvCxnSpPr>
        <p:spPr>
          <a:xfrm>
            <a:off x="4557933" y="1537630"/>
            <a:ext cx="0" cy="563904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Прямая соединительная линия 3"/>
          <p:cNvCxnSpPr/>
          <p:nvPr/>
        </p:nvCxnSpPr>
        <p:spPr>
          <a:xfrm>
            <a:off x="2671989" y="1831070"/>
            <a:ext cx="1741928" cy="0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Прямая соединительная линия 4"/>
          <p:cNvCxnSpPr/>
          <p:nvPr/>
        </p:nvCxnSpPr>
        <p:spPr>
          <a:xfrm flipV="1">
            <a:off x="4557933" y="1831070"/>
            <a:ext cx="2880320" cy="4008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Прямоугольник 5"/>
          <p:cNvSpPr/>
          <p:nvPr/>
        </p:nvSpPr>
        <p:spPr>
          <a:xfrm>
            <a:off x="3026913" y="2997574"/>
            <a:ext cx="936104" cy="288032"/>
          </a:xfrm>
          <a:prstGeom prst="rect">
            <a:avLst/>
          </a:prstGeom>
          <a:solidFill>
            <a:srgbClr val="F8836C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</a:rPr>
              <a:t>медь</a:t>
            </a:r>
            <a:endParaRPr lang="ru-RU" sz="1400" dirty="0">
              <a:solidFill>
                <a:schemeClr val="tx1"/>
              </a:solidFill>
            </a:endParaRPr>
          </a:p>
        </p:txBody>
      </p:sp>
      <p:cxnSp>
        <p:nvCxnSpPr>
          <p:cNvPr id="7" name="Прямая соединительная линия 6"/>
          <p:cNvCxnSpPr>
            <a:endCxn id="6" idx="1"/>
          </p:cNvCxnSpPr>
          <p:nvPr/>
        </p:nvCxnSpPr>
        <p:spPr>
          <a:xfrm>
            <a:off x="2671989" y="3141590"/>
            <a:ext cx="354924" cy="0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Прямоугольник 7"/>
          <p:cNvSpPr/>
          <p:nvPr/>
        </p:nvSpPr>
        <p:spPr>
          <a:xfrm>
            <a:off x="6070101" y="2989974"/>
            <a:ext cx="936104" cy="288032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400" dirty="0" smtClean="0">
                <a:solidFill>
                  <a:schemeClr val="tx1"/>
                </a:solidFill>
              </a:rPr>
              <a:t>никелин</a:t>
            </a:r>
            <a:endParaRPr lang="ru-RU" sz="1400" dirty="0">
              <a:solidFill>
                <a:schemeClr val="tx1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556781" y="2997574"/>
            <a:ext cx="936104" cy="288032"/>
          </a:xfrm>
          <a:prstGeom prst="rect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</a:rPr>
              <a:t>сталь</a:t>
            </a:r>
            <a:endParaRPr lang="ru-RU" sz="1400" dirty="0">
              <a:solidFill>
                <a:schemeClr val="tx1"/>
              </a:solidFill>
            </a:endParaRPr>
          </a:p>
        </p:txBody>
      </p:sp>
      <p:cxnSp>
        <p:nvCxnSpPr>
          <p:cNvPr id="10" name="Прямая соединительная линия 9"/>
          <p:cNvCxnSpPr>
            <a:endCxn id="8" idx="1"/>
          </p:cNvCxnSpPr>
          <p:nvPr/>
        </p:nvCxnSpPr>
        <p:spPr>
          <a:xfrm flipV="1">
            <a:off x="5492885" y="3133990"/>
            <a:ext cx="577216" cy="9912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>
            <a:endCxn id="9" idx="1"/>
          </p:cNvCxnSpPr>
          <p:nvPr/>
        </p:nvCxnSpPr>
        <p:spPr>
          <a:xfrm>
            <a:off x="3963017" y="3133990"/>
            <a:ext cx="593764" cy="7600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>
            <a:off x="7006205" y="3137790"/>
            <a:ext cx="432048" cy="0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Овал 12"/>
          <p:cNvSpPr/>
          <p:nvPr/>
        </p:nvSpPr>
        <p:spPr>
          <a:xfrm>
            <a:off x="2455965" y="2277494"/>
            <a:ext cx="432048" cy="432048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А</a:t>
            </a:r>
            <a:endParaRPr lang="ru-RU" sz="28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4" name="Прямая соединительная линия 13"/>
          <p:cNvCxnSpPr>
            <a:endCxn id="13" idx="0"/>
          </p:cNvCxnSpPr>
          <p:nvPr/>
        </p:nvCxnSpPr>
        <p:spPr>
          <a:xfrm>
            <a:off x="2671989" y="1823454"/>
            <a:ext cx="0" cy="454040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>
            <a:stCxn id="13" idx="4"/>
          </p:cNvCxnSpPr>
          <p:nvPr/>
        </p:nvCxnSpPr>
        <p:spPr>
          <a:xfrm>
            <a:off x="2671989" y="2709542"/>
            <a:ext cx="0" cy="434360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>
            <a:off x="7438253" y="1819582"/>
            <a:ext cx="0" cy="596520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7438253" y="2709542"/>
            <a:ext cx="0" cy="436147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>
            <a:off x="7438253" y="2416102"/>
            <a:ext cx="0" cy="727800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Цилиндр 18"/>
          <p:cNvSpPr/>
          <p:nvPr/>
        </p:nvSpPr>
        <p:spPr>
          <a:xfrm rot="16200000">
            <a:off x="3425027" y="2273240"/>
            <a:ext cx="139876" cy="996128"/>
          </a:xfrm>
          <a:prstGeom prst="can">
            <a:avLst/>
          </a:prstGeom>
          <a:solidFill>
            <a:srgbClr val="E76C5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Цилиндр 19"/>
          <p:cNvSpPr/>
          <p:nvPr/>
        </p:nvSpPr>
        <p:spPr>
          <a:xfrm rot="16200000">
            <a:off x="4954895" y="2255754"/>
            <a:ext cx="139877" cy="996128"/>
          </a:xfrm>
          <a:prstGeom prst="can">
            <a:avLst/>
          </a:prstGeom>
          <a:solidFill>
            <a:srgbClr val="FF937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Цилиндр 20"/>
          <p:cNvSpPr/>
          <p:nvPr/>
        </p:nvSpPr>
        <p:spPr>
          <a:xfrm rot="16200000">
            <a:off x="6468216" y="2273240"/>
            <a:ext cx="139875" cy="996128"/>
          </a:xfrm>
          <a:prstGeom prst="can">
            <a:avLst/>
          </a:prstGeom>
          <a:solidFill>
            <a:srgbClr val="F2B3A8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TextBox 21"/>
          <p:cNvSpPr txBox="1"/>
          <p:nvPr/>
        </p:nvSpPr>
        <p:spPr>
          <a:xfrm>
            <a:off x="467544" y="516132"/>
            <a:ext cx="820891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FFFF00"/>
                </a:solidFill>
              </a:rPr>
              <a:t>Следовательно количество теплоты зависит не только от силы тока, но и от того, из какого вещества изготовлен проводник. Точнее - от электрического сопротивления проводника (</a:t>
            </a:r>
            <a:r>
              <a:rPr lang="en-US" b="1" dirty="0" smtClean="0">
                <a:solidFill>
                  <a:srgbClr val="FFFF00"/>
                </a:solidFill>
              </a:rPr>
              <a:t>R</a:t>
            </a:r>
            <a:r>
              <a:rPr lang="ru-RU" b="1" dirty="0" smtClean="0">
                <a:solidFill>
                  <a:srgbClr val="FFFF00"/>
                </a:solidFill>
              </a:rPr>
              <a:t>)</a:t>
            </a:r>
            <a:endParaRPr lang="ru-RU" b="1" dirty="0">
              <a:solidFill>
                <a:srgbClr val="FFFF00"/>
              </a:solidFill>
            </a:endParaRPr>
          </a:p>
        </p:txBody>
      </p:sp>
      <p:graphicFrame>
        <p:nvGraphicFramePr>
          <p:cNvPr id="23" name="Таблица 2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918398283"/>
              </p:ext>
            </p:extLst>
          </p:nvPr>
        </p:nvGraphicFramePr>
        <p:xfrm>
          <a:off x="1835696" y="3573016"/>
          <a:ext cx="6336705" cy="1691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56185"/>
                <a:gridCol w="2808312"/>
                <a:gridCol w="1872208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Вещество</a:t>
                      </a:r>
                      <a:endParaRPr lang="ru-RU" sz="1600" dirty="0"/>
                    </a:p>
                  </a:txBody>
                  <a:tcPr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Удельное сопротивление</a:t>
                      </a:r>
                    </a:p>
                    <a:p>
                      <a:pPr algn="ctr"/>
                      <a:r>
                        <a:rPr lang="ru-RU" sz="1600" dirty="0" smtClean="0"/>
                        <a:t>Ом мм</a:t>
                      </a:r>
                      <a:r>
                        <a:rPr lang="ru-RU" sz="1400" baseline="30000" dirty="0" smtClean="0"/>
                        <a:t>2</a:t>
                      </a:r>
                      <a:r>
                        <a:rPr lang="ru-RU" sz="1600" dirty="0" smtClean="0"/>
                        <a:t>/м</a:t>
                      </a:r>
                      <a:endParaRPr lang="ru-RU" sz="1600" dirty="0"/>
                    </a:p>
                  </a:txBody>
                  <a:tcPr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Нагрев проводника</a:t>
                      </a:r>
                      <a:endParaRPr lang="ru-RU" sz="1600" dirty="0"/>
                    </a:p>
                  </a:txBody>
                  <a:tcPr>
                    <a:solidFill>
                      <a:schemeClr val="accent1">
                        <a:lumMod val="5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Медь</a:t>
                      </a:r>
                      <a:endParaRPr lang="ru-RU" dirty="0"/>
                    </a:p>
                  </a:txBody>
                  <a:tcPr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0,017</a:t>
                      </a:r>
                      <a:endParaRPr lang="ru-RU" dirty="0"/>
                    </a:p>
                  </a:txBody>
                  <a:tcPr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rgbClr val="F8836C"/>
                          </a:solidFill>
                        </a:rPr>
                        <a:t>слабый</a:t>
                      </a:r>
                      <a:endParaRPr lang="ru-RU" dirty="0">
                        <a:solidFill>
                          <a:srgbClr val="F8836C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5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Сталь</a:t>
                      </a:r>
                      <a:endParaRPr lang="ru-RU" dirty="0"/>
                    </a:p>
                  </a:txBody>
                  <a:tcPr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0,1</a:t>
                      </a:r>
                      <a:endParaRPr lang="ru-RU" dirty="0"/>
                    </a:p>
                  </a:txBody>
                  <a:tcPr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rgbClr val="FF0000"/>
                          </a:solidFill>
                        </a:rPr>
                        <a:t>средний</a:t>
                      </a:r>
                      <a:endParaRPr lang="ru-RU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5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Никелин </a:t>
                      </a:r>
                      <a:endParaRPr lang="ru-RU" dirty="0"/>
                    </a:p>
                  </a:txBody>
                  <a:tcPr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0,42</a:t>
                      </a:r>
                      <a:endParaRPr lang="ru-RU" dirty="0"/>
                    </a:p>
                  </a:txBody>
                  <a:tcPr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rgbClr val="FFFF00"/>
                          </a:solidFill>
                        </a:rPr>
                        <a:t>сильный</a:t>
                      </a:r>
                      <a:endParaRPr lang="ru-RU" dirty="0">
                        <a:solidFill>
                          <a:srgbClr val="FFFF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5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1541292" y="5445224"/>
            <a:ext cx="6921254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b="1" u="sng" dirty="0" smtClean="0">
                <a:solidFill>
                  <a:srgbClr val="FFFF00"/>
                </a:solidFill>
              </a:rPr>
              <a:t>Чтобы проводник нагревался сильнее, </a:t>
            </a:r>
          </a:p>
          <a:p>
            <a:pPr algn="ctr"/>
            <a:r>
              <a:rPr lang="ru-RU" b="1" u="sng" dirty="0" smtClean="0">
                <a:solidFill>
                  <a:srgbClr val="FFFF00"/>
                </a:solidFill>
              </a:rPr>
              <a:t>он должен обладать большим удельным сопротивлением</a:t>
            </a:r>
            <a:endParaRPr lang="ru-RU" sz="2000" b="1" u="sng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712404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9" grpId="0" animBg="1"/>
      <p:bldP spid="13" grpId="0" animBg="1"/>
      <p:bldP spid="19" grpId="0" animBg="1"/>
      <p:bldP spid="20" grpId="0" animBg="1"/>
      <p:bldP spid="21" grpId="0" animBg="1"/>
      <p:bldP spid="22" grpId="0"/>
      <p:bldP spid="2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771800" y="332656"/>
            <a:ext cx="367240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schemeClr val="bg1"/>
                </a:solidFill>
              </a:rPr>
              <a:t>Сделаем вывод</a:t>
            </a:r>
            <a:endParaRPr lang="ru-RU" sz="3200" dirty="0"/>
          </a:p>
        </p:txBody>
      </p:sp>
      <p:sp>
        <p:nvSpPr>
          <p:cNvPr id="3" name="TextBox 2"/>
          <p:cNvSpPr txBox="1"/>
          <p:nvPr/>
        </p:nvSpPr>
        <p:spPr>
          <a:xfrm>
            <a:off x="657499" y="836712"/>
            <a:ext cx="790100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srgbClr val="FFFF00"/>
                </a:solidFill>
              </a:rPr>
              <a:t>От чего зависит количество теплоты в проводнике с током?</a:t>
            </a:r>
            <a:endParaRPr lang="ru-RU" sz="2000" b="1" dirty="0">
              <a:solidFill>
                <a:srgbClr val="FFFF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67771" y="1236379"/>
            <a:ext cx="7752700" cy="1015663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20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Количество теплоты, которое выделяется при протекании </a:t>
            </a:r>
          </a:p>
          <a:p>
            <a:r>
              <a:rPr lang="ru-RU" sz="20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э</a:t>
            </a:r>
            <a:r>
              <a:rPr lang="ru-RU" sz="20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лектрического тока по проводнику, зависит от силы тока</a:t>
            </a:r>
          </a:p>
          <a:p>
            <a:r>
              <a:rPr lang="ru-RU" sz="20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</a:t>
            </a:r>
            <a:r>
              <a:rPr lang="ru-RU" sz="20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этом проводнике и от его электрического сопротивления.</a:t>
            </a:r>
            <a:endParaRPr lang="ru-RU" sz="20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17947"/>
          <a:stretch/>
        </p:blipFill>
        <p:spPr>
          <a:xfrm>
            <a:off x="1798005" y="3284984"/>
            <a:ext cx="1177324" cy="145731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803693" y="4941168"/>
            <a:ext cx="1177324" cy="1395239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089520" y="3428864"/>
            <a:ext cx="5498676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hangingPunct="1">
              <a:spcBef>
                <a:spcPts val="0"/>
              </a:spcBef>
            </a:pPr>
            <a:r>
              <a:rPr lang="ru-RU" sz="1400" b="1" i="1" dirty="0">
                <a:solidFill>
                  <a:srgbClr val="0000FF"/>
                </a:solidFill>
                <a:latin typeface="Times New Roman" pitchFamily="18" charset="0"/>
              </a:rPr>
              <a:t>Джеймс Прескотт Джоуль (1818-1889 гг</a:t>
            </a:r>
            <a:r>
              <a:rPr lang="ru-RU" sz="1400" b="1" i="1" dirty="0" smtClean="0">
                <a:solidFill>
                  <a:srgbClr val="0000FF"/>
                </a:solidFill>
                <a:latin typeface="Times New Roman" pitchFamily="18" charset="0"/>
              </a:rPr>
              <a:t>.)</a:t>
            </a:r>
          </a:p>
          <a:p>
            <a:pPr eaLnBrk="1" hangingPunct="1">
              <a:spcBef>
                <a:spcPts val="0"/>
              </a:spcBef>
            </a:pPr>
            <a:r>
              <a:rPr lang="ru-RU" sz="1400" b="1" i="1" dirty="0" smtClean="0">
                <a:solidFill>
                  <a:schemeClr val="bg1"/>
                </a:solidFill>
                <a:latin typeface="Book Antiqua" pitchFamily="18" charset="0"/>
              </a:rPr>
              <a:t>Обосновал на </a:t>
            </a:r>
            <a:r>
              <a:rPr lang="ru-RU" sz="1400" b="1" i="1" dirty="0">
                <a:solidFill>
                  <a:schemeClr val="bg1"/>
                </a:solidFill>
                <a:latin typeface="Book Antiqua" pitchFamily="18" charset="0"/>
              </a:rPr>
              <a:t>опытах закон сохранения энергии. </a:t>
            </a:r>
            <a:endParaRPr lang="ru-RU" sz="1400" b="1" i="1" dirty="0" smtClean="0">
              <a:solidFill>
                <a:schemeClr val="bg1"/>
              </a:solidFill>
              <a:latin typeface="Book Antiqua" pitchFamily="18" charset="0"/>
            </a:endParaRPr>
          </a:p>
          <a:p>
            <a:pPr eaLnBrk="1" hangingPunct="1">
              <a:spcBef>
                <a:spcPts val="0"/>
              </a:spcBef>
            </a:pPr>
            <a:r>
              <a:rPr lang="ru-RU" sz="1400" b="1" i="1" dirty="0" smtClean="0">
                <a:solidFill>
                  <a:schemeClr val="bg1"/>
                </a:solidFill>
                <a:latin typeface="Book Antiqua" pitchFamily="18" charset="0"/>
              </a:rPr>
              <a:t>Установил </a:t>
            </a:r>
            <a:r>
              <a:rPr lang="ru-RU" sz="1400" b="1" i="1" dirty="0" smtClean="0">
                <a:solidFill>
                  <a:srgbClr val="FF0000"/>
                </a:solidFill>
                <a:latin typeface="Book Antiqua" pitchFamily="18" charset="0"/>
              </a:rPr>
              <a:t>закон определяющий </a:t>
            </a:r>
            <a:r>
              <a:rPr lang="ru-RU" sz="1400" b="1" i="1" dirty="0">
                <a:solidFill>
                  <a:srgbClr val="FF0000"/>
                </a:solidFill>
                <a:latin typeface="Book Antiqua" pitchFamily="18" charset="0"/>
              </a:rPr>
              <a:t>тепловое действие </a:t>
            </a:r>
            <a:endParaRPr lang="ru-RU" sz="1400" b="1" i="1" dirty="0" smtClean="0">
              <a:solidFill>
                <a:srgbClr val="FF0000"/>
              </a:solidFill>
              <a:latin typeface="Book Antiqua" pitchFamily="18" charset="0"/>
            </a:endParaRPr>
          </a:p>
          <a:p>
            <a:pPr eaLnBrk="1" hangingPunct="1">
              <a:spcBef>
                <a:spcPts val="0"/>
              </a:spcBef>
            </a:pPr>
            <a:r>
              <a:rPr lang="ru-RU" sz="1400" b="1" i="1" dirty="0" smtClean="0">
                <a:solidFill>
                  <a:srgbClr val="FF0000"/>
                </a:solidFill>
                <a:latin typeface="Book Antiqua" pitchFamily="18" charset="0"/>
              </a:rPr>
              <a:t>электрического </a:t>
            </a:r>
            <a:r>
              <a:rPr lang="ru-RU" sz="1400" b="1" i="1" dirty="0">
                <a:solidFill>
                  <a:srgbClr val="FF0000"/>
                </a:solidFill>
                <a:latin typeface="Book Antiqua" pitchFamily="18" charset="0"/>
              </a:rPr>
              <a:t>тока</a:t>
            </a:r>
            <a:r>
              <a:rPr lang="ru-RU" sz="1400" b="1" i="1" dirty="0">
                <a:solidFill>
                  <a:schemeClr val="bg1"/>
                </a:solidFill>
                <a:latin typeface="Book Antiqua" pitchFamily="18" charset="0"/>
              </a:rPr>
              <a:t>. Вычислил скорость движения молекул </a:t>
            </a:r>
            <a:endParaRPr lang="ru-RU" sz="1400" b="1" i="1" dirty="0" smtClean="0">
              <a:solidFill>
                <a:schemeClr val="bg1"/>
              </a:solidFill>
              <a:latin typeface="Book Antiqua" pitchFamily="18" charset="0"/>
            </a:endParaRPr>
          </a:p>
          <a:p>
            <a:pPr eaLnBrk="1" hangingPunct="1">
              <a:spcBef>
                <a:spcPts val="0"/>
              </a:spcBef>
            </a:pPr>
            <a:r>
              <a:rPr lang="ru-RU" sz="1400" b="1" i="1" dirty="0" smtClean="0">
                <a:solidFill>
                  <a:schemeClr val="bg1"/>
                </a:solidFill>
                <a:latin typeface="Book Antiqua" pitchFamily="18" charset="0"/>
              </a:rPr>
              <a:t>газа </a:t>
            </a:r>
            <a:r>
              <a:rPr lang="ru-RU" sz="1400" b="1" i="1" dirty="0">
                <a:solidFill>
                  <a:schemeClr val="bg1"/>
                </a:solidFill>
                <a:latin typeface="Book Antiqua" pitchFamily="18" charset="0"/>
              </a:rPr>
              <a:t>и установил её зависимость от температуры</a:t>
            </a:r>
            <a:r>
              <a:rPr lang="ru-RU" sz="1400" b="1" i="1" dirty="0" smtClean="0">
                <a:solidFill>
                  <a:schemeClr val="bg1"/>
                </a:solidFill>
                <a:latin typeface="Book Antiqua" pitchFamily="18" charset="0"/>
              </a:rPr>
              <a:t>.</a:t>
            </a:r>
            <a:endParaRPr lang="ru-RU" sz="1400" b="1" i="1" dirty="0">
              <a:solidFill>
                <a:schemeClr val="bg1"/>
              </a:solidFill>
              <a:latin typeface="Book Antiqua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068528" y="5044787"/>
            <a:ext cx="5518548" cy="1188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i="1" dirty="0" err="1">
                <a:solidFill>
                  <a:srgbClr val="0000FF"/>
                </a:solidFill>
                <a:latin typeface="Times New Roman" pitchFamily="18" charset="0"/>
              </a:rPr>
              <a:t>Ленц</a:t>
            </a:r>
            <a:r>
              <a:rPr lang="ru-RU" sz="1400" b="1" i="1" dirty="0">
                <a:solidFill>
                  <a:srgbClr val="0000FF"/>
                </a:solidFill>
                <a:latin typeface="Times New Roman" pitchFamily="18" charset="0"/>
              </a:rPr>
              <a:t> </a:t>
            </a:r>
            <a:r>
              <a:rPr lang="ru-RU" sz="1400" b="1" i="1" dirty="0" err="1">
                <a:solidFill>
                  <a:srgbClr val="0000FF"/>
                </a:solidFill>
                <a:latin typeface="Times New Roman" pitchFamily="18" charset="0"/>
              </a:rPr>
              <a:t>Эмилий</a:t>
            </a:r>
            <a:r>
              <a:rPr lang="ru-RU" sz="1400" b="1" i="1" dirty="0">
                <a:solidFill>
                  <a:srgbClr val="0000FF"/>
                </a:solidFill>
                <a:latin typeface="Times New Roman" pitchFamily="18" charset="0"/>
              </a:rPr>
              <a:t> </a:t>
            </a:r>
            <a:r>
              <a:rPr lang="ru-RU" sz="1400" b="1" i="1" dirty="0" err="1">
                <a:solidFill>
                  <a:srgbClr val="0000FF"/>
                </a:solidFill>
                <a:latin typeface="Times New Roman" pitchFamily="18" charset="0"/>
              </a:rPr>
              <a:t>Христианович</a:t>
            </a:r>
            <a:r>
              <a:rPr lang="ru-RU" sz="1400" b="1" i="1" dirty="0">
                <a:solidFill>
                  <a:srgbClr val="0000FF"/>
                </a:solidFill>
                <a:latin typeface="Times New Roman" pitchFamily="18" charset="0"/>
              </a:rPr>
              <a:t> (1804 – 1865)</a:t>
            </a:r>
            <a:r>
              <a:rPr lang="ru-RU" sz="1400" b="1" dirty="0"/>
              <a:t> </a:t>
            </a:r>
            <a:endParaRPr lang="ru-RU" sz="1400" dirty="0"/>
          </a:p>
          <a:p>
            <a:r>
              <a:rPr lang="ru-RU" sz="1400" b="1" i="1" dirty="0">
                <a:solidFill>
                  <a:schemeClr val="bg1"/>
                </a:solidFill>
                <a:latin typeface="Book Antiqua" pitchFamily="18" charset="0"/>
              </a:rPr>
              <a:t>О</a:t>
            </a:r>
            <a:r>
              <a:rPr lang="ru-RU" sz="1400" b="1" i="1" dirty="0" smtClean="0">
                <a:solidFill>
                  <a:schemeClr val="bg1"/>
                </a:solidFill>
                <a:latin typeface="Book Antiqua" pitchFamily="18" charset="0"/>
              </a:rPr>
              <a:t>дин </a:t>
            </a:r>
            <a:r>
              <a:rPr lang="ru-RU" sz="1400" b="1" i="1" dirty="0">
                <a:solidFill>
                  <a:schemeClr val="bg1"/>
                </a:solidFill>
                <a:latin typeface="Book Antiqua" pitchFamily="18" charset="0"/>
              </a:rPr>
              <a:t>из основоположников </a:t>
            </a:r>
            <a:r>
              <a:rPr lang="ru-RU" sz="1400" b="1" i="1" dirty="0" smtClean="0">
                <a:solidFill>
                  <a:schemeClr val="bg1"/>
                </a:solidFill>
                <a:latin typeface="Book Antiqua" pitchFamily="18" charset="0"/>
              </a:rPr>
              <a:t>электротехники</a:t>
            </a:r>
            <a:r>
              <a:rPr lang="ru-RU" sz="1400" b="1" i="1" dirty="0">
                <a:solidFill>
                  <a:schemeClr val="bg1"/>
                </a:solidFill>
                <a:latin typeface="Book Antiqua" pitchFamily="18" charset="0"/>
              </a:rPr>
              <a:t>. С его именем связано открытие </a:t>
            </a:r>
            <a:r>
              <a:rPr lang="ru-RU" sz="1400" b="1" i="1" dirty="0" smtClean="0">
                <a:solidFill>
                  <a:srgbClr val="FF0000"/>
                </a:solidFill>
                <a:latin typeface="Book Antiqua" pitchFamily="18" charset="0"/>
              </a:rPr>
              <a:t>закона </a:t>
            </a:r>
            <a:r>
              <a:rPr lang="ru-RU" sz="1400" b="1" i="1" dirty="0">
                <a:solidFill>
                  <a:srgbClr val="FF0000"/>
                </a:solidFill>
                <a:latin typeface="Book Antiqua" pitchFamily="18" charset="0"/>
              </a:rPr>
              <a:t>определяющего </a:t>
            </a:r>
            <a:r>
              <a:rPr lang="ru-RU" sz="1400" b="1" i="1" dirty="0" smtClean="0">
                <a:solidFill>
                  <a:srgbClr val="FF0000"/>
                </a:solidFill>
                <a:latin typeface="Book Antiqua" pitchFamily="18" charset="0"/>
              </a:rPr>
              <a:t>тепловые </a:t>
            </a:r>
            <a:r>
              <a:rPr lang="ru-RU" sz="1400" b="1" i="1" dirty="0">
                <a:solidFill>
                  <a:srgbClr val="FF0000"/>
                </a:solidFill>
                <a:latin typeface="Book Antiqua" pitchFamily="18" charset="0"/>
              </a:rPr>
              <a:t>действия тока</a:t>
            </a:r>
            <a:r>
              <a:rPr lang="ru-RU" sz="1400" b="1" i="1" dirty="0">
                <a:solidFill>
                  <a:schemeClr val="bg1"/>
                </a:solidFill>
                <a:latin typeface="Book Antiqua" pitchFamily="18" charset="0"/>
              </a:rPr>
              <a:t>, и закона, определяющего </a:t>
            </a:r>
            <a:r>
              <a:rPr lang="ru-RU" sz="1400" b="1" i="1" dirty="0" smtClean="0">
                <a:solidFill>
                  <a:schemeClr val="bg1"/>
                </a:solidFill>
                <a:latin typeface="Book Antiqua" pitchFamily="18" charset="0"/>
              </a:rPr>
              <a:t>направление </a:t>
            </a:r>
            <a:r>
              <a:rPr lang="ru-RU" sz="1400" b="1" i="1" dirty="0">
                <a:solidFill>
                  <a:schemeClr val="bg1"/>
                </a:solidFill>
                <a:latin typeface="Book Antiqua" pitchFamily="18" charset="0"/>
              </a:rPr>
              <a:t>индукционного тока.</a:t>
            </a:r>
          </a:p>
          <a:p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1619672" y="2314631"/>
            <a:ext cx="619034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srgbClr val="FFFF00"/>
                </a:solidFill>
              </a:rPr>
              <a:t>Закон определяющий тепловое действие тока.</a:t>
            </a:r>
          </a:p>
          <a:p>
            <a:pPr algn="ctr"/>
            <a:r>
              <a:rPr lang="ru-RU" sz="2000" b="1" u="sng" dirty="0" smtClean="0">
                <a:solidFill>
                  <a:schemeClr val="bg1"/>
                </a:solidFill>
              </a:rPr>
              <a:t>ЗАКОН ДЖОУЛЯ-ЛЕНЦА</a:t>
            </a:r>
            <a:endParaRPr lang="ru-RU" sz="2000" b="1" u="sng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773449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 animBg="1"/>
      <p:bldP spid="7" grpId="0"/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22881" y="476672"/>
            <a:ext cx="714843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>
                <a:solidFill>
                  <a:schemeClr val="bg1"/>
                </a:solidFill>
              </a:rPr>
              <a:t>Как записывается закон Джоуля-Ленца</a:t>
            </a:r>
            <a:endParaRPr lang="ru-RU" sz="28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515353" y="1924921"/>
            <a:ext cx="4062054" cy="1323439"/>
          </a:xfrm>
          <a:prstGeom prst="rect">
            <a:avLst/>
          </a:prstGeom>
          <a:solidFill>
            <a:schemeClr val="accent5">
              <a:lumMod val="9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en-US" sz="2000" b="1" dirty="0" smtClean="0">
                <a:solidFill>
                  <a:srgbClr val="FF0000"/>
                </a:solidFill>
              </a:rPr>
              <a:t>Q – </a:t>
            </a:r>
            <a:r>
              <a:rPr lang="ru-RU" sz="2000" b="1" dirty="0" smtClean="0">
                <a:solidFill>
                  <a:srgbClr val="FF0000"/>
                </a:solidFill>
              </a:rPr>
              <a:t>количество теплоты</a:t>
            </a:r>
            <a:r>
              <a:rPr lang="en-US" sz="2000" b="1" dirty="0" smtClean="0">
                <a:solidFill>
                  <a:srgbClr val="FF0000"/>
                </a:solidFill>
              </a:rPr>
              <a:t> - [</a:t>
            </a:r>
            <a:r>
              <a:rPr lang="ru-RU" sz="2000" b="1" dirty="0" smtClean="0">
                <a:solidFill>
                  <a:srgbClr val="FF0000"/>
                </a:solidFill>
              </a:rPr>
              <a:t>Дж</a:t>
            </a:r>
            <a:r>
              <a:rPr lang="en-US" sz="2000" b="1" dirty="0" smtClean="0">
                <a:solidFill>
                  <a:srgbClr val="FF0000"/>
                </a:solidFill>
              </a:rPr>
              <a:t>]    </a:t>
            </a:r>
          </a:p>
          <a:p>
            <a:pPr algn="ctr"/>
            <a:r>
              <a:rPr lang="en-US" sz="2000" b="1" dirty="0" smtClean="0">
                <a:solidFill>
                  <a:srgbClr val="FF0000"/>
                </a:solidFill>
              </a:rPr>
              <a:t>I – </a:t>
            </a:r>
            <a:r>
              <a:rPr lang="ru-RU" sz="2000" b="1" dirty="0" smtClean="0">
                <a:solidFill>
                  <a:srgbClr val="FF0000"/>
                </a:solidFill>
              </a:rPr>
              <a:t>сила тока – </a:t>
            </a:r>
            <a:r>
              <a:rPr lang="en-US" sz="2000" b="1" dirty="0" smtClean="0">
                <a:solidFill>
                  <a:srgbClr val="FF0000"/>
                </a:solidFill>
              </a:rPr>
              <a:t>[A]</a:t>
            </a:r>
          </a:p>
          <a:p>
            <a:pPr algn="ctr"/>
            <a:r>
              <a:rPr lang="en-US" sz="2000" b="1" dirty="0" smtClean="0">
                <a:solidFill>
                  <a:srgbClr val="FF0000"/>
                </a:solidFill>
              </a:rPr>
              <a:t>R – </a:t>
            </a:r>
            <a:r>
              <a:rPr lang="ru-RU" sz="2000" b="1" dirty="0" smtClean="0">
                <a:solidFill>
                  <a:srgbClr val="FF0000"/>
                </a:solidFill>
              </a:rPr>
              <a:t>сопротивление – </a:t>
            </a:r>
            <a:r>
              <a:rPr lang="en-US" sz="2000" b="1" dirty="0" smtClean="0">
                <a:solidFill>
                  <a:srgbClr val="FF0000"/>
                </a:solidFill>
              </a:rPr>
              <a:t>[</a:t>
            </a:r>
            <a:r>
              <a:rPr lang="ru-RU" sz="2000" b="1" dirty="0" smtClean="0">
                <a:solidFill>
                  <a:srgbClr val="FF0000"/>
                </a:solidFill>
              </a:rPr>
              <a:t>Ом</a:t>
            </a:r>
            <a:r>
              <a:rPr lang="en-US" sz="2000" b="1" dirty="0" smtClean="0">
                <a:solidFill>
                  <a:srgbClr val="FF0000"/>
                </a:solidFill>
              </a:rPr>
              <a:t>]</a:t>
            </a:r>
          </a:p>
          <a:p>
            <a:pPr algn="ctr"/>
            <a:r>
              <a:rPr lang="en-US" sz="2000" b="1" dirty="0">
                <a:solidFill>
                  <a:srgbClr val="FF0000"/>
                </a:solidFill>
              </a:rPr>
              <a:t>t</a:t>
            </a:r>
            <a:r>
              <a:rPr lang="en-US" sz="2000" b="1" dirty="0" smtClean="0">
                <a:solidFill>
                  <a:srgbClr val="FF0000"/>
                </a:solidFill>
              </a:rPr>
              <a:t> – </a:t>
            </a:r>
            <a:r>
              <a:rPr lang="ru-RU" sz="2000" b="1" dirty="0" smtClean="0">
                <a:solidFill>
                  <a:srgbClr val="FF0000"/>
                </a:solidFill>
              </a:rPr>
              <a:t>время – </a:t>
            </a:r>
            <a:r>
              <a:rPr lang="en-US" sz="2000" b="1" dirty="0" smtClean="0">
                <a:solidFill>
                  <a:srgbClr val="FF0000"/>
                </a:solidFill>
              </a:rPr>
              <a:t>[c] </a:t>
            </a:r>
            <a:endParaRPr lang="ru-RU" sz="2000" dirty="0">
              <a:solidFill>
                <a:srgbClr val="FF0000"/>
              </a:solidFill>
            </a:endParaRPr>
          </a:p>
        </p:txBody>
      </p:sp>
      <p:sp>
        <p:nvSpPr>
          <p:cNvPr id="5" name="Блок-схема: процесс 4"/>
          <p:cNvSpPr/>
          <p:nvPr/>
        </p:nvSpPr>
        <p:spPr>
          <a:xfrm>
            <a:off x="395535" y="1153200"/>
            <a:ext cx="1587071" cy="641102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600" b="1" dirty="0">
                <a:solidFill>
                  <a:srgbClr val="FF0000"/>
                </a:solidFill>
              </a:rPr>
              <a:t>Q=I</a:t>
            </a:r>
            <a:r>
              <a:rPr lang="en-US" sz="3600" b="1" baseline="30000" dirty="0">
                <a:solidFill>
                  <a:srgbClr val="FF0000"/>
                </a:solidFill>
              </a:rPr>
              <a:t>2</a:t>
            </a:r>
            <a:r>
              <a:rPr lang="en-US" sz="3600" b="1" dirty="0">
                <a:solidFill>
                  <a:srgbClr val="FF0000"/>
                </a:solidFill>
              </a:rPr>
              <a:t>Rt</a:t>
            </a:r>
            <a:endParaRPr lang="ru-RU" sz="3600" b="1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95536" y="3305029"/>
            <a:ext cx="823011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</a:rPr>
              <a:t>Формулу которую мы получили, в точности соответствует формуле которую мы изучили ранее. Это</a:t>
            </a:r>
            <a:r>
              <a:rPr lang="ru-RU" b="1" dirty="0" smtClean="0">
                <a:solidFill>
                  <a:srgbClr val="FF0000"/>
                </a:solidFill>
              </a:rPr>
              <a:t> </a:t>
            </a:r>
            <a:r>
              <a:rPr lang="ru-RU" b="1" u="sng" dirty="0" smtClean="0">
                <a:solidFill>
                  <a:srgbClr val="FF0000"/>
                </a:solidFill>
              </a:rPr>
              <a:t>формула работы электрического тока</a:t>
            </a:r>
            <a:endParaRPr lang="ru-RU" b="1" u="sng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763688" y="4077072"/>
            <a:ext cx="6861959" cy="1200329"/>
          </a:xfrm>
          <a:prstGeom prst="rect">
            <a:avLst/>
          </a:prstGeom>
          <a:solidFill>
            <a:schemeClr val="accent1">
              <a:lumMod val="9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FF0000"/>
                </a:solidFill>
              </a:rPr>
              <a:t>A=</a:t>
            </a:r>
            <a:r>
              <a:rPr lang="en-US" sz="2400" b="1" dirty="0" err="1" smtClean="0">
                <a:solidFill>
                  <a:srgbClr val="FF0000"/>
                </a:solidFill>
              </a:rPr>
              <a:t>UIt</a:t>
            </a:r>
            <a:r>
              <a:rPr lang="en-US" sz="2000" b="1" dirty="0" smtClean="0">
                <a:solidFill>
                  <a:srgbClr val="FF0000"/>
                </a:solidFill>
              </a:rPr>
              <a:t> </a:t>
            </a:r>
            <a:r>
              <a:rPr lang="ru-RU" sz="2000" b="1" dirty="0" smtClean="0">
                <a:solidFill>
                  <a:srgbClr val="0070C0"/>
                </a:solidFill>
              </a:rPr>
              <a:t>из закона Ома </a:t>
            </a:r>
            <a:r>
              <a:rPr lang="en-US" sz="2400" b="1" dirty="0" smtClean="0">
                <a:solidFill>
                  <a:srgbClr val="FF0000"/>
                </a:solidFill>
              </a:rPr>
              <a:t>I=U/R</a:t>
            </a:r>
            <a:r>
              <a:rPr lang="en-US" sz="2000" b="1" dirty="0" smtClean="0">
                <a:solidFill>
                  <a:srgbClr val="FF0000"/>
                </a:solidFill>
              </a:rPr>
              <a:t> </a:t>
            </a:r>
            <a:r>
              <a:rPr lang="ru-RU" sz="2000" b="1" dirty="0" smtClean="0">
                <a:solidFill>
                  <a:srgbClr val="0070C0"/>
                </a:solidFill>
              </a:rPr>
              <a:t>следует</a:t>
            </a:r>
            <a:r>
              <a:rPr lang="en-US" sz="2000" b="1" dirty="0" smtClean="0">
                <a:solidFill>
                  <a:srgbClr val="FFFF00"/>
                </a:solidFill>
              </a:rPr>
              <a:t> </a:t>
            </a:r>
            <a:r>
              <a:rPr lang="en-US" sz="2400" b="1" dirty="0" smtClean="0">
                <a:solidFill>
                  <a:srgbClr val="FF0000"/>
                </a:solidFill>
              </a:rPr>
              <a:t>U=IR</a:t>
            </a:r>
            <a:r>
              <a:rPr lang="en-US" sz="2000" b="1" dirty="0" smtClean="0">
                <a:solidFill>
                  <a:srgbClr val="FF0000"/>
                </a:solidFill>
              </a:rPr>
              <a:t> </a:t>
            </a:r>
            <a:endParaRPr lang="ru-RU" sz="2000" b="1" dirty="0" smtClean="0">
              <a:solidFill>
                <a:srgbClr val="FF0000"/>
              </a:solidFill>
            </a:endParaRPr>
          </a:p>
          <a:p>
            <a:r>
              <a:rPr lang="ru-RU" sz="2000" b="1" dirty="0">
                <a:solidFill>
                  <a:srgbClr val="0070C0"/>
                </a:solidFill>
              </a:rPr>
              <a:t>с</a:t>
            </a:r>
            <a:r>
              <a:rPr lang="ru-RU" sz="2000" b="1" dirty="0" smtClean="0">
                <a:solidFill>
                  <a:srgbClr val="0070C0"/>
                </a:solidFill>
              </a:rPr>
              <a:t>ледовательно</a:t>
            </a:r>
            <a:r>
              <a:rPr lang="ru-RU" sz="2000" b="1" dirty="0" smtClean="0">
                <a:solidFill>
                  <a:srgbClr val="FFFF00"/>
                </a:solidFill>
              </a:rPr>
              <a:t> </a:t>
            </a:r>
            <a:r>
              <a:rPr lang="en-US" sz="2400" b="1" u="sng" dirty="0" smtClean="0">
                <a:solidFill>
                  <a:srgbClr val="FF0000"/>
                </a:solidFill>
              </a:rPr>
              <a:t>A=</a:t>
            </a:r>
            <a:r>
              <a:rPr lang="en-US" sz="2400" b="1" u="sng" dirty="0" err="1" smtClean="0">
                <a:solidFill>
                  <a:srgbClr val="FF0000"/>
                </a:solidFill>
              </a:rPr>
              <a:t>IRIt</a:t>
            </a:r>
            <a:r>
              <a:rPr lang="en-US" sz="2000" b="1" dirty="0" smtClean="0">
                <a:solidFill>
                  <a:srgbClr val="FF0000"/>
                </a:solidFill>
              </a:rPr>
              <a:t> </a:t>
            </a:r>
            <a:r>
              <a:rPr lang="ru-RU" sz="2000" b="1" dirty="0" smtClean="0">
                <a:solidFill>
                  <a:srgbClr val="0070C0"/>
                </a:solidFill>
              </a:rPr>
              <a:t>что соответствует закону </a:t>
            </a:r>
          </a:p>
          <a:p>
            <a:pPr algn="ctr"/>
            <a:r>
              <a:rPr lang="ru-RU" sz="2000" b="1" dirty="0" smtClean="0">
                <a:solidFill>
                  <a:srgbClr val="0070C0"/>
                </a:solidFill>
              </a:rPr>
              <a:t>Джоуля-Ленца</a:t>
            </a:r>
            <a:r>
              <a:rPr lang="ru-RU" sz="2000" b="1" dirty="0" smtClean="0">
                <a:solidFill>
                  <a:srgbClr val="FF0000"/>
                </a:solidFill>
              </a:rPr>
              <a:t> </a:t>
            </a:r>
            <a:r>
              <a:rPr lang="en-US" sz="2400" b="1" u="sng" dirty="0">
                <a:solidFill>
                  <a:srgbClr val="FF0000"/>
                </a:solidFill>
              </a:rPr>
              <a:t>Q=I</a:t>
            </a:r>
            <a:r>
              <a:rPr lang="en-US" sz="2400" b="1" u="sng" baseline="30000" dirty="0">
                <a:solidFill>
                  <a:srgbClr val="FF0000"/>
                </a:solidFill>
              </a:rPr>
              <a:t>2</a:t>
            </a:r>
            <a:r>
              <a:rPr lang="en-US" sz="2400" b="1" u="sng" dirty="0">
                <a:solidFill>
                  <a:srgbClr val="FF0000"/>
                </a:solidFill>
              </a:rPr>
              <a:t>Rt</a:t>
            </a:r>
            <a:endParaRPr lang="ru-RU" sz="2400" b="1" u="sng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763687" y="5661248"/>
            <a:ext cx="4824538" cy="584775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>
              <a:spcBef>
                <a:spcPts val="0"/>
              </a:spcBef>
            </a:pPr>
            <a:r>
              <a:rPr lang="ru-RU" sz="1600" b="1" dirty="0" smtClean="0">
                <a:solidFill>
                  <a:srgbClr val="FF0000"/>
                </a:solidFill>
              </a:rPr>
              <a:t>Вывод: Количество теплоты электрического </a:t>
            </a:r>
            <a:endParaRPr lang="en-US" sz="1600" b="1" dirty="0" smtClean="0">
              <a:solidFill>
                <a:srgbClr val="FF0000"/>
              </a:solidFill>
            </a:endParaRPr>
          </a:p>
          <a:p>
            <a:pPr>
              <a:spcBef>
                <a:spcPts val="0"/>
              </a:spcBef>
            </a:pPr>
            <a:r>
              <a:rPr lang="ru-RU" sz="1600" b="1" dirty="0" smtClean="0">
                <a:solidFill>
                  <a:srgbClr val="FF0000"/>
                </a:solidFill>
              </a:rPr>
              <a:t>тока равно работе электрического тока.   </a:t>
            </a:r>
            <a:endParaRPr lang="ru-RU" sz="2400" b="1" dirty="0">
              <a:ln>
                <a:solidFill>
                  <a:srgbClr val="002060"/>
                </a:solidFill>
              </a:ln>
              <a:solidFill>
                <a:srgbClr val="00B0F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804248" y="5557531"/>
            <a:ext cx="1267065" cy="707886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sz="4000" b="1" dirty="0" smtClean="0">
                <a:solidFill>
                  <a:srgbClr val="00B050"/>
                </a:solidFill>
              </a:rPr>
              <a:t>Q=A</a:t>
            </a:r>
            <a:endParaRPr lang="ru-RU" sz="4000" b="1" dirty="0">
              <a:solidFill>
                <a:srgbClr val="00B05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949747" y="1012086"/>
            <a:ext cx="695594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FFFF00"/>
                </a:solidFill>
              </a:rPr>
              <a:t>Количество теплоты, выделяемое проводником с током, </a:t>
            </a:r>
          </a:p>
          <a:p>
            <a:r>
              <a:rPr lang="ru-RU" b="1" dirty="0">
                <a:solidFill>
                  <a:srgbClr val="FFFF00"/>
                </a:solidFill>
              </a:rPr>
              <a:t>р</a:t>
            </a:r>
            <a:r>
              <a:rPr lang="ru-RU" b="1" dirty="0" smtClean="0">
                <a:solidFill>
                  <a:srgbClr val="FFFF00"/>
                </a:solidFill>
              </a:rPr>
              <a:t>авно произведению квадрата силы тока, сопротивления </a:t>
            </a:r>
          </a:p>
          <a:p>
            <a:r>
              <a:rPr lang="ru-RU" b="1" dirty="0">
                <a:solidFill>
                  <a:srgbClr val="FFFF00"/>
                </a:solidFill>
              </a:rPr>
              <a:t>п</a:t>
            </a:r>
            <a:r>
              <a:rPr lang="ru-RU" b="1" dirty="0" smtClean="0">
                <a:solidFill>
                  <a:srgbClr val="FFFF00"/>
                </a:solidFill>
              </a:rPr>
              <a:t>роводника и времени</a:t>
            </a:r>
            <a:endParaRPr lang="ru-RU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13486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animBg="1"/>
      <p:bldP spid="5" grpId="0" animBg="1"/>
      <p:bldP spid="6" grpId="0"/>
      <p:bldP spid="7" grpId="0" animBg="1"/>
      <p:bldP spid="8" grpId="0" animBg="1"/>
      <p:bldP spid="9" grpId="0" animBg="1"/>
      <p:bldP spid="10" grpId="0"/>
    </p:bldLst>
  </p:timing>
</p:sld>
</file>

<file path=ppt/theme/theme1.xml><?xml version="1.0" encoding="utf-8"?>
<a:theme xmlns:a="http://schemas.openxmlformats.org/drawingml/2006/main" name="Паркет">
  <a:themeElements>
    <a:clrScheme name="Паркет">
      <a:dk1>
        <a:sysClr val="windowText" lastClr="000000"/>
      </a:dk1>
      <a:lt1>
        <a:sysClr val="window" lastClr="FFFFFF"/>
      </a:lt1>
      <a:dk2>
        <a:srgbClr val="1D3641"/>
      </a:dk2>
      <a:lt2>
        <a:srgbClr val="DFE6D0"/>
      </a:lt2>
      <a:accent1>
        <a:srgbClr val="759AA5"/>
      </a:accent1>
      <a:accent2>
        <a:srgbClr val="CFC60D"/>
      </a:accent2>
      <a:accent3>
        <a:srgbClr val="99987F"/>
      </a:accent3>
      <a:accent4>
        <a:srgbClr val="90AC97"/>
      </a:accent4>
      <a:accent5>
        <a:srgbClr val="FFAD1C"/>
      </a:accent5>
      <a:accent6>
        <a:srgbClr val="B9AB6F"/>
      </a:accent6>
      <a:hlink>
        <a:srgbClr val="66AACD"/>
      </a:hlink>
      <a:folHlink>
        <a:srgbClr val="809DB3"/>
      </a:folHlink>
    </a:clrScheme>
    <a:fontScheme name="Обычная">
      <a:majorFont>
        <a:latin typeface="Tw Cen MT"/>
        <a:ea typeface=""/>
        <a:cs typeface=""/>
        <a:font script="Grek" typeface="Calibri"/>
        <a:font script="Cyrl" typeface="Calibri"/>
        <a:font script="Jpan" typeface="HG創英角ｺﾞｼｯｸUB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創英角ｺﾞｼｯｸUB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Паркет">
      <a:fillStyleLst>
        <a:solidFill>
          <a:schemeClr val="phClr"/>
        </a:solidFill>
        <a:gradFill rotWithShape="1">
          <a:gsLst>
            <a:gs pos="0">
              <a:schemeClr val="phClr">
                <a:tint val="79000"/>
                <a:satMod val="180000"/>
              </a:schemeClr>
            </a:gs>
            <a:gs pos="65000">
              <a:schemeClr val="phClr">
                <a:tint val="52000"/>
                <a:satMod val="250000"/>
              </a:schemeClr>
            </a:gs>
            <a:gs pos="100000">
              <a:schemeClr val="phClr">
                <a:tint val="29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000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8700000"/>
            </a:lightRig>
          </a:scene3d>
          <a:sp3d contourW="12700" prstMaterial="dkEdge">
            <a:bevelT w="0" h="0" prst="relaxedInset"/>
            <a:contourClr>
              <a:schemeClr val="phClr">
                <a:shade val="65000"/>
                <a:satMod val="15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13200000"/>
            </a:lightRig>
          </a:scene3d>
          <a:sp3d prstMaterial="dkEdge">
            <a:bevelT w="63500" h="50800" prst="relaxedInse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5000"/>
                <a:shade val="95000"/>
                <a:satMod val="200000"/>
              </a:schemeClr>
            </a:gs>
            <a:gs pos="53000">
              <a:schemeClr val="phClr">
                <a:shade val="60000"/>
                <a:satMod val="220000"/>
              </a:schemeClr>
            </a:gs>
            <a:gs pos="100000">
              <a:schemeClr val="phClr">
                <a:shade val="45000"/>
                <a:satMod val="22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tint val="83000"/>
                <a:shade val="97000"/>
                <a:satMod val="230000"/>
              </a:schemeClr>
            </a:gs>
            <a:gs pos="100000">
              <a:schemeClr val="phClr">
                <a:shade val="35000"/>
                <a:satMod val="250000"/>
              </a:schemeClr>
            </a:gs>
          </a:gsLst>
          <a:path path="circle">
            <a:fillToRect l="15000" t="50000" r="85000" b="6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Pushpin</Template>
  <TotalTime>1601</TotalTime>
  <Words>1071</Words>
  <Application>Microsoft Office PowerPoint</Application>
  <PresentationFormat>Экран (4:3)</PresentationFormat>
  <Paragraphs>164</Paragraphs>
  <Slides>19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Паркет</vt:lpstr>
      <vt:lpstr>Тема урока</vt:lpstr>
      <vt:lpstr>Цель урока</vt:lpstr>
      <vt:lpstr>Актуализация знаний.</vt:lpstr>
      <vt:lpstr>Потребители электрического тока</vt:lpstr>
      <vt:lpstr>Почему же проводники нагреваются?</vt:lpstr>
      <vt:lpstr>Слайд 6</vt:lpstr>
      <vt:lpstr>Слайд 7</vt:lpstr>
      <vt:lpstr>Слайд 8</vt:lpstr>
      <vt:lpstr>Слайд 9</vt:lpstr>
      <vt:lpstr>Слайд 10</vt:lpstr>
      <vt:lpstr>Слайд 11</vt:lpstr>
      <vt:lpstr>Типовые задачи по содержательным линиям экзаменационных работ ОГЭ 2016 года</vt:lpstr>
      <vt:lpstr>Задача №1</vt:lpstr>
      <vt:lpstr>Задача №2</vt:lpstr>
      <vt:lpstr>Задача №3</vt:lpstr>
      <vt:lpstr>Задача №4(экспериментальное задание)</vt:lpstr>
      <vt:lpstr>Задача №5</vt:lpstr>
      <vt:lpstr>Задача №6</vt:lpstr>
      <vt:lpstr>Слайд 19</vt:lpstr>
    </vt:vector>
  </TitlesOfParts>
  <Company>Toshiba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Нагревание проводников эл.током. Закон Джоуля-Ленца</dc:title>
  <dc:creator>Тоболов А.Н.</dc:creator>
  <cp:lastModifiedBy>1</cp:lastModifiedBy>
  <cp:revision>23</cp:revision>
  <dcterms:created xsi:type="dcterms:W3CDTF">2009-10-07T17:55:06Z</dcterms:created>
  <dcterms:modified xsi:type="dcterms:W3CDTF">2022-02-27T18:17:20Z</dcterms:modified>
</cp:coreProperties>
</file>