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57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22DEE-18D9-478C-97F3-0CB0409A9C08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30197-EEDA-4350-B7A9-D002439A4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552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026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2683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334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9502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7304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3419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757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423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396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6481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510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505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6861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1609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4971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438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8764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67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0251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4844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920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610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760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2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932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582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702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30197-EEDA-4350-B7A9-D002439A48B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38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Первая помощь\First_A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6103912" cy="1008111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84784"/>
            <a:ext cx="6077272" cy="720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2260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407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Первая помощь\First_Aid_Sl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728345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390525" y="1511300"/>
            <a:ext cx="8362950" cy="520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26988" y="6581775"/>
            <a:ext cx="1320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200" smtClean="0">
                <a:solidFill>
                  <a:srgbClr val="E6E0EC"/>
                </a:solidFill>
              </a:rPr>
              <a:t>ProPowerPoint.Ru</a:t>
            </a:r>
            <a:endParaRPr lang="ru-RU" sz="1200" smtClean="0">
              <a:solidFill>
                <a:srgbClr val="E6E0E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7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12" Type="http://schemas.openxmlformats.org/officeDocument/2006/relationships/slide" Target="slide8.xml"/><Relationship Id="rId17" Type="http://schemas.openxmlformats.org/officeDocument/2006/relationships/slide" Target="slide3.xml"/><Relationship Id="rId2" Type="http://schemas.openxmlformats.org/officeDocument/2006/relationships/notesSlide" Target="../notesSlides/notesSlide9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9.xml"/><Relationship Id="rId5" Type="http://schemas.openxmlformats.org/officeDocument/2006/relationships/slide" Target="slide12.xml"/><Relationship Id="rId15" Type="http://schemas.openxmlformats.org/officeDocument/2006/relationships/slide" Target="slide5.xml"/><Relationship Id="rId10" Type="http://schemas.openxmlformats.org/officeDocument/2006/relationships/slide" Target="slide17.xml"/><Relationship Id="rId4" Type="http://schemas.openxmlformats.org/officeDocument/2006/relationships/slide" Target="slide11.xml"/><Relationship Id="rId9" Type="http://schemas.openxmlformats.org/officeDocument/2006/relationships/slide" Target="slide16.xml"/><Relationship Id="rId1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4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7.xml"/><Relationship Id="rId2" Type="http://schemas.openxmlformats.org/officeDocument/2006/relationships/notesSlide" Target="../notesSlides/notesSlide10.xml"/><Relationship Id="rId16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8.xml"/><Relationship Id="rId5" Type="http://schemas.openxmlformats.org/officeDocument/2006/relationships/slide" Target="slide13.xml"/><Relationship Id="rId15" Type="http://schemas.openxmlformats.org/officeDocument/2006/relationships/slide" Target="slide6.xml"/><Relationship Id="rId10" Type="http://schemas.openxmlformats.org/officeDocument/2006/relationships/slide" Target="slide9.xml"/><Relationship Id="rId4" Type="http://schemas.openxmlformats.org/officeDocument/2006/relationships/slide" Target="slide12.xml"/><Relationship Id="rId9" Type="http://schemas.openxmlformats.org/officeDocument/2006/relationships/slide" Target="slide10.xml"/><Relationship Id="rId1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8.xml"/><Relationship Id="rId17" Type="http://schemas.openxmlformats.org/officeDocument/2006/relationships/slide" Target="slide3.xml"/><Relationship Id="rId2" Type="http://schemas.openxmlformats.org/officeDocument/2006/relationships/notesSlide" Target="../notesSlides/notesSlide11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slide" Target="slide9.xml"/><Relationship Id="rId5" Type="http://schemas.openxmlformats.org/officeDocument/2006/relationships/slide" Target="slide14.xml"/><Relationship Id="rId1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13.xml"/><Relationship Id="rId9" Type="http://schemas.openxmlformats.org/officeDocument/2006/relationships/slide" Target="slide11.xml"/><Relationship Id="rId1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7.xml"/><Relationship Id="rId3" Type="http://schemas.openxmlformats.org/officeDocument/2006/relationships/slide" Target="slide13.xml"/><Relationship Id="rId7" Type="http://schemas.openxmlformats.org/officeDocument/2006/relationships/slide" Target="slide17.xml"/><Relationship Id="rId12" Type="http://schemas.openxmlformats.org/officeDocument/2006/relationships/slide" Target="slide8.xml"/><Relationship Id="rId17" Type="http://schemas.openxmlformats.org/officeDocument/2006/relationships/slide" Target="slide3.xml"/><Relationship Id="rId2" Type="http://schemas.openxmlformats.org/officeDocument/2006/relationships/notesSlide" Target="../notesSlides/notesSlide12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9.xml"/><Relationship Id="rId5" Type="http://schemas.openxmlformats.org/officeDocument/2006/relationships/slide" Target="slide15.xml"/><Relationship Id="rId1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14.xml"/><Relationship Id="rId9" Type="http://schemas.openxmlformats.org/officeDocument/2006/relationships/slide" Target="slide11.xml"/><Relationship Id="rId1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7.xml"/><Relationship Id="rId3" Type="http://schemas.openxmlformats.org/officeDocument/2006/relationships/slide" Target="slide14.xml"/><Relationship Id="rId7" Type="http://schemas.openxmlformats.org/officeDocument/2006/relationships/slide" Target="slide13.xml"/><Relationship Id="rId12" Type="http://schemas.openxmlformats.org/officeDocument/2006/relationships/slide" Target="slide8.xml"/><Relationship Id="rId17" Type="http://schemas.openxmlformats.org/officeDocument/2006/relationships/slide" Target="slide3.xml"/><Relationship Id="rId2" Type="http://schemas.openxmlformats.org/officeDocument/2006/relationships/notesSlide" Target="../notesSlides/notesSlide13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9.xml"/><Relationship Id="rId5" Type="http://schemas.openxmlformats.org/officeDocument/2006/relationships/slide" Target="slide16.xml"/><Relationship Id="rId1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15.xml"/><Relationship Id="rId9" Type="http://schemas.openxmlformats.org/officeDocument/2006/relationships/slide" Target="slide11.xml"/><Relationship Id="rId1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3.xml"/><Relationship Id="rId3" Type="http://schemas.openxmlformats.org/officeDocument/2006/relationships/slide" Target="slide15.xml"/><Relationship Id="rId7" Type="http://schemas.openxmlformats.org/officeDocument/2006/relationships/slide" Target="slide9.xml"/><Relationship Id="rId12" Type="http://schemas.openxmlformats.org/officeDocument/2006/relationships/slide" Target="slide6.xml"/><Relationship Id="rId17" Type="http://schemas.openxmlformats.org/officeDocument/2006/relationships/slide" Target="slide11.xml"/><Relationship Id="rId2" Type="http://schemas.openxmlformats.org/officeDocument/2006/relationships/notesSlide" Target="../notesSlides/notesSlide14.xml"/><Relationship Id="rId16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5.xml"/><Relationship Id="rId5" Type="http://schemas.openxmlformats.org/officeDocument/2006/relationships/slide" Target="slide17.xml"/><Relationship Id="rId15" Type="http://schemas.openxmlformats.org/officeDocument/2006/relationships/slide" Target="slide13.xml"/><Relationship Id="rId10" Type="http://schemas.openxmlformats.org/officeDocument/2006/relationships/slide" Target="slide4.xml"/><Relationship Id="rId4" Type="http://schemas.openxmlformats.org/officeDocument/2006/relationships/slide" Target="slide16.xml"/><Relationship Id="rId9" Type="http://schemas.openxmlformats.org/officeDocument/2006/relationships/slide" Target="slide7.xml"/><Relationship Id="rId1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0.xml"/><Relationship Id="rId3" Type="http://schemas.openxmlformats.org/officeDocument/2006/relationships/slide" Target="slide16.xml"/><Relationship Id="rId7" Type="http://schemas.openxmlformats.org/officeDocument/2006/relationships/slide" Target="slide7.xml"/><Relationship Id="rId12" Type="http://schemas.openxmlformats.org/officeDocument/2006/relationships/slide" Target="slide15.xml"/><Relationship Id="rId17" Type="http://schemas.openxmlformats.org/officeDocument/2006/relationships/slide" Target="slide11.xml"/><Relationship Id="rId2" Type="http://schemas.openxmlformats.org/officeDocument/2006/relationships/notesSlide" Target="../notesSlides/notesSlide15.xml"/><Relationship Id="rId16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3.xml"/><Relationship Id="rId5" Type="http://schemas.openxmlformats.org/officeDocument/2006/relationships/slide" Target="slide9.xml"/><Relationship Id="rId15" Type="http://schemas.openxmlformats.org/officeDocument/2006/relationships/slide" Target="slide13.xml"/><Relationship Id="rId10" Type="http://schemas.openxmlformats.org/officeDocument/2006/relationships/slide" Target="slide6.xml"/><Relationship Id="rId4" Type="http://schemas.openxmlformats.org/officeDocument/2006/relationships/slide" Target="slide17.xml"/><Relationship Id="rId9" Type="http://schemas.openxmlformats.org/officeDocument/2006/relationships/slide" Target="slide5.xml"/><Relationship Id="rId1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20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5.png"/><Relationship Id="rId7" Type="http://schemas.openxmlformats.org/officeDocument/2006/relationships/slide" Target="slide2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image" Target="../media/image6.png"/><Relationship Id="rId9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6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5.png"/><Relationship Id="rId7" Type="http://schemas.openxmlformats.org/officeDocument/2006/relationships/slide" Target="slide2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image" Target="../media/image6.png"/><Relationship Id="rId9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5.png"/><Relationship Id="rId7" Type="http://schemas.openxmlformats.org/officeDocument/2006/relationships/slide" Target="slide2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image" Target="../media/image6.png"/><Relationship Id="rId9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5.png"/><Relationship Id="rId7" Type="http://schemas.openxmlformats.org/officeDocument/2006/relationships/slide" Target="slide2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image" Target="../media/image6.png"/><Relationship Id="rId9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26.xml"/><Relationship Id="rId7" Type="http://schemas.openxmlformats.org/officeDocument/2006/relationships/slide" Target="slide2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5.png"/><Relationship Id="rId7" Type="http://schemas.openxmlformats.org/officeDocument/2006/relationships/slide" Target="slide2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image" Target="../media/image6.png"/><Relationship Id="rId9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5.png"/><Relationship Id="rId7" Type="http://schemas.openxmlformats.org/officeDocument/2006/relationships/slide" Target="slide2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image" Target="../media/image6.png"/><Relationship Id="rId9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5.png"/><Relationship Id="rId7" Type="http://schemas.openxmlformats.org/officeDocument/2006/relationships/slide" Target="slide28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image" Target="../media/image6.png"/><Relationship Id="rId9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5.png"/><Relationship Id="rId7" Type="http://schemas.openxmlformats.org/officeDocument/2006/relationships/slide" Target="slide2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image" Target="../media/image6.png"/><Relationship Id="rId9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5.png"/><Relationship Id="rId7" Type="http://schemas.openxmlformats.org/officeDocument/2006/relationships/slide" Target="slide28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image" Target="../media/image6.png"/><Relationship Id="rId9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notesSlide" Target="../notesSlides/notesSlide2.xml"/><Relationship Id="rId16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1.bp.blogspot.com/-EanY8cqCYxE/TyEOwZurL5I/AAAAAAAAAD4/A3SxGrr14T8/s1600/running_on_treadmill.png" TargetMode="External"/><Relationship Id="rId3" Type="http://schemas.openxmlformats.org/officeDocument/2006/relationships/hyperlink" Target="https://i.ytimg.com/vi/jc3hE8i4g34/maxresdefault.jpg" TargetMode="External"/><Relationship Id="rId7" Type="http://schemas.openxmlformats.org/officeDocument/2006/relationships/hyperlink" Target="https://fileservice.slidewiki.org/picture/3e6ef7656dafa3b63f0d276c2d9649ad2f28b58287c5514b6ee92ba84561a4d3.png?1544613379182" TargetMode="External"/><Relationship Id="rId2" Type="http://schemas.openxmlformats.org/officeDocument/2006/relationships/hyperlink" Target="https://propowerpoint.ru/ferst_aid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chool630.ru/wp-content/uploads/2020/03/everybody_wins.jpg" TargetMode="External"/><Relationship Id="rId5" Type="http://schemas.openxmlformats.org/officeDocument/2006/relationships/hyperlink" Target="https://3.bp.blogspot.com/-SDdhYE472co/VtxySyVRldI/AAAAAAAAidw/iVWxMeR0570/s1600/Los+t%C3%B3xicos,+c%C3%B3mo+nos+afectan.jpg" TargetMode="External"/><Relationship Id="rId4" Type="http://schemas.openxmlformats.org/officeDocument/2006/relationships/hyperlink" Target="http://zvonoknaurok.ru/publ/viktoriny/vneklassnaja_rabota/viktorina_po_obzh/11-1-0-148" TargetMode="External"/><Relationship Id="rId9" Type="http://schemas.openxmlformats.org/officeDocument/2006/relationships/hyperlink" Target="https://easyen.ru/load/metodika/technologicheski_priem/videourok_sozdanie_prezentacii_s_primeneniem_tekhnologicheskogo_prijoma_universalnyj_trenazhjor/246-1-0-32015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notesSlide" Target="../notesSlides/notesSlide3.xml"/><Relationship Id="rId16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notesSlide" Target="../notesSlides/notesSlide4.xml"/><Relationship Id="rId16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notesSlide" Target="../notesSlides/notesSlide5.xml"/><Relationship Id="rId16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4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notesSlide" Target="../notesSlides/notesSlide6.xml"/><Relationship Id="rId16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5" Type="http://schemas.openxmlformats.org/officeDocument/2006/relationships/slide" Target="slide6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4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12" Type="http://schemas.openxmlformats.org/officeDocument/2006/relationships/slide" Target="slide7.xml"/><Relationship Id="rId2" Type="http://schemas.openxmlformats.org/officeDocument/2006/relationships/notesSlide" Target="../notesSlides/notesSlide7.xml"/><Relationship Id="rId16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6.xml"/><Relationship Id="rId5" Type="http://schemas.openxmlformats.org/officeDocument/2006/relationships/slide" Target="slide10.xml"/><Relationship Id="rId1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slide" Target="slide14.xml"/><Relationship Id="rId1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7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12" Type="http://schemas.openxmlformats.org/officeDocument/2006/relationships/slide" Target="slide8.xml"/><Relationship Id="rId17" Type="http://schemas.openxmlformats.org/officeDocument/2006/relationships/slide" Target="slide3.xml"/><Relationship Id="rId2" Type="http://schemas.openxmlformats.org/officeDocument/2006/relationships/notesSlide" Target="../notesSlides/notesSlide8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17.xml"/><Relationship Id="rId5" Type="http://schemas.openxmlformats.org/officeDocument/2006/relationships/slide" Target="slide11.xml"/><Relationship Id="rId15" Type="http://schemas.openxmlformats.org/officeDocument/2006/relationships/slide" Target="slide5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Relationship Id="rId1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804" y="985781"/>
            <a:ext cx="6653014" cy="1008062"/>
          </a:xfrm>
        </p:spPr>
        <p:txBody>
          <a:bodyPr/>
          <a:lstStyle/>
          <a:p>
            <a:pPr fontAlgn="auto">
              <a:lnSpc>
                <a:spcPct val="70000"/>
              </a:lnSpc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Викторина по ОБЖ</a:t>
            </a:r>
            <a:br>
              <a:rPr lang="ru-RU" sz="3600" b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</a:br>
            <a:r>
              <a:rPr lang="ru-RU" sz="6600" dirty="0" smtClean="0">
                <a:solidFill>
                  <a:srgbClr val="0070C0"/>
                </a:solidFill>
                <a:effectLst/>
              </a:rPr>
              <a:t>«Знатоки </a:t>
            </a:r>
            <a:br>
              <a:rPr lang="ru-RU" sz="6600" dirty="0" smtClean="0">
                <a:solidFill>
                  <a:srgbClr val="0070C0"/>
                </a:solidFill>
                <a:effectLst/>
              </a:rPr>
            </a:br>
            <a:r>
              <a:rPr lang="ru-RU" sz="6600" dirty="0" smtClean="0">
                <a:solidFill>
                  <a:srgbClr val="0070C0"/>
                </a:solidFill>
                <a:effectLst/>
              </a:rPr>
              <a:t>безопасного поведения»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72200" y="4509120"/>
            <a:ext cx="3124622" cy="1684630"/>
          </a:xfrm>
        </p:spPr>
        <p:txBody>
          <a:bodyPr rtlCol="0">
            <a:normAutofit/>
          </a:bodyPr>
          <a:lstStyle/>
          <a:p>
            <a:pPr>
              <a:defRPr/>
            </a:pP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7" name="Пятиугольник 6">
            <a:hlinkClick r:id="" action="ppaction://hlinkshowjump?jump=nextslide"/>
          </p:cNvPr>
          <p:cNvSpPr/>
          <p:nvPr/>
        </p:nvSpPr>
        <p:spPr>
          <a:xfrm>
            <a:off x="7546973" y="6347741"/>
            <a:ext cx="1163394" cy="360040"/>
          </a:xfrm>
          <a:prstGeom prst="homePlat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Начать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Управляющая кнопка: сведения 7">
            <a:hlinkClick r:id="" action="ppaction://hlinkshowjump?jump=lastslide" highlightClick="1"/>
          </p:cNvPr>
          <p:cNvSpPr/>
          <p:nvPr/>
        </p:nvSpPr>
        <p:spPr>
          <a:xfrm>
            <a:off x="215516" y="6193750"/>
            <a:ext cx="360040" cy="334011"/>
          </a:xfrm>
          <a:prstGeom prst="actionButtonInformation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682986"/>
            <a:ext cx="8208912" cy="1134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dirty="0">
                <a:solidFill>
                  <a:srgbClr val="0070C0"/>
                </a:solidFill>
                <a:latin typeface="+mj-lt"/>
              </a:rPr>
              <a:t>Устройство, предназначенное для защиты органов дыхания от </a:t>
            </a:r>
            <a:r>
              <a:rPr lang="ru-RU" sz="4800" dirty="0" smtClean="0">
                <a:solidFill>
                  <a:srgbClr val="0070C0"/>
                </a:solidFill>
                <a:latin typeface="+mj-lt"/>
              </a:rPr>
              <a:t>ОВ.</a:t>
            </a:r>
            <a:endParaRPr lang="ru-RU" sz="4800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563888" y="5063956"/>
            <a:ext cx="23503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противогаз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432048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7" name="Овал 36">
            <a:hlinkClick r:id="rId3" action="ppaction://hlinksldjump"/>
          </p:cNvPr>
          <p:cNvSpPr/>
          <p:nvPr/>
        </p:nvSpPr>
        <p:spPr>
          <a:xfrm>
            <a:off x="428396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8" name="Овал 37">
            <a:hlinkClick r:id="rId4" action="ppaction://hlinksldjump"/>
          </p:cNvPr>
          <p:cNvSpPr/>
          <p:nvPr/>
        </p:nvSpPr>
        <p:spPr>
          <a:xfrm>
            <a:off x="4896104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9" name="Овал 38">
            <a:hlinkClick r:id="rId5" action="ppaction://hlinksldjump"/>
          </p:cNvPr>
          <p:cNvSpPr/>
          <p:nvPr/>
        </p:nvSpPr>
        <p:spPr>
          <a:xfrm>
            <a:off x="5633059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0" name="Овал 39">
            <a:hlinkClick r:id="rId6" action="ppaction://hlinksldjump"/>
          </p:cNvPr>
          <p:cNvSpPr/>
          <p:nvPr/>
        </p:nvSpPr>
        <p:spPr>
          <a:xfrm>
            <a:off x="621500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1" name="Овал 40">
            <a:hlinkClick r:id="rId7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2" name="Овал 41">
            <a:hlinkClick r:id="rId8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3" name="Овал 42">
            <a:hlinkClick r:id="rId9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4" name="Овал 43">
            <a:hlinkClick r:id="rId10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5" name="Овал 44">
            <a:hlinkClick r:id="rId11" action="ppaction://hlinksldjump"/>
          </p:cNvPr>
          <p:cNvSpPr/>
          <p:nvPr/>
        </p:nvSpPr>
        <p:spPr>
          <a:xfrm>
            <a:off x="370790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6" name="Овал 45">
            <a:hlinkClick r:id="rId12" action="ppaction://hlinksldjump"/>
          </p:cNvPr>
          <p:cNvSpPr/>
          <p:nvPr/>
        </p:nvSpPr>
        <p:spPr>
          <a:xfrm>
            <a:off x="313184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7" name="Овал 46">
            <a:hlinkClick r:id="rId13" action="ppaction://hlinksldjump"/>
          </p:cNvPr>
          <p:cNvSpPr/>
          <p:nvPr/>
        </p:nvSpPr>
        <p:spPr>
          <a:xfrm>
            <a:off x="255577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8" name="Овал 47">
            <a:hlinkClick r:id="rId14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9" name="Овал 48">
            <a:hlinkClick r:id="rId15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0" name="Овал 49">
            <a:hlinkClick r:id="rId16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1" name="Овал 50">
            <a:hlinkClick r:id="rId17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39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682986"/>
            <a:ext cx="8208912" cy="1651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dirty="0">
                <a:solidFill>
                  <a:srgbClr val="0070C0"/>
                </a:solidFill>
                <a:latin typeface="+mj-lt"/>
              </a:rPr>
              <a:t>Реакция на опасность, когда человек испытывая страх, стремится убежать, забыв обо </a:t>
            </a:r>
            <a:r>
              <a:rPr lang="ru-RU" sz="4800" dirty="0" smtClean="0">
                <a:solidFill>
                  <a:srgbClr val="0070C0"/>
                </a:solidFill>
                <a:latin typeface="+mj-lt"/>
              </a:rPr>
              <a:t>всём.</a:t>
            </a:r>
            <a:endParaRPr lang="ru-RU" sz="4800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863356" y="5063956"/>
            <a:ext cx="15007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паника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432048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8" name="Овал 37">
            <a:hlinkClick r:id="rId3" action="ppaction://hlinksldjump"/>
          </p:cNvPr>
          <p:cNvSpPr/>
          <p:nvPr/>
        </p:nvSpPr>
        <p:spPr>
          <a:xfrm>
            <a:off x="486003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9" name="Овал 38">
            <a:hlinkClick r:id="rId4" action="ppaction://hlinksldjump"/>
          </p:cNvPr>
          <p:cNvSpPr/>
          <p:nvPr/>
        </p:nvSpPr>
        <p:spPr>
          <a:xfrm>
            <a:off x="5472168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0" name="Овал 39">
            <a:hlinkClick r:id="rId5" action="ppaction://hlinksldjump"/>
          </p:cNvPr>
          <p:cNvSpPr/>
          <p:nvPr/>
        </p:nvSpPr>
        <p:spPr>
          <a:xfrm>
            <a:off x="621500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1" name="Овал 40">
            <a:hlinkClick r:id="rId6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2" name="Овал 41">
            <a:hlinkClick r:id="rId7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3" name="Овал 42">
            <a:hlinkClick r:id="rId7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4" name="Овал 43">
            <a:hlinkClick r:id="rId8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5" name="Овал 44">
            <a:hlinkClick r:id="rId9" action="ppaction://hlinksldjump"/>
          </p:cNvPr>
          <p:cNvSpPr/>
          <p:nvPr/>
        </p:nvSpPr>
        <p:spPr>
          <a:xfrm>
            <a:off x="428396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6" name="Овал 45">
            <a:hlinkClick r:id="rId10" action="ppaction://hlinksldjump"/>
          </p:cNvPr>
          <p:cNvSpPr/>
          <p:nvPr/>
        </p:nvSpPr>
        <p:spPr>
          <a:xfrm>
            <a:off x="370790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7" name="Овал 46">
            <a:hlinkClick r:id="rId11" action="ppaction://hlinksldjump"/>
          </p:cNvPr>
          <p:cNvSpPr/>
          <p:nvPr/>
        </p:nvSpPr>
        <p:spPr>
          <a:xfrm>
            <a:off x="313184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8" name="Овал 47">
            <a:hlinkClick r:id="rId12" action="ppaction://hlinksldjump"/>
          </p:cNvPr>
          <p:cNvSpPr/>
          <p:nvPr/>
        </p:nvSpPr>
        <p:spPr>
          <a:xfrm>
            <a:off x="255577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9" name="Овал 48">
            <a:hlinkClick r:id="rId13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0" name="Овал 49">
            <a:hlinkClick r:id="rId14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1" name="Овал 50">
            <a:hlinkClick r:id="rId15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2" name="Овал 51">
            <a:hlinkClick r:id="rId16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59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682986"/>
            <a:ext cx="8208912" cy="1134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dirty="0">
                <a:solidFill>
                  <a:srgbClr val="0070C0"/>
                </a:solidFill>
                <a:latin typeface="+mj-lt"/>
              </a:rPr>
              <a:t>Кратковременная (от нескольких секунд до 30 минут) потеря </a:t>
            </a:r>
            <a:r>
              <a:rPr lang="ru-RU" sz="4800" dirty="0" smtClean="0">
                <a:solidFill>
                  <a:srgbClr val="0070C0"/>
                </a:solidFill>
                <a:latin typeface="+mj-lt"/>
              </a:rPr>
              <a:t>сознания.</a:t>
            </a:r>
            <a:endParaRPr lang="ru-RU" sz="4800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863356" y="5063956"/>
            <a:ext cx="1702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обморок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540000" cy="54000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8" name="Овал 57">
            <a:hlinkClick r:id="rId3" action="ppaction://hlinksldjump"/>
          </p:cNvPr>
          <p:cNvSpPr/>
          <p:nvPr/>
        </p:nvSpPr>
        <p:spPr>
          <a:xfrm>
            <a:off x="543609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9" name="Овал 58">
            <a:hlinkClick r:id="rId4" action="ppaction://hlinksldjump"/>
          </p:cNvPr>
          <p:cNvSpPr/>
          <p:nvPr/>
        </p:nvSpPr>
        <p:spPr>
          <a:xfrm>
            <a:off x="6048232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0" name="Овал 59">
            <a:hlinkClick r:id="rId5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1" name="Овал 60">
            <a:hlinkClick r:id="rId6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2" name="Овал 61">
            <a:hlinkClick r:id="rId7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3" name="Овал 62">
            <a:hlinkClick r:id="rId8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4" name="Овал 63">
            <a:hlinkClick r:id="rId9" action="ppaction://hlinksldjump"/>
          </p:cNvPr>
          <p:cNvSpPr/>
          <p:nvPr/>
        </p:nvSpPr>
        <p:spPr>
          <a:xfrm>
            <a:off x="486003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5" name="Овал 64">
            <a:hlinkClick r:id="rId10" action="ppaction://hlinksldjump"/>
          </p:cNvPr>
          <p:cNvSpPr/>
          <p:nvPr/>
        </p:nvSpPr>
        <p:spPr>
          <a:xfrm>
            <a:off x="428396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6" name="Овал 65">
            <a:hlinkClick r:id="rId11" action="ppaction://hlinksldjump"/>
          </p:cNvPr>
          <p:cNvSpPr/>
          <p:nvPr/>
        </p:nvSpPr>
        <p:spPr>
          <a:xfrm>
            <a:off x="370790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7" name="Овал 66">
            <a:hlinkClick r:id="rId12" action="ppaction://hlinksldjump"/>
          </p:cNvPr>
          <p:cNvSpPr/>
          <p:nvPr/>
        </p:nvSpPr>
        <p:spPr>
          <a:xfrm>
            <a:off x="313184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8" name="Овал 67">
            <a:hlinkClick r:id="rId13" action="ppaction://hlinksldjump"/>
          </p:cNvPr>
          <p:cNvSpPr/>
          <p:nvPr/>
        </p:nvSpPr>
        <p:spPr>
          <a:xfrm>
            <a:off x="255577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9" name="Овал 68">
            <a:hlinkClick r:id="rId14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0" name="Овал 69">
            <a:hlinkClick r:id="rId15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1" name="Овал 70">
            <a:hlinkClick r:id="rId16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2" name="Овал 71">
            <a:hlinkClick r:id="rId17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81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682986"/>
            <a:ext cx="8208912" cy="2168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dirty="0">
                <a:solidFill>
                  <a:srgbClr val="0070C0"/>
                </a:solidFill>
                <a:latin typeface="+mj-lt"/>
              </a:rPr>
              <a:t>Тяжёлое вирусное заболевание, поражающее центральную нервную систему, возникающее при укусах животных.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491880" y="5063956"/>
            <a:ext cx="21691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бешенство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540000" cy="54000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5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0" name="Овал 39">
            <a:hlinkClick r:id="rId3" action="ppaction://hlinksldjump"/>
          </p:cNvPr>
          <p:cNvSpPr/>
          <p:nvPr/>
        </p:nvSpPr>
        <p:spPr>
          <a:xfrm>
            <a:off x="601216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1" name="Овал 40">
            <a:hlinkClick r:id="rId4" action="ppaction://hlinksldjump"/>
          </p:cNvPr>
          <p:cNvSpPr/>
          <p:nvPr/>
        </p:nvSpPr>
        <p:spPr>
          <a:xfrm>
            <a:off x="6660232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2" name="Овал 41">
            <a:hlinkClick r:id="rId5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3" name="Овал 42">
            <a:hlinkClick r:id="rId6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4" name="Овал 43">
            <a:hlinkClick r:id="rId7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5" name="Овал 44">
            <a:hlinkClick r:id="rId8" action="ppaction://hlinksldjump"/>
          </p:cNvPr>
          <p:cNvSpPr/>
          <p:nvPr/>
        </p:nvSpPr>
        <p:spPr>
          <a:xfrm>
            <a:off x="543609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6" name="Овал 45">
            <a:hlinkClick r:id="rId9" action="ppaction://hlinksldjump"/>
          </p:cNvPr>
          <p:cNvSpPr/>
          <p:nvPr/>
        </p:nvSpPr>
        <p:spPr>
          <a:xfrm>
            <a:off x="486003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7" name="Овал 46">
            <a:hlinkClick r:id="rId10" action="ppaction://hlinksldjump"/>
          </p:cNvPr>
          <p:cNvSpPr/>
          <p:nvPr/>
        </p:nvSpPr>
        <p:spPr>
          <a:xfrm>
            <a:off x="428396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8" name="Овал 47">
            <a:hlinkClick r:id="rId11" action="ppaction://hlinksldjump"/>
          </p:cNvPr>
          <p:cNvSpPr/>
          <p:nvPr/>
        </p:nvSpPr>
        <p:spPr>
          <a:xfrm>
            <a:off x="370790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9" name="Овал 48">
            <a:hlinkClick r:id="rId12" action="ppaction://hlinksldjump"/>
          </p:cNvPr>
          <p:cNvSpPr/>
          <p:nvPr/>
        </p:nvSpPr>
        <p:spPr>
          <a:xfrm>
            <a:off x="313184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0" name="Овал 49">
            <a:hlinkClick r:id="rId13" action="ppaction://hlinksldjump"/>
          </p:cNvPr>
          <p:cNvSpPr/>
          <p:nvPr/>
        </p:nvSpPr>
        <p:spPr>
          <a:xfrm>
            <a:off x="255577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1" name="Овал 50">
            <a:hlinkClick r:id="rId14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2" name="Овал 51">
            <a:hlinkClick r:id="rId15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3" name="Овал 52">
            <a:hlinkClick r:id="rId16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4" name="Овал 53">
            <a:hlinkClick r:id="rId17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59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682986"/>
            <a:ext cx="8208912" cy="199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400" dirty="0">
                <a:solidFill>
                  <a:srgbClr val="0070C0"/>
                </a:solidFill>
                <a:latin typeface="+mj-lt"/>
              </a:rPr>
              <a:t>Как называется поведение человека, когда он может чётко и доходчиво выражать свои чувства и желания, когда он имеет своё мнение и знает, чего хочет</a:t>
            </a:r>
            <a:r>
              <a:rPr lang="ru-RU" sz="4400" dirty="0" smtClean="0">
                <a:solidFill>
                  <a:srgbClr val="0070C0"/>
                </a:solidFill>
                <a:latin typeface="+mj-lt"/>
              </a:rPr>
              <a:t>?</a:t>
            </a:r>
            <a:endParaRPr lang="ru-RU" sz="4400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491880" y="5063956"/>
            <a:ext cx="25042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уверенность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540000" cy="54000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5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1" name="Овал 40">
            <a:hlinkClick r:id="rId3" action="ppaction://hlinksldjump"/>
          </p:cNvPr>
          <p:cNvSpPr/>
          <p:nvPr/>
        </p:nvSpPr>
        <p:spPr>
          <a:xfrm>
            <a:off x="658822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2" name="Овал 41">
            <a:hlinkClick r:id="rId4" action="ppaction://hlinksldjump"/>
          </p:cNvPr>
          <p:cNvSpPr/>
          <p:nvPr/>
        </p:nvSpPr>
        <p:spPr>
          <a:xfrm>
            <a:off x="7236296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3" name="Овал 42">
            <a:hlinkClick r:id="rId5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4" name="Овал 43">
            <a:hlinkClick r:id="rId6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5" name="Овал 44">
            <a:hlinkClick r:id="rId7" action="ppaction://hlinksldjump"/>
          </p:cNvPr>
          <p:cNvSpPr/>
          <p:nvPr/>
        </p:nvSpPr>
        <p:spPr>
          <a:xfrm>
            <a:off x="601216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6" name="Овал 45">
            <a:hlinkClick r:id="rId8" action="ppaction://hlinksldjump"/>
          </p:cNvPr>
          <p:cNvSpPr/>
          <p:nvPr/>
        </p:nvSpPr>
        <p:spPr>
          <a:xfrm>
            <a:off x="543609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7" name="Овал 46">
            <a:hlinkClick r:id="rId9" action="ppaction://hlinksldjump"/>
          </p:cNvPr>
          <p:cNvSpPr/>
          <p:nvPr/>
        </p:nvSpPr>
        <p:spPr>
          <a:xfrm>
            <a:off x="486003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8" name="Овал 47">
            <a:hlinkClick r:id="rId10" action="ppaction://hlinksldjump"/>
          </p:cNvPr>
          <p:cNvSpPr/>
          <p:nvPr/>
        </p:nvSpPr>
        <p:spPr>
          <a:xfrm>
            <a:off x="428396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9" name="Овал 48">
            <a:hlinkClick r:id="rId11" action="ppaction://hlinksldjump"/>
          </p:cNvPr>
          <p:cNvSpPr/>
          <p:nvPr/>
        </p:nvSpPr>
        <p:spPr>
          <a:xfrm>
            <a:off x="370790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0" name="Овал 49">
            <a:hlinkClick r:id="rId12" action="ppaction://hlinksldjump"/>
          </p:cNvPr>
          <p:cNvSpPr/>
          <p:nvPr/>
        </p:nvSpPr>
        <p:spPr>
          <a:xfrm>
            <a:off x="313184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1" name="Овал 50">
            <a:hlinkClick r:id="rId13" action="ppaction://hlinksldjump"/>
          </p:cNvPr>
          <p:cNvSpPr/>
          <p:nvPr/>
        </p:nvSpPr>
        <p:spPr>
          <a:xfrm>
            <a:off x="255577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2" name="Овал 51">
            <a:hlinkClick r:id="rId14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3" name="Овал 52">
            <a:hlinkClick r:id="rId15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4" name="Овал 53">
            <a:hlinkClick r:id="rId16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5" name="Овал 54">
            <a:hlinkClick r:id="rId17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99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682986"/>
            <a:ext cx="8208912" cy="152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400" dirty="0">
                <a:solidFill>
                  <a:srgbClr val="0070C0"/>
                </a:solidFill>
                <a:latin typeface="+mj-lt"/>
              </a:rPr>
              <a:t>Кем является человек, находящийся на дороге вне </a:t>
            </a:r>
            <a:r>
              <a:rPr lang="ru-RU" sz="4400" dirty="0" smtClean="0">
                <a:solidFill>
                  <a:srgbClr val="0070C0"/>
                </a:solidFill>
                <a:latin typeface="+mj-lt"/>
              </a:rPr>
              <a:t>транспортного </a:t>
            </a:r>
            <a:r>
              <a:rPr lang="ru-RU" sz="4400" dirty="0">
                <a:solidFill>
                  <a:srgbClr val="0070C0"/>
                </a:solidFill>
                <a:latin typeface="+mj-lt"/>
              </a:rPr>
              <a:t>средства и не производящий на ней работ?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491880" y="5063956"/>
            <a:ext cx="16930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пешеход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540000" cy="54000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5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5" name="Овал 54">
            <a:hlinkClick r:id="rId3" action="ppaction://hlinksldjump"/>
          </p:cNvPr>
          <p:cNvSpPr/>
          <p:nvPr/>
        </p:nvSpPr>
        <p:spPr>
          <a:xfrm>
            <a:off x="716428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6" name="Овал 55">
            <a:hlinkClick r:id="rId4" action="ppaction://hlinksldjump"/>
          </p:cNvPr>
          <p:cNvSpPr/>
          <p:nvPr/>
        </p:nvSpPr>
        <p:spPr>
          <a:xfrm>
            <a:off x="7812360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7" name="Овал 56">
            <a:hlinkClick r:id="rId5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2" name="Овал 61">
            <a:hlinkClick r:id="rId6" action="ppaction://hlinksldjump"/>
          </p:cNvPr>
          <p:cNvSpPr/>
          <p:nvPr/>
        </p:nvSpPr>
        <p:spPr>
          <a:xfrm>
            <a:off x="428396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3" name="Овал 62">
            <a:hlinkClick r:id="rId7" action="ppaction://hlinksldjump"/>
          </p:cNvPr>
          <p:cNvSpPr/>
          <p:nvPr/>
        </p:nvSpPr>
        <p:spPr>
          <a:xfrm>
            <a:off x="370790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4" name="Овал 63">
            <a:hlinkClick r:id="rId8" action="ppaction://hlinksldjump"/>
          </p:cNvPr>
          <p:cNvSpPr/>
          <p:nvPr/>
        </p:nvSpPr>
        <p:spPr>
          <a:xfrm>
            <a:off x="313184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5" name="Овал 64">
            <a:hlinkClick r:id="rId9" action="ppaction://hlinksldjump"/>
          </p:cNvPr>
          <p:cNvSpPr/>
          <p:nvPr/>
        </p:nvSpPr>
        <p:spPr>
          <a:xfrm>
            <a:off x="255577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6" name="Овал 65">
            <a:hlinkClick r:id="rId10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7" name="Овал 66">
            <a:hlinkClick r:id="rId11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8" name="Овал 67">
            <a:hlinkClick r:id="rId12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9" name="Овал 68">
            <a:hlinkClick r:id="rId13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0" name="Овал 69">
            <a:hlinkClick r:id="rId14" action="ppaction://hlinksldjump"/>
          </p:cNvPr>
          <p:cNvSpPr/>
          <p:nvPr/>
        </p:nvSpPr>
        <p:spPr>
          <a:xfrm>
            <a:off x="658822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1" name="Овал 70">
            <a:hlinkClick r:id="rId15" action="ppaction://hlinksldjump"/>
          </p:cNvPr>
          <p:cNvSpPr/>
          <p:nvPr/>
        </p:nvSpPr>
        <p:spPr>
          <a:xfrm>
            <a:off x="601216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2" name="Овал 71">
            <a:hlinkClick r:id="rId16" action="ppaction://hlinksldjump"/>
          </p:cNvPr>
          <p:cNvSpPr/>
          <p:nvPr/>
        </p:nvSpPr>
        <p:spPr>
          <a:xfrm>
            <a:off x="543609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3" name="Овал 72">
            <a:hlinkClick r:id="rId17" action="ppaction://hlinksldjump"/>
          </p:cNvPr>
          <p:cNvSpPr/>
          <p:nvPr/>
        </p:nvSpPr>
        <p:spPr>
          <a:xfrm>
            <a:off x="486003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05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682986"/>
            <a:ext cx="8208912" cy="104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400" dirty="0">
                <a:solidFill>
                  <a:srgbClr val="0070C0"/>
                </a:solidFill>
                <a:latin typeface="+mj-lt"/>
              </a:rPr>
              <a:t>Если собака сбила вас с ног, необходимо упасть на живот, а руками закрыть …?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185941" y="5063956"/>
            <a:ext cx="9621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шею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540000" cy="54000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5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9" name="Овал 28">
            <a:hlinkClick r:id="rId3" action="ppaction://hlinksldjump"/>
          </p:cNvPr>
          <p:cNvSpPr/>
          <p:nvPr/>
        </p:nvSpPr>
        <p:spPr>
          <a:xfrm>
            <a:off x="774035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0" name="Овал 29">
            <a:hlinkClick r:id="rId4" action="ppaction://hlinksldjump"/>
          </p:cNvPr>
          <p:cNvSpPr/>
          <p:nvPr/>
        </p:nvSpPr>
        <p:spPr>
          <a:xfrm>
            <a:off x="8388424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7" name="Овал 36">
            <a:hlinkClick r:id="rId5" action="ppaction://hlinksldjump"/>
          </p:cNvPr>
          <p:cNvSpPr/>
          <p:nvPr/>
        </p:nvSpPr>
        <p:spPr>
          <a:xfrm>
            <a:off x="370790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8" name="Овал 37">
            <a:hlinkClick r:id="rId6" action="ppaction://hlinksldjump"/>
          </p:cNvPr>
          <p:cNvSpPr/>
          <p:nvPr/>
        </p:nvSpPr>
        <p:spPr>
          <a:xfrm>
            <a:off x="313184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9" name="Овал 38">
            <a:hlinkClick r:id="rId7" action="ppaction://hlinksldjump"/>
          </p:cNvPr>
          <p:cNvSpPr/>
          <p:nvPr/>
        </p:nvSpPr>
        <p:spPr>
          <a:xfrm>
            <a:off x="255577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0" name="Овал 39">
            <a:hlinkClick r:id="rId8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1" name="Овал 40">
            <a:hlinkClick r:id="rId9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2" name="Овал 41">
            <a:hlinkClick r:id="rId10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3" name="Овал 42">
            <a:hlinkClick r:id="rId11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4" name="Овал 43">
            <a:hlinkClick r:id="rId12" action="ppaction://hlinksldjump"/>
          </p:cNvPr>
          <p:cNvSpPr/>
          <p:nvPr/>
        </p:nvSpPr>
        <p:spPr>
          <a:xfrm>
            <a:off x="716428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5" name="Овал 44">
            <a:hlinkClick r:id="rId13" action="ppaction://hlinksldjump"/>
          </p:cNvPr>
          <p:cNvSpPr/>
          <p:nvPr/>
        </p:nvSpPr>
        <p:spPr>
          <a:xfrm>
            <a:off x="428396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6" name="Овал 45">
            <a:hlinkClick r:id="rId14" action="ppaction://hlinksldjump"/>
          </p:cNvPr>
          <p:cNvSpPr/>
          <p:nvPr/>
        </p:nvSpPr>
        <p:spPr>
          <a:xfrm>
            <a:off x="658822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7" name="Овал 46">
            <a:hlinkClick r:id="rId15" action="ppaction://hlinksldjump"/>
          </p:cNvPr>
          <p:cNvSpPr/>
          <p:nvPr/>
        </p:nvSpPr>
        <p:spPr>
          <a:xfrm>
            <a:off x="601216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8" name="Овал 47">
            <a:hlinkClick r:id="rId16" action="ppaction://hlinksldjump"/>
          </p:cNvPr>
          <p:cNvSpPr/>
          <p:nvPr/>
        </p:nvSpPr>
        <p:spPr>
          <a:xfrm>
            <a:off x="543609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9" name="Овал 48">
            <a:hlinkClick r:id="rId17" action="ppaction://hlinksldjump"/>
          </p:cNvPr>
          <p:cNvSpPr/>
          <p:nvPr/>
        </p:nvSpPr>
        <p:spPr>
          <a:xfrm>
            <a:off x="486003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24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489843"/>
            <a:ext cx="8208912" cy="2425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dirty="0">
                <a:solidFill>
                  <a:srgbClr val="0070C0"/>
                </a:solidFill>
                <a:latin typeface="+mj-lt"/>
              </a:rPr>
              <a:t>Как называется физическое лицо, захваченное и (или) удерживаемое в целях понуждения государства, организации или отдельных лиц совершить какое либо действие или воздержаться от совершения  какого либо действия  как условия освобождения удерживаемого лица?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563888" y="5063956"/>
            <a:ext cx="19335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заложник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540000" cy="54000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5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" name="Пятиугольник 4">
            <a:hlinkClick r:id="" action="ppaction://hlinkshowjump?jump=nextslide"/>
          </p:cNvPr>
          <p:cNvSpPr/>
          <p:nvPr/>
        </p:nvSpPr>
        <p:spPr>
          <a:xfrm>
            <a:off x="3131840" y="6309320"/>
            <a:ext cx="3240360" cy="360040"/>
          </a:xfrm>
          <a:prstGeom prst="homePlat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Следующий тур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153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60648"/>
            <a:ext cx="705678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"Обеспечение безопасности </a:t>
            </a:r>
            <a:endParaRPr lang="ru-RU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при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угрозе и в ходе ЧС"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431512" y="282258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Овал 6">
            <a:hlinkClick r:id="rId4" action="ppaction://hlinksldjump"/>
          </p:cNvPr>
          <p:cNvSpPr/>
          <p:nvPr/>
        </p:nvSpPr>
        <p:spPr>
          <a:xfrm>
            <a:off x="431512" y="3552783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Овал 7">
            <a:hlinkClick r:id="rId5" action="ppaction://hlinksldjump"/>
          </p:cNvPr>
          <p:cNvSpPr/>
          <p:nvPr/>
        </p:nvSpPr>
        <p:spPr>
          <a:xfrm>
            <a:off x="431512" y="4282980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9" name="Овал 8">
            <a:hlinkClick r:id="rId6" action="ppaction://hlinksldjump"/>
          </p:cNvPr>
          <p:cNvSpPr/>
          <p:nvPr/>
        </p:nvSpPr>
        <p:spPr>
          <a:xfrm>
            <a:off x="431512" y="501317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5776" y="1463224"/>
            <a:ext cx="4361239" cy="5119576"/>
          </a:xfrm>
          <a:prstGeom prst="rect">
            <a:avLst/>
          </a:prstGeom>
        </p:spPr>
      </p:pic>
      <p:sp>
        <p:nvSpPr>
          <p:cNvPr id="28" name="Овал 27">
            <a:hlinkClick r:id="rId8" action="ppaction://hlinksldjump"/>
          </p:cNvPr>
          <p:cNvSpPr/>
          <p:nvPr/>
        </p:nvSpPr>
        <p:spPr>
          <a:xfrm>
            <a:off x="431512" y="2092389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2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60648"/>
            <a:ext cx="705678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"Обеспечение безопасности </a:t>
            </a:r>
            <a:endParaRPr lang="ru-RU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при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угрозе и в ходе ЧС"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1592184"/>
            <a:ext cx="698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Назовите среди перечисленных ниже факторов тот, от которого в наибольшей степени зависит уровень здоровья конкретного человека:   </a:t>
            </a:r>
            <a:endParaRPr lang="ru-RU" sz="2800" dirty="0">
              <a:solidFill>
                <a:srgbClr val="0070C0"/>
              </a:solidFill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77994" y="4206207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социально-экономические условия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7994" y="4856809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образ жизни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7994" y="5507411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биологические особенности 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77994" y="6158014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состояние окружающей среды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946354"/>
            <a:ext cx="2009943" cy="20099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845" y="3121483"/>
            <a:ext cx="1157296" cy="19385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77994" y="4856809"/>
            <a:ext cx="4176464" cy="523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5" action="ppaction://hlinksldjump"/>
          </p:cNvPr>
          <p:cNvSpPr/>
          <p:nvPr/>
        </p:nvSpPr>
        <p:spPr>
          <a:xfrm>
            <a:off x="431512" y="282258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7" name="Овал 26">
            <a:hlinkClick r:id="rId6" action="ppaction://hlinksldjump"/>
          </p:cNvPr>
          <p:cNvSpPr/>
          <p:nvPr/>
        </p:nvSpPr>
        <p:spPr>
          <a:xfrm>
            <a:off x="431512" y="3552783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8" name="Овал 27">
            <a:hlinkClick r:id="rId7" action="ppaction://hlinksldjump"/>
          </p:cNvPr>
          <p:cNvSpPr/>
          <p:nvPr/>
        </p:nvSpPr>
        <p:spPr>
          <a:xfrm>
            <a:off x="431512" y="4282980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9" name="Овал 28">
            <a:hlinkClick r:id="rId8" action="ppaction://hlinksldjump"/>
          </p:cNvPr>
          <p:cNvSpPr/>
          <p:nvPr/>
        </p:nvSpPr>
        <p:spPr>
          <a:xfrm>
            <a:off x="431512" y="501317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0" name="Овал 29">
            <a:hlinkClick r:id="rId9" action="ppaction://hlinksldjump"/>
          </p:cNvPr>
          <p:cNvSpPr/>
          <p:nvPr/>
        </p:nvSpPr>
        <p:spPr>
          <a:xfrm>
            <a:off x="431512" y="2092389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09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179512" y="6201368"/>
            <a:ext cx="684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" name="Овал 5">
            <a:hlinkClick r:id="rId4" action="ppaction://hlinksldjump"/>
          </p:cNvPr>
          <p:cNvSpPr/>
          <p:nvPr/>
        </p:nvSpPr>
        <p:spPr>
          <a:xfrm>
            <a:off x="97748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Овал 6">
            <a:hlinkClick r:id="rId5" action="ppaction://hlinksldjump"/>
          </p:cNvPr>
          <p:cNvSpPr/>
          <p:nvPr/>
        </p:nvSpPr>
        <p:spPr>
          <a:xfrm>
            <a:off x="155943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Овал 7">
            <a:hlinkClick r:id="rId6" action="ppaction://hlinksldjump"/>
          </p:cNvPr>
          <p:cNvSpPr/>
          <p:nvPr/>
        </p:nvSpPr>
        <p:spPr>
          <a:xfrm>
            <a:off x="214137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9" name="Овал 8">
            <a:hlinkClick r:id="rId7" action="ppaction://hlinksldjump"/>
          </p:cNvPr>
          <p:cNvSpPr/>
          <p:nvPr/>
        </p:nvSpPr>
        <p:spPr>
          <a:xfrm>
            <a:off x="272332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0" name="Овал 9">
            <a:hlinkClick r:id="rId8" action="ppaction://hlinksldjump"/>
          </p:cNvPr>
          <p:cNvSpPr/>
          <p:nvPr/>
        </p:nvSpPr>
        <p:spPr>
          <a:xfrm>
            <a:off x="330527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1" name="Овал 10">
            <a:hlinkClick r:id="rId9" action="ppaction://hlinksldjump"/>
          </p:cNvPr>
          <p:cNvSpPr/>
          <p:nvPr/>
        </p:nvSpPr>
        <p:spPr>
          <a:xfrm>
            <a:off x="388721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2" name="Овал 11">
            <a:hlinkClick r:id="rId9" action="ppaction://hlinksldjump"/>
          </p:cNvPr>
          <p:cNvSpPr/>
          <p:nvPr/>
        </p:nvSpPr>
        <p:spPr>
          <a:xfrm>
            <a:off x="4469165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3" name="Овал 12">
            <a:hlinkClick r:id="rId10" action="ppaction://hlinksldjump"/>
          </p:cNvPr>
          <p:cNvSpPr/>
          <p:nvPr/>
        </p:nvSpPr>
        <p:spPr>
          <a:xfrm>
            <a:off x="50511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4" name="Овал 13">
            <a:hlinkClick r:id="rId11" action="ppaction://hlinksldjump"/>
          </p:cNvPr>
          <p:cNvSpPr/>
          <p:nvPr/>
        </p:nvSpPr>
        <p:spPr>
          <a:xfrm>
            <a:off x="5633059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5" name="Овал 14">
            <a:hlinkClick r:id="rId12" action="ppaction://hlinksldjump"/>
          </p:cNvPr>
          <p:cNvSpPr/>
          <p:nvPr/>
        </p:nvSpPr>
        <p:spPr>
          <a:xfrm>
            <a:off x="621500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13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7" name="Овал 16">
            <a:hlinkClick r:id="rId14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15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16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1026" name="Picture 2" descr="https://i.ytimg.com/vi/jc3hE8i4g34/maxresdefault.jp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" b="1300"/>
          <a:stretch/>
        </p:blipFill>
        <p:spPr bwMode="auto">
          <a:xfrm>
            <a:off x="512814" y="1628800"/>
            <a:ext cx="7756824" cy="421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5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60648"/>
            <a:ext cx="705678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"Обеспечение безопасности </a:t>
            </a:r>
            <a:endParaRPr lang="ru-RU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при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угрозе и в ходе ЧС"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1592184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состояние напряжения, возникающее у человека под влиянием сильных воздействий?  </a:t>
            </a:r>
            <a:endParaRPr lang="ru-RU" sz="3200" dirty="0">
              <a:solidFill>
                <a:srgbClr val="0070C0"/>
              </a:solidFill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77994" y="4206207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стрессом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7994" y="4856809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расслаблением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7994" y="5507411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смелостью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77994" y="6158014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уверенностью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946354"/>
            <a:ext cx="2009943" cy="20099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845" y="3121483"/>
            <a:ext cx="1157296" cy="19385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91656" y="4221088"/>
            <a:ext cx="4176464" cy="523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5" action="ppaction://hlinksldjump"/>
          </p:cNvPr>
          <p:cNvSpPr/>
          <p:nvPr/>
        </p:nvSpPr>
        <p:spPr>
          <a:xfrm>
            <a:off x="431512" y="2092389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6" action="ppaction://hlinksldjump"/>
          </p:cNvPr>
          <p:cNvSpPr/>
          <p:nvPr/>
        </p:nvSpPr>
        <p:spPr>
          <a:xfrm>
            <a:off x="431512" y="4282980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7" action="ppaction://hlinksldjump"/>
          </p:cNvPr>
          <p:cNvSpPr/>
          <p:nvPr/>
        </p:nvSpPr>
        <p:spPr>
          <a:xfrm>
            <a:off x="431512" y="501317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3" name="Овал 22">
            <a:hlinkClick r:id="rId8" action="ppaction://hlinksldjump"/>
          </p:cNvPr>
          <p:cNvSpPr/>
          <p:nvPr/>
        </p:nvSpPr>
        <p:spPr>
          <a:xfrm>
            <a:off x="431512" y="3552783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8" name="Овал 27">
            <a:hlinkClick r:id="rId9" action="ppaction://hlinksldjump"/>
          </p:cNvPr>
          <p:cNvSpPr/>
          <p:nvPr/>
        </p:nvSpPr>
        <p:spPr>
          <a:xfrm>
            <a:off x="431512" y="282258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28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60648"/>
            <a:ext cx="705678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"Обеспечение безопасности </a:t>
            </a:r>
            <a:endParaRPr lang="ru-RU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при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угрозе и в ходе ЧС"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1592184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 стоматологу для поддержания в хорошем состоянии своих зубов рекомендуется обращаться не реже:</a:t>
            </a:r>
            <a:endParaRPr lang="ru-RU" sz="3200" dirty="0">
              <a:solidFill>
                <a:srgbClr val="0070C0"/>
              </a:solidFill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77994" y="4206207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раза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неделю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7994" y="4856809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раза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месяц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7994" y="5507411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раза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квартал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77994" y="6158014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946354"/>
            <a:ext cx="2009943" cy="20099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845" y="3121483"/>
            <a:ext cx="1157296" cy="19385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59832" y="6158013"/>
            <a:ext cx="4176464" cy="523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5" action="ppaction://hlinksldjump"/>
          </p:cNvPr>
          <p:cNvSpPr/>
          <p:nvPr/>
        </p:nvSpPr>
        <p:spPr>
          <a:xfrm>
            <a:off x="431512" y="2092389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6" action="ppaction://hlinksldjump"/>
          </p:cNvPr>
          <p:cNvSpPr/>
          <p:nvPr/>
        </p:nvSpPr>
        <p:spPr>
          <a:xfrm>
            <a:off x="431512" y="282258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7" action="ppaction://hlinksldjump"/>
          </p:cNvPr>
          <p:cNvSpPr/>
          <p:nvPr/>
        </p:nvSpPr>
        <p:spPr>
          <a:xfrm>
            <a:off x="431512" y="501317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3" name="Овал 22">
            <a:hlinkClick r:id="rId8" action="ppaction://hlinksldjump"/>
          </p:cNvPr>
          <p:cNvSpPr/>
          <p:nvPr/>
        </p:nvSpPr>
        <p:spPr>
          <a:xfrm>
            <a:off x="431512" y="4282980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7" name="Овал 26">
            <a:hlinkClick r:id="rId9" action="ppaction://hlinksldjump"/>
          </p:cNvPr>
          <p:cNvSpPr/>
          <p:nvPr/>
        </p:nvSpPr>
        <p:spPr>
          <a:xfrm>
            <a:off x="431512" y="3552783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81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60648"/>
            <a:ext cx="705678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"Обеспечение безопасности </a:t>
            </a:r>
            <a:endParaRPr lang="ru-RU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при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угрозе и в ходе ЧС"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1592184"/>
            <a:ext cx="698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Какой из перечисленных видов активного отдыха на природе является самым </a:t>
            </a:r>
            <a:r>
              <a:rPr lang="ru-RU" sz="3600" dirty="0" smtClean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популярным?</a:t>
            </a:r>
            <a:endParaRPr lang="ru-RU" sz="3600" dirty="0">
              <a:solidFill>
                <a:srgbClr val="0070C0"/>
              </a:solidFill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77994" y="4206207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активный туризм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7994" y="4856809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гребля на байдарках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7994" y="5507411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прогулки по городскому парку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77994" y="6158014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поход в лес за грибами и ягодами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946354"/>
            <a:ext cx="2009943" cy="20099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845" y="3121483"/>
            <a:ext cx="1157296" cy="19385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71911" y="4183990"/>
            <a:ext cx="4176464" cy="523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5" action="ppaction://hlinksldjump"/>
          </p:cNvPr>
          <p:cNvSpPr/>
          <p:nvPr/>
        </p:nvSpPr>
        <p:spPr>
          <a:xfrm>
            <a:off x="431512" y="2092389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6" action="ppaction://hlinksldjump"/>
          </p:cNvPr>
          <p:cNvSpPr/>
          <p:nvPr/>
        </p:nvSpPr>
        <p:spPr>
          <a:xfrm>
            <a:off x="431512" y="282258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7" name="Овал 16">
            <a:hlinkClick r:id="rId7" action="ppaction://hlinksldjump"/>
          </p:cNvPr>
          <p:cNvSpPr/>
          <p:nvPr/>
        </p:nvSpPr>
        <p:spPr>
          <a:xfrm>
            <a:off x="431512" y="3552783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1" name="Овал 20">
            <a:hlinkClick r:id="rId8" action="ppaction://hlinksldjump"/>
          </p:cNvPr>
          <p:cNvSpPr/>
          <p:nvPr/>
        </p:nvSpPr>
        <p:spPr>
          <a:xfrm>
            <a:off x="431512" y="501317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3" name="Овал 22">
            <a:hlinkClick r:id="rId9" action="ppaction://hlinksldjump"/>
          </p:cNvPr>
          <p:cNvSpPr/>
          <p:nvPr/>
        </p:nvSpPr>
        <p:spPr>
          <a:xfrm>
            <a:off x="431512" y="4282980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07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60648"/>
            <a:ext cx="705678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"Обеспечение безопасности </a:t>
            </a:r>
            <a:endParaRPr lang="ru-RU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при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угрозе и в ходе ЧС"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1592184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Десмургия - это:</a:t>
            </a:r>
            <a:endParaRPr lang="ru-RU" sz="4400" dirty="0">
              <a:solidFill>
                <a:srgbClr val="0070C0"/>
              </a:solidFill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77994" y="4206207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отравление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7994" y="4856809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7994" y="5507411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учение о повязках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77994" y="6158014"/>
            <a:ext cx="4176464" cy="523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учение об иммобилизации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946354"/>
            <a:ext cx="2009943" cy="20099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845" y="3121483"/>
            <a:ext cx="1157296" cy="19385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59832" y="5503586"/>
            <a:ext cx="4176464" cy="523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5400000">
            <a:off x="-1415914" y="4317091"/>
            <a:ext cx="4320081" cy="409149"/>
          </a:xfrm>
          <a:prstGeom prst="homePlat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>
              <a:lnSpc>
                <a:spcPct val="50000"/>
              </a:lnSpc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Следующий тур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24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5512" y="432346"/>
            <a:ext cx="705678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3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"Здоровье и здоровый образ жизни"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393006" y="2749544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7" name="Овал 6">
            <a:hlinkClick r:id="rId4" action="ppaction://hlinksldjump"/>
          </p:cNvPr>
          <p:cNvSpPr/>
          <p:nvPr/>
        </p:nvSpPr>
        <p:spPr>
          <a:xfrm>
            <a:off x="393006" y="3480101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8" name="Овал 7">
            <a:hlinkClick r:id="rId5" action="ppaction://hlinksldjump"/>
          </p:cNvPr>
          <p:cNvSpPr/>
          <p:nvPr/>
        </p:nvSpPr>
        <p:spPr>
          <a:xfrm>
            <a:off x="393006" y="4210658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9" name="Овал 8">
            <a:hlinkClick r:id="rId6" action="ppaction://hlinksldjump"/>
          </p:cNvPr>
          <p:cNvSpPr/>
          <p:nvPr/>
        </p:nvSpPr>
        <p:spPr>
          <a:xfrm>
            <a:off x="393006" y="494121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>
            <a:hlinkClick r:id="rId7" action="ppaction://hlinksldjump"/>
          </p:cNvPr>
          <p:cNvSpPr/>
          <p:nvPr/>
        </p:nvSpPr>
        <p:spPr>
          <a:xfrm>
            <a:off x="393014" y="2018987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2050" name="Picture 2" descr="https://1.bp.blogspot.com/-EanY8cqCYxE/TyEOwZurL5I/AAAAAAAAAD4/A3SxGrr14T8/s1600/running_on_treadmill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44824"/>
            <a:ext cx="4250579" cy="469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67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592184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Что представляет собой </a:t>
            </a:r>
            <a:r>
              <a:rPr lang="ru-RU" sz="3600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ПМП?</a:t>
            </a:r>
            <a:endParaRPr lang="ru-RU" sz="3600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77994" y="4005064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срочный вызов скорой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7994" y="4655666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остановка  кровотечения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7994" y="5306268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мероприятий  по оказанию помощи пострадавшему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77994" y="5956871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непрямой массаж сердца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946354"/>
            <a:ext cx="2009943" cy="20099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845" y="3121483"/>
            <a:ext cx="1157296" cy="19385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59832" y="5301208"/>
            <a:ext cx="4176464" cy="523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935512" y="432346"/>
            <a:ext cx="705678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3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"Здоровье и здоровый образ жизни"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8" name="Овал 17">
            <a:hlinkClick r:id="rId5" action="ppaction://hlinksldjump"/>
          </p:cNvPr>
          <p:cNvSpPr/>
          <p:nvPr/>
        </p:nvSpPr>
        <p:spPr>
          <a:xfrm>
            <a:off x="393006" y="2749544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6" action="ppaction://hlinksldjump"/>
          </p:cNvPr>
          <p:cNvSpPr/>
          <p:nvPr/>
        </p:nvSpPr>
        <p:spPr>
          <a:xfrm>
            <a:off x="393006" y="3480101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1" name="Овал 20">
            <a:hlinkClick r:id="rId7" action="ppaction://hlinksldjump"/>
          </p:cNvPr>
          <p:cNvSpPr/>
          <p:nvPr/>
        </p:nvSpPr>
        <p:spPr>
          <a:xfrm>
            <a:off x="393006" y="4210658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1" name="Овал 30">
            <a:hlinkClick r:id="rId8" action="ppaction://hlinksldjump"/>
          </p:cNvPr>
          <p:cNvSpPr/>
          <p:nvPr/>
        </p:nvSpPr>
        <p:spPr>
          <a:xfrm>
            <a:off x="393006" y="494121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2" name="Овал 31">
            <a:hlinkClick r:id="rId9" action="ppaction://hlinksldjump"/>
          </p:cNvPr>
          <p:cNvSpPr/>
          <p:nvPr/>
        </p:nvSpPr>
        <p:spPr>
          <a:xfrm>
            <a:off x="393014" y="2018987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10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592184"/>
            <a:ext cx="6984776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dirty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Максимальное время наложения кровоостанавливающего жгута в летнее время не должно превышать:</a:t>
            </a:r>
            <a:endParaRPr lang="ru-RU" sz="3600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77994" y="4005064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1,5 часов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7994" y="4655666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часа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7994" y="5306268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минут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77994" y="5956871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2-х часов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946354"/>
            <a:ext cx="2009943" cy="20099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845" y="3121483"/>
            <a:ext cx="1157296" cy="19385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59832" y="5956870"/>
            <a:ext cx="4176464" cy="523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935512" y="432346"/>
            <a:ext cx="705678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3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"Здоровье и здоровый образ жизни"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4" name="Овал 13">
            <a:hlinkClick r:id="rId5" action="ppaction://hlinksldjump"/>
          </p:cNvPr>
          <p:cNvSpPr/>
          <p:nvPr/>
        </p:nvSpPr>
        <p:spPr>
          <a:xfrm>
            <a:off x="393006" y="2749544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5" name="Овал 14">
            <a:hlinkClick r:id="rId6" action="ppaction://hlinksldjump"/>
          </p:cNvPr>
          <p:cNvSpPr/>
          <p:nvPr/>
        </p:nvSpPr>
        <p:spPr>
          <a:xfrm>
            <a:off x="393006" y="3480101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7" action="ppaction://hlinksldjump"/>
          </p:cNvPr>
          <p:cNvSpPr/>
          <p:nvPr/>
        </p:nvSpPr>
        <p:spPr>
          <a:xfrm>
            <a:off x="393006" y="4210658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8" action="ppaction://hlinksldjump"/>
          </p:cNvPr>
          <p:cNvSpPr/>
          <p:nvPr/>
        </p:nvSpPr>
        <p:spPr>
          <a:xfrm>
            <a:off x="393006" y="494121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9" action="ppaction://hlinksldjump"/>
          </p:cNvPr>
          <p:cNvSpPr/>
          <p:nvPr/>
        </p:nvSpPr>
        <p:spPr>
          <a:xfrm>
            <a:off x="393014" y="2018987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42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6365" y="1878106"/>
            <a:ext cx="698477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dirty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При укусе (присасывании) клеща необходимо:</a:t>
            </a:r>
            <a:endParaRPr lang="ru-RU" sz="3600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77994" y="4005064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обильно смазать насекомое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7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жиром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маслом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7994" y="4655666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вырезать клеща острым предметом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7994" y="5306268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прижечь место укуса огнём зажигалки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77994" y="5956871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вырвать клеща пальцами (пинцетом) и смазать место укуса йодом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946354"/>
            <a:ext cx="2009943" cy="20099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845" y="3121483"/>
            <a:ext cx="1157296" cy="19385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59832" y="4005063"/>
            <a:ext cx="4176464" cy="523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935512" y="432346"/>
            <a:ext cx="705678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3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"Здоровье и здоровый образ жизни"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4" name="Овал 13">
            <a:hlinkClick r:id="rId5" action="ppaction://hlinksldjump"/>
          </p:cNvPr>
          <p:cNvSpPr/>
          <p:nvPr/>
        </p:nvSpPr>
        <p:spPr>
          <a:xfrm>
            <a:off x="393006" y="2749544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5" name="Овал 14">
            <a:hlinkClick r:id="rId6" action="ppaction://hlinksldjump"/>
          </p:cNvPr>
          <p:cNvSpPr/>
          <p:nvPr/>
        </p:nvSpPr>
        <p:spPr>
          <a:xfrm>
            <a:off x="393006" y="3480101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7" action="ppaction://hlinksldjump"/>
          </p:cNvPr>
          <p:cNvSpPr/>
          <p:nvPr/>
        </p:nvSpPr>
        <p:spPr>
          <a:xfrm>
            <a:off x="393006" y="4210658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8" action="ppaction://hlinksldjump"/>
          </p:cNvPr>
          <p:cNvSpPr/>
          <p:nvPr/>
        </p:nvSpPr>
        <p:spPr>
          <a:xfrm>
            <a:off x="393006" y="494121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9" action="ppaction://hlinksldjump"/>
          </p:cNvPr>
          <p:cNvSpPr/>
          <p:nvPr/>
        </p:nvSpPr>
        <p:spPr>
          <a:xfrm>
            <a:off x="393014" y="2018987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7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946354"/>
            <a:ext cx="2009943" cy="20099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36365" y="1878106"/>
            <a:ext cx="698477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dirty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При ожоге необходимо:</a:t>
            </a:r>
            <a:endParaRPr lang="ru-RU" sz="3600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77994" y="4005064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смазать место ожога маслом и присыпать порошком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7994" y="4655666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обработать место ожога марганцовкой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7994" y="5306268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проколоть образовавшиеся пузыри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77994" y="5956871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охладить обожжённое место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спиртом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845" y="3121483"/>
            <a:ext cx="1157296" cy="19385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59832" y="5956870"/>
            <a:ext cx="4176464" cy="523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935512" y="432346"/>
            <a:ext cx="705678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3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"Здоровье и здоровый образ жизни"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4" name="Овал 13">
            <a:hlinkClick r:id="rId5" action="ppaction://hlinksldjump"/>
          </p:cNvPr>
          <p:cNvSpPr/>
          <p:nvPr/>
        </p:nvSpPr>
        <p:spPr>
          <a:xfrm>
            <a:off x="393006" y="2749544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5" name="Овал 14">
            <a:hlinkClick r:id="rId6" action="ppaction://hlinksldjump"/>
          </p:cNvPr>
          <p:cNvSpPr/>
          <p:nvPr/>
        </p:nvSpPr>
        <p:spPr>
          <a:xfrm>
            <a:off x="393006" y="3480101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7" action="ppaction://hlinksldjump"/>
          </p:cNvPr>
          <p:cNvSpPr/>
          <p:nvPr/>
        </p:nvSpPr>
        <p:spPr>
          <a:xfrm>
            <a:off x="393006" y="4210658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8" action="ppaction://hlinksldjump"/>
          </p:cNvPr>
          <p:cNvSpPr/>
          <p:nvPr/>
        </p:nvSpPr>
        <p:spPr>
          <a:xfrm>
            <a:off x="393006" y="494121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9" action="ppaction://hlinksldjump"/>
          </p:cNvPr>
          <p:cNvSpPr/>
          <p:nvPr/>
        </p:nvSpPr>
        <p:spPr>
          <a:xfrm>
            <a:off x="393014" y="2018987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42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2946354"/>
            <a:ext cx="2009943" cy="20099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36365" y="1878106"/>
            <a:ext cx="698477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dirty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Как правильно надеть на пострадавшего куртку (рубашку) при ранении руки?</a:t>
            </a:r>
            <a:endParaRPr lang="ru-RU" sz="3600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75656" y="1296144"/>
            <a:ext cx="0" cy="5589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77994" y="4005064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одежду надевают сначала на больную руку, а затем на здоровую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7994" y="4655666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одежду надевают на обе руки одновременно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7994" y="5306268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одежду надевают сначала на здоровую руку, а затем на больную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77994" y="5956871"/>
            <a:ext cx="4176464" cy="52369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имеет значение как, главное осторожно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845" y="3121483"/>
            <a:ext cx="1157296" cy="19385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77994" y="4005064"/>
            <a:ext cx="4176464" cy="523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935512" y="432346"/>
            <a:ext cx="705678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3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Тур "Здоровье и здоровый образ жизни"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028384" y="6237312"/>
            <a:ext cx="360040" cy="36004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5" action="ppaction://hlinksldjump"/>
          </p:cNvPr>
          <p:cNvSpPr/>
          <p:nvPr/>
        </p:nvSpPr>
        <p:spPr>
          <a:xfrm>
            <a:off x="393006" y="2749544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6" action="ppaction://hlinksldjump"/>
          </p:cNvPr>
          <p:cNvSpPr/>
          <p:nvPr/>
        </p:nvSpPr>
        <p:spPr>
          <a:xfrm>
            <a:off x="393006" y="3480101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7" action="ppaction://hlinksldjump"/>
          </p:cNvPr>
          <p:cNvSpPr/>
          <p:nvPr/>
        </p:nvSpPr>
        <p:spPr>
          <a:xfrm>
            <a:off x="393006" y="4210658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8" action="ppaction://hlinksldjump"/>
          </p:cNvPr>
          <p:cNvSpPr/>
          <p:nvPr/>
        </p:nvSpPr>
        <p:spPr>
          <a:xfrm>
            <a:off x="393006" y="4941216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1" name="Овал 20">
            <a:hlinkClick r:id="rId9" action="ppaction://hlinksldjump"/>
          </p:cNvPr>
          <p:cNvSpPr/>
          <p:nvPr/>
        </p:nvSpPr>
        <p:spPr>
          <a:xfrm>
            <a:off x="393014" y="2018987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91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132856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70C0"/>
                </a:solidFill>
                <a:latin typeface="+mj-lt"/>
              </a:rPr>
              <a:t>Вещество (алкалоид) в листьях табака, вредное для здоровья человека.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635896" y="5085140"/>
            <a:ext cx="18582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никотин</a:t>
            </a:r>
          </a:p>
        </p:txBody>
      </p:sp>
      <p:sp>
        <p:nvSpPr>
          <p:cNvPr id="24" name="Овал 23"/>
          <p:cNvSpPr/>
          <p:nvPr/>
        </p:nvSpPr>
        <p:spPr>
          <a:xfrm>
            <a:off x="251520" y="548680"/>
            <a:ext cx="432048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1" name="Овал 40">
            <a:hlinkClick r:id="rId3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2" name="Овал 41">
            <a:hlinkClick r:id="rId4" action="ppaction://hlinksldjump"/>
          </p:cNvPr>
          <p:cNvSpPr/>
          <p:nvPr/>
        </p:nvSpPr>
        <p:spPr>
          <a:xfrm>
            <a:off x="863656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3" name="Овал 42">
            <a:hlinkClick r:id="rId5" action="ppaction://hlinksldjump"/>
          </p:cNvPr>
          <p:cNvSpPr/>
          <p:nvPr/>
        </p:nvSpPr>
        <p:spPr>
          <a:xfrm>
            <a:off x="155943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4" name="Овал 43">
            <a:hlinkClick r:id="rId6" action="ppaction://hlinksldjump"/>
          </p:cNvPr>
          <p:cNvSpPr/>
          <p:nvPr/>
        </p:nvSpPr>
        <p:spPr>
          <a:xfrm>
            <a:off x="214137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5" name="Овал 44">
            <a:hlinkClick r:id="rId7" action="ppaction://hlinksldjump"/>
          </p:cNvPr>
          <p:cNvSpPr/>
          <p:nvPr/>
        </p:nvSpPr>
        <p:spPr>
          <a:xfrm>
            <a:off x="272332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6" name="Овал 45">
            <a:hlinkClick r:id="rId8" action="ppaction://hlinksldjump"/>
          </p:cNvPr>
          <p:cNvSpPr/>
          <p:nvPr/>
        </p:nvSpPr>
        <p:spPr>
          <a:xfrm>
            <a:off x="330527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7" name="Овал 46">
            <a:hlinkClick r:id="rId9" action="ppaction://hlinksldjump"/>
          </p:cNvPr>
          <p:cNvSpPr/>
          <p:nvPr/>
        </p:nvSpPr>
        <p:spPr>
          <a:xfrm>
            <a:off x="388721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8" name="Овал 47">
            <a:hlinkClick r:id="rId9" action="ppaction://hlinksldjump"/>
          </p:cNvPr>
          <p:cNvSpPr/>
          <p:nvPr/>
        </p:nvSpPr>
        <p:spPr>
          <a:xfrm>
            <a:off x="4469165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9" name="Овал 48">
            <a:hlinkClick r:id="rId10" action="ppaction://hlinksldjump"/>
          </p:cNvPr>
          <p:cNvSpPr/>
          <p:nvPr/>
        </p:nvSpPr>
        <p:spPr>
          <a:xfrm>
            <a:off x="50511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0" name="Овал 49">
            <a:hlinkClick r:id="rId11" action="ppaction://hlinksldjump"/>
          </p:cNvPr>
          <p:cNvSpPr/>
          <p:nvPr/>
        </p:nvSpPr>
        <p:spPr>
          <a:xfrm>
            <a:off x="5633059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1" name="Овал 50">
            <a:hlinkClick r:id="rId12" action="ppaction://hlinksldjump"/>
          </p:cNvPr>
          <p:cNvSpPr/>
          <p:nvPr/>
        </p:nvSpPr>
        <p:spPr>
          <a:xfrm>
            <a:off x="621500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2" name="Овал 51">
            <a:hlinkClick r:id="rId13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3" name="Овал 52">
            <a:hlinkClick r:id="rId14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4" name="Овал 53">
            <a:hlinkClick r:id="rId15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5" name="Овал 54">
            <a:hlinkClick r:id="rId16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52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>
                <a:hlinkClick r:id="rId2"/>
              </a:rPr>
              <a:t>https://propowerpoint.ru/ferst_aid/</a:t>
            </a:r>
            <a:endParaRPr lang="ru-RU" sz="1800" dirty="0" smtClean="0"/>
          </a:p>
          <a:p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i.ytimg.com/vi/jc3hE8i4g34/maxresdefault.jpg</a:t>
            </a:r>
            <a:endParaRPr lang="ru-RU" sz="1800" dirty="0" smtClean="0"/>
          </a:p>
          <a:p>
            <a:r>
              <a:rPr lang="ru-RU" sz="1800" u="sng" dirty="0">
                <a:hlinkClick r:id="rId4"/>
              </a:rPr>
              <a:t>http://</a:t>
            </a:r>
            <a:r>
              <a:rPr lang="ru-RU" sz="1800" u="sng" dirty="0" smtClean="0">
                <a:hlinkClick r:id="rId4"/>
              </a:rPr>
              <a:t>zvonoknaurok.ru/publ/viktoriny/vneklassnaja_rabota/viktorina_po_obzh/11-1-0-148</a:t>
            </a:r>
            <a:endParaRPr lang="ru-RU" sz="1800" u="sng" dirty="0" smtClean="0"/>
          </a:p>
          <a:p>
            <a:r>
              <a:rPr lang="ru-RU" sz="1800" dirty="0" smtClean="0"/>
              <a:t> </a:t>
            </a:r>
            <a:r>
              <a:rPr lang="en-US" sz="1800" dirty="0">
                <a:hlinkClick r:id="rId5"/>
              </a:rPr>
              <a:t>https://3.bp.blogspot.com/-</a:t>
            </a:r>
            <a:r>
              <a:rPr lang="en-US" sz="1800" dirty="0" smtClean="0">
                <a:hlinkClick r:id="rId5"/>
              </a:rPr>
              <a:t>SDdhYE472co/VtxySyVRldI/AAAAAAAAidw/iVWxMeR0570/s1600/Los%2Bt%25C3%25B3xicos%252C%2Bc%25C3%25B3mo%2Bnos%2Bafectan.jpg</a:t>
            </a:r>
            <a:endParaRPr lang="ru-RU" sz="1800" dirty="0" smtClean="0"/>
          </a:p>
          <a:p>
            <a:r>
              <a:rPr lang="en-US" sz="1800" dirty="0">
                <a:hlinkClick r:id="rId6"/>
              </a:rPr>
              <a:t>https://</a:t>
            </a:r>
            <a:r>
              <a:rPr lang="en-US" sz="1800" dirty="0" smtClean="0">
                <a:hlinkClick r:id="rId6"/>
              </a:rPr>
              <a:t>school630.ru/wp-content/uploads/2020/03/everybody_wins.jpg</a:t>
            </a:r>
            <a:endParaRPr lang="ru-RU" sz="1800" dirty="0" smtClean="0"/>
          </a:p>
          <a:p>
            <a:r>
              <a:rPr lang="en-US" sz="1800" dirty="0">
                <a:hlinkClick r:id="rId7"/>
              </a:rPr>
              <a:t>https://</a:t>
            </a:r>
            <a:r>
              <a:rPr lang="en-US" sz="1800" dirty="0" smtClean="0">
                <a:hlinkClick r:id="rId7"/>
              </a:rPr>
              <a:t>fileservice.slidewiki.org/picture/3e6ef7656dafa3b63f0d276c2d9649ad2f28b58287c5514b6ee92ba84561a4d3.png?1544613379182</a:t>
            </a:r>
            <a:endParaRPr lang="ru-RU" sz="1800" dirty="0" smtClean="0"/>
          </a:p>
          <a:p>
            <a:r>
              <a:rPr lang="en-US" sz="1800" dirty="0">
                <a:hlinkClick r:id="rId8"/>
              </a:rPr>
              <a:t>https://1.bp.blogspot.com/-</a:t>
            </a:r>
            <a:r>
              <a:rPr lang="en-US" sz="1800" dirty="0" smtClean="0">
                <a:hlinkClick r:id="rId8"/>
              </a:rPr>
              <a:t>EanY8cqCYxE/TyEOwZurL5I/AAAAAAAAAD4/A3SxGrr14T8/s1600/running_on_treadmill.png</a:t>
            </a:r>
            <a:endParaRPr lang="ru-RU" sz="1800" dirty="0" smtClean="0"/>
          </a:p>
          <a:p>
            <a:pPr marL="400050" lvl="1" indent="0">
              <a:lnSpc>
                <a:spcPct val="70000"/>
              </a:lnSpc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С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применением технологического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приёма «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Универсальный тренажёр». </a:t>
            </a:r>
          </a:p>
          <a:p>
            <a:pPr marL="400050" lvl="1" indent="0">
              <a:lnSpc>
                <a:spcPct val="70000"/>
              </a:lnSpc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Автор приёма - Г.О. Аствацатуров </a:t>
            </a:r>
          </a:p>
          <a:p>
            <a:r>
              <a:rPr lang="ru-RU" sz="1800" dirty="0">
                <a:hlinkClick r:id="rId9"/>
              </a:rPr>
              <a:t>Видеоурок «Создание презентации с применением технологического приёма «универсальный тренажёр»</a:t>
            </a:r>
            <a:r>
              <a:rPr lang="ru-RU" sz="1800" dirty="0"/>
              <a:t> </a:t>
            </a:r>
          </a:p>
          <a:p>
            <a:pPr marL="0" indent="0">
              <a:buNone/>
            </a:pPr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452320" y="6237312"/>
            <a:ext cx="432048" cy="360040"/>
          </a:xfrm>
          <a:prstGeom prst="actionButtonHom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028384" y="6237312"/>
            <a:ext cx="360040" cy="360040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3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13285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70C0"/>
                </a:solidFill>
                <a:latin typeface="+mj-lt"/>
              </a:rPr>
              <a:t>Специалист по ликвидациям ЧС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635896" y="5085140"/>
            <a:ext cx="20313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спасатель</a:t>
            </a:r>
          </a:p>
        </p:txBody>
      </p:sp>
      <p:sp>
        <p:nvSpPr>
          <p:cNvPr id="10" name="Овал 9"/>
          <p:cNvSpPr/>
          <p:nvPr/>
        </p:nvSpPr>
        <p:spPr>
          <a:xfrm>
            <a:off x="251520" y="548680"/>
            <a:ext cx="432048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2" name="Овал 11">
            <a:hlinkClick r:id="rId3" action="ppaction://hlinksldjump"/>
          </p:cNvPr>
          <p:cNvSpPr/>
          <p:nvPr/>
        </p:nvSpPr>
        <p:spPr>
          <a:xfrm>
            <a:off x="89964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3" name="Овал 12">
            <a:hlinkClick r:id="rId4" action="ppaction://hlinksldjump"/>
          </p:cNvPr>
          <p:cNvSpPr/>
          <p:nvPr/>
        </p:nvSpPr>
        <p:spPr>
          <a:xfrm>
            <a:off x="1475656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4" name="Овал 13">
            <a:hlinkClick r:id="rId5" action="ppaction://hlinksldjump"/>
          </p:cNvPr>
          <p:cNvSpPr/>
          <p:nvPr/>
        </p:nvSpPr>
        <p:spPr>
          <a:xfrm>
            <a:off x="214137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5" name="Овал 14">
            <a:hlinkClick r:id="rId6" action="ppaction://hlinksldjump"/>
          </p:cNvPr>
          <p:cNvSpPr/>
          <p:nvPr/>
        </p:nvSpPr>
        <p:spPr>
          <a:xfrm>
            <a:off x="272332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7" action="ppaction://hlinksldjump"/>
          </p:cNvPr>
          <p:cNvSpPr/>
          <p:nvPr/>
        </p:nvSpPr>
        <p:spPr>
          <a:xfrm>
            <a:off x="330527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7" name="Овал 16">
            <a:hlinkClick r:id="rId8" action="ppaction://hlinksldjump"/>
          </p:cNvPr>
          <p:cNvSpPr/>
          <p:nvPr/>
        </p:nvSpPr>
        <p:spPr>
          <a:xfrm>
            <a:off x="388721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8" action="ppaction://hlinksldjump"/>
          </p:cNvPr>
          <p:cNvSpPr/>
          <p:nvPr/>
        </p:nvSpPr>
        <p:spPr>
          <a:xfrm>
            <a:off x="4469165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9" action="ppaction://hlinksldjump"/>
          </p:cNvPr>
          <p:cNvSpPr/>
          <p:nvPr/>
        </p:nvSpPr>
        <p:spPr>
          <a:xfrm>
            <a:off x="50511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4" name="Овал 23">
            <a:hlinkClick r:id="rId10" action="ppaction://hlinksldjump"/>
          </p:cNvPr>
          <p:cNvSpPr/>
          <p:nvPr/>
        </p:nvSpPr>
        <p:spPr>
          <a:xfrm>
            <a:off x="5633059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5" name="Овал 24">
            <a:hlinkClick r:id="rId11" action="ppaction://hlinksldjump"/>
          </p:cNvPr>
          <p:cNvSpPr/>
          <p:nvPr/>
        </p:nvSpPr>
        <p:spPr>
          <a:xfrm>
            <a:off x="621500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6" name="Овал 25">
            <a:hlinkClick r:id="rId12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7" name="Овал 26">
            <a:hlinkClick r:id="rId13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8" name="Овал 27">
            <a:hlinkClick r:id="rId14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9" name="Овал 28">
            <a:hlinkClick r:id="rId15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0" name="Овал 29">
            <a:hlinkClick r:id="rId16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29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13285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70C0"/>
                </a:solidFill>
                <a:latin typeface="+mj-lt"/>
              </a:rPr>
              <a:t>Массовое заболевание людей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635896" y="5085140"/>
            <a:ext cx="19399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эпидемия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432048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1" name="Овал 10">
            <a:hlinkClick r:id="rId3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2" name="Овал 11">
            <a:hlinkClick r:id="rId4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3" name="Овал 12">
            <a:hlinkClick r:id="rId5" action="ppaction://hlinksldjump"/>
          </p:cNvPr>
          <p:cNvSpPr/>
          <p:nvPr/>
        </p:nvSpPr>
        <p:spPr>
          <a:xfrm>
            <a:off x="2015784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272332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5" name="Овал 14">
            <a:hlinkClick r:id="rId7" action="ppaction://hlinksldjump"/>
          </p:cNvPr>
          <p:cNvSpPr/>
          <p:nvPr/>
        </p:nvSpPr>
        <p:spPr>
          <a:xfrm>
            <a:off x="330527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8" action="ppaction://hlinksldjump"/>
          </p:cNvPr>
          <p:cNvSpPr/>
          <p:nvPr/>
        </p:nvSpPr>
        <p:spPr>
          <a:xfrm>
            <a:off x="388721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7" name="Овал 16">
            <a:hlinkClick r:id="rId8" action="ppaction://hlinksldjump"/>
          </p:cNvPr>
          <p:cNvSpPr/>
          <p:nvPr/>
        </p:nvSpPr>
        <p:spPr>
          <a:xfrm>
            <a:off x="4469165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9" action="ppaction://hlinksldjump"/>
          </p:cNvPr>
          <p:cNvSpPr/>
          <p:nvPr/>
        </p:nvSpPr>
        <p:spPr>
          <a:xfrm>
            <a:off x="50511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10" action="ppaction://hlinksldjump"/>
          </p:cNvPr>
          <p:cNvSpPr/>
          <p:nvPr/>
        </p:nvSpPr>
        <p:spPr>
          <a:xfrm>
            <a:off x="5633059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4" name="Овал 23">
            <a:hlinkClick r:id="rId11" action="ppaction://hlinksldjump"/>
          </p:cNvPr>
          <p:cNvSpPr/>
          <p:nvPr/>
        </p:nvSpPr>
        <p:spPr>
          <a:xfrm>
            <a:off x="621500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5" name="Овал 24">
            <a:hlinkClick r:id="rId12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6" name="Овал 25">
            <a:hlinkClick r:id="rId13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7" name="Овал 26">
            <a:hlinkClick r:id="rId14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8" name="Овал 27">
            <a:hlinkClick r:id="rId15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9" name="Овал 28">
            <a:hlinkClick r:id="rId16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75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13285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70C0"/>
                </a:solidFill>
                <a:latin typeface="+mj-lt"/>
              </a:rPr>
              <a:t>Добровольное отравление никотином.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635896" y="5085140"/>
            <a:ext cx="16337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курение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432048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1" name="Овал 10">
            <a:hlinkClick r:id="rId3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2" name="Овал 11">
            <a:hlinkClick r:id="rId4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3" name="Овал 12">
            <a:hlinkClick r:id="rId5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2591848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5" name="Овал 14">
            <a:hlinkClick r:id="rId7" action="ppaction://hlinksldjump"/>
          </p:cNvPr>
          <p:cNvSpPr/>
          <p:nvPr/>
        </p:nvSpPr>
        <p:spPr>
          <a:xfrm>
            <a:off x="330527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8" action="ppaction://hlinksldjump"/>
          </p:cNvPr>
          <p:cNvSpPr/>
          <p:nvPr/>
        </p:nvSpPr>
        <p:spPr>
          <a:xfrm>
            <a:off x="388721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7" name="Овал 16">
            <a:hlinkClick r:id="rId8" action="ppaction://hlinksldjump"/>
          </p:cNvPr>
          <p:cNvSpPr/>
          <p:nvPr/>
        </p:nvSpPr>
        <p:spPr>
          <a:xfrm>
            <a:off x="4469165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9" action="ppaction://hlinksldjump"/>
          </p:cNvPr>
          <p:cNvSpPr/>
          <p:nvPr/>
        </p:nvSpPr>
        <p:spPr>
          <a:xfrm>
            <a:off x="50511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10" action="ppaction://hlinksldjump"/>
          </p:cNvPr>
          <p:cNvSpPr/>
          <p:nvPr/>
        </p:nvSpPr>
        <p:spPr>
          <a:xfrm>
            <a:off x="5633059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4" name="Овал 23">
            <a:hlinkClick r:id="rId11" action="ppaction://hlinksldjump"/>
          </p:cNvPr>
          <p:cNvSpPr/>
          <p:nvPr/>
        </p:nvSpPr>
        <p:spPr>
          <a:xfrm>
            <a:off x="621500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5" name="Овал 24">
            <a:hlinkClick r:id="rId12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6" name="Овал 25">
            <a:hlinkClick r:id="rId13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7" name="Овал 26">
            <a:hlinkClick r:id="rId14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8" name="Овал 27">
            <a:hlinkClick r:id="rId15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9" name="Овал 28">
            <a:hlinkClick r:id="rId16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8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507413"/>
            <a:ext cx="82089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dirty="0">
                <a:solidFill>
                  <a:srgbClr val="0070C0"/>
                </a:solidFill>
                <a:latin typeface="+mj-lt"/>
              </a:rPr>
              <a:t>Как называется сигнал оповещения, подаваемый прерывистыми гудками, сиренами предприятий и транспортных средств?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057445" y="5098174"/>
            <a:ext cx="31470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Внимание Всем!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432048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4" name="Овал 13">
            <a:hlinkClick r:id="rId3" action="ppaction://hlinksldjump"/>
          </p:cNvPr>
          <p:cNvSpPr/>
          <p:nvPr/>
        </p:nvSpPr>
        <p:spPr>
          <a:xfrm>
            <a:off x="255577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5" name="Овал 14">
            <a:hlinkClick r:id="rId4" action="ppaction://hlinksldjump"/>
          </p:cNvPr>
          <p:cNvSpPr/>
          <p:nvPr/>
        </p:nvSpPr>
        <p:spPr>
          <a:xfrm>
            <a:off x="3167912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5" action="ppaction://hlinksldjump"/>
          </p:cNvPr>
          <p:cNvSpPr/>
          <p:nvPr/>
        </p:nvSpPr>
        <p:spPr>
          <a:xfrm>
            <a:off x="388721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7" name="Овал 16">
            <a:hlinkClick r:id="rId5" action="ppaction://hlinksldjump"/>
          </p:cNvPr>
          <p:cNvSpPr/>
          <p:nvPr/>
        </p:nvSpPr>
        <p:spPr>
          <a:xfrm>
            <a:off x="4469165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6" action="ppaction://hlinksldjump"/>
          </p:cNvPr>
          <p:cNvSpPr/>
          <p:nvPr/>
        </p:nvSpPr>
        <p:spPr>
          <a:xfrm>
            <a:off x="50511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7" action="ppaction://hlinksldjump"/>
          </p:cNvPr>
          <p:cNvSpPr/>
          <p:nvPr/>
        </p:nvSpPr>
        <p:spPr>
          <a:xfrm>
            <a:off x="5633059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4" name="Овал 23">
            <a:hlinkClick r:id="rId8" action="ppaction://hlinksldjump"/>
          </p:cNvPr>
          <p:cNvSpPr/>
          <p:nvPr/>
        </p:nvSpPr>
        <p:spPr>
          <a:xfrm>
            <a:off x="621500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5" name="Овал 24">
            <a:hlinkClick r:id="rId9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6" name="Овал 25">
            <a:hlinkClick r:id="rId10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7" name="Овал 26">
            <a:hlinkClick r:id="rId11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8" name="Овал 27">
            <a:hlinkClick r:id="rId12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9" name="Овал 28">
            <a:hlinkClick r:id="rId13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0" name="Овал 29">
            <a:hlinkClick r:id="rId14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1" name="Овал 30">
            <a:hlinkClick r:id="rId15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2" name="Овал 31">
            <a:hlinkClick r:id="rId16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84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682986"/>
            <a:ext cx="8208912" cy="1651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dirty="0">
                <a:solidFill>
                  <a:srgbClr val="0070C0"/>
                </a:solidFill>
                <a:latin typeface="+mj-lt"/>
              </a:rPr>
              <a:t>Бесцветный газ с характерным запахом нашатырного спирта, легче воздуха.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922414" y="5098174"/>
            <a:ext cx="15856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аммиак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432048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5" name="Овал 14">
            <a:hlinkClick r:id="rId3" action="ppaction://hlinksldjump"/>
          </p:cNvPr>
          <p:cNvSpPr/>
          <p:nvPr/>
        </p:nvSpPr>
        <p:spPr>
          <a:xfrm>
            <a:off x="313184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6" name="Овал 15">
            <a:hlinkClick r:id="rId4" action="ppaction://hlinksldjump"/>
          </p:cNvPr>
          <p:cNvSpPr/>
          <p:nvPr/>
        </p:nvSpPr>
        <p:spPr>
          <a:xfrm>
            <a:off x="3743976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7" name="Овал 16">
            <a:hlinkClick r:id="rId4" action="ppaction://hlinksldjump"/>
          </p:cNvPr>
          <p:cNvSpPr/>
          <p:nvPr/>
        </p:nvSpPr>
        <p:spPr>
          <a:xfrm>
            <a:off x="4469165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8" name="Овал 17">
            <a:hlinkClick r:id="rId5" action="ppaction://hlinksldjump"/>
          </p:cNvPr>
          <p:cNvSpPr/>
          <p:nvPr/>
        </p:nvSpPr>
        <p:spPr>
          <a:xfrm>
            <a:off x="50511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9" name="Овал 18">
            <a:hlinkClick r:id="rId6" action="ppaction://hlinksldjump"/>
          </p:cNvPr>
          <p:cNvSpPr/>
          <p:nvPr/>
        </p:nvSpPr>
        <p:spPr>
          <a:xfrm>
            <a:off x="5633059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4" name="Овал 23">
            <a:hlinkClick r:id="rId7" action="ppaction://hlinksldjump"/>
          </p:cNvPr>
          <p:cNvSpPr/>
          <p:nvPr/>
        </p:nvSpPr>
        <p:spPr>
          <a:xfrm>
            <a:off x="621500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5" name="Овал 24">
            <a:hlinkClick r:id="rId8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6" name="Овал 25">
            <a:hlinkClick r:id="rId9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7" name="Овал 26">
            <a:hlinkClick r:id="rId10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8" name="Овал 27">
            <a:hlinkClick r:id="rId11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9" name="Овал 28">
            <a:hlinkClick r:id="rId12" action="ppaction://hlinksldjump"/>
          </p:cNvPr>
          <p:cNvSpPr/>
          <p:nvPr/>
        </p:nvSpPr>
        <p:spPr>
          <a:xfrm>
            <a:off x="255577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0" name="Овал 29">
            <a:hlinkClick r:id="rId13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1" name="Овал 30">
            <a:hlinkClick r:id="rId14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2" name="Овал 31">
            <a:hlinkClick r:id="rId15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3" name="Овал 32">
            <a:hlinkClick r:id="rId16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03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60648"/>
            <a:ext cx="5014450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 Тур "Разминка"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682986"/>
            <a:ext cx="8208912" cy="1651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dirty="0">
                <a:solidFill>
                  <a:srgbClr val="0070C0"/>
                </a:solidFill>
                <a:latin typeface="+mj-lt"/>
              </a:rPr>
              <a:t>Организованный вывод (вывоз) населения из зоны ЧС </a:t>
            </a:r>
            <a:endParaRPr lang="ru-RU" sz="4800" dirty="0" smtClean="0">
              <a:solidFill>
                <a:srgbClr val="0070C0"/>
              </a:solidFill>
              <a:latin typeface="+mj-lt"/>
            </a:endParaRPr>
          </a:p>
          <a:p>
            <a:pPr algn="ctr">
              <a:lnSpc>
                <a:spcPct val="70000"/>
              </a:lnSpc>
            </a:pPr>
            <a:r>
              <a:rPr lang="ru-RU" sz="4800" dirty="0" smtClean="0">
                <a:solidFill>
                  <a:srgbClr val="0070C0"/>
                </a:solidFill>
                <a:latin typeface="+mj-lt"/>
              </a:rPr>
              <a:t>в </a:t>
            </a:r>
            <a:r>
              <a:rPr lang="ru-RU" sz="4800" dirty="0">
                <a:solidFill>
                  <a:srgbClr val="0070C0"/>
                </a:solidFill>
                <a:latin typeface="+mj-lt"/>
              </a:rPr>
              <a:t>безопасную </a:t>
            </a:r>
            <a:r>
              <a:rPr lang="ru-RU" sz="4800" dirty="0" smtClean="0">
                <a:solidFill>
                  <a:srgbClr val="0070C0"/>
                </a:solidFill>
                <a:latin typeface="+mj-lt"/>
              </a:rPr>
              <a:t>зону.</a:t>
            </a:r>
            <a:endParaRPr lang="ru-RU" sz="4800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944816" y="4149080"/>
            <a:ext cx="3096344" cy="864096"/>
            <a:chOff x="2915816" y="4401108"/>
            <a:chExt cx="3096344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707904" y="4509120"/>
              <a:ext cx="2304256" cy="648072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</a:t>
              </a:r>
              <a:endPara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2915816" y="4401108"/>
              <a:ext cx="864000" cy="86409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люс 20"/>
            <p:cNvSpPr/>
            <p:nvPr/>
          </p:nvSpPr>
          <p:spPr>
            <a:xfrm>
              <a:off x="2951816" y="4437156"/>
              <a:ext cx="792000" cy="792000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869361" y="5063956"/>
            <a:ext cx="20393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+mn-lt"/>
              </a:rPr>
              <a:t>эвакуация</a:t>
            </a:r>
          </a:p>
        </p:txBody>
      </p:sp>
      <p:sp>
        <p:nvSpPr>
          <p:cNvPr id="9" name="Овал 8"/>
          <p:cNvSpPr/>
          <p:nvPr/>
        </p:nvSpPr>
        <p:spPr>
          <a:xfrm>
            <a:off x="251520" y="548680"/>
            <a:ext cx="432048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6" name="Овал 35">
            <a:hlinkClick r:id="rId3" action="ppaction://hlinksldjump"/>
          </p:cNvPr>
          <p:cNvSpPr/>
          <p:nvPr/>
        </p:nvSpPr>
        <p:spPr>
          <a:xfrm>
            <a:off x="370790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7" name="Овал 36">
            <a:hlinkClick r:id="rId4" action="ppaction://hlinksldjump"/>
          </p:cNvPr>
          <p:cNvSpPr/>
          <p:nvPr/>
        </p:nvSpPr>
        <p:spPr>
          <a:xfrm>
            <a:off x="4283968" y="6165304"/>
            <a:ext cx="612000" cy="540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>
            <a:glow rad="127000">
              <a:srgbClr val="FFFF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</a:t>
            </a:r>
            <a:endParaRPr lang="ru-RU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8" name="Овал 37">
            <a:hlinkClick r:id="rId5" action="ppaction://hlinksldjump"/>
          </p:cNvPr>
          <p:cNvSpPr/>
          <p:nvPr/>
        </p:nvSpPr>
        <p:spPr>
          <a:xfrm>
            <a:off x="50511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9" name="Овал 38">
            <a:hlinkClick r:id="rId6" action="ppaction://hlinksldjump"/>
          </p:cNvPr>
          <p:cNvSpPr/>
          <p:nvPr/>
        </p:nvSpPr>
        <p:spPr>
          <a:xfrm>
            <a:off x="5633059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0" name="Овал 39">
            <a:hlinkClick r:id="rId7" action="ppaction://hlinksldjump"/>
          </p:cNvPr>
          <p:cNvSpPr/>
          <p:nvPr/>
        </p:nvSpPr>
        <p:spPr>
          <a:xfrm>
            <a:off x="621500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1" name="Овал 40">
            <a:hlinkClick r:id="rId8" action="ppaction://hlinksldjump"/>
          </p:cNvPr>
          <p:cNvSpPr/>
          <p:nvPr/>
        </p:nvSpPr>
        <p:spPr>
          <a:xfrm>
            <a:off x="6796953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2" name="Овал 41">
            <a:hlinkClick r:id="rId9" action="ppaction://hlinksldjump"/>
          </p:cNvPr>
          <p:cNvSpPr/>
          <p:nvPr/>
        </p:nvSpPr>
        <p:spPr>
          <a:xfrm>
            <a:off x="737890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3" name="Овал 42">
            <a:hlinkClick r:id="rId10" action="ppaction://hlinksldjump"/>
          </p:cNvPr>
          <p:cNvSpPr/>
          <p:nvPr/>
        </p:nvSpPr>
        <p:spPr>
          <a:xfrm>
            <a:off x="7960847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4" name="Овал 43">
            <a:hlinkClick r:id="rId11" action="ppaction://hlinksldjump"/>
          </p:cNvPr>
          <p:cNvSpPr/>
          <p:nvPr/>
        </p:nvSpPr>
        <p:spPr>
          <a:xfrm>
            <a:off x="8542791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5" name="Овал 44">
            <a:hlinkClick r:id="rId12" action="ppaction://hlinksldjump"/>
          </p:cNvPr>
          <p:cNvSpPr/>
          <p:nvPr/>
        </p:nvSpPr>
        <p:spPr>
          <a:xfrm>
            <a:off x="3131840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6" name="Овал 45">
            <a:hlinkClick r:id="rId13" action="ppaction://hlinksldjump"/>
          </p:cNvPr>
          <p:cNvSpPr/>
          <p:nvPr/>
        </p:nvSpPr>
        <p:spPr>
          <a:xfrm>
            <a:off x="2555776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7" name="Овал 46">
            <a:hlinkClick r:id="rId14" action="ppaction://hlinksldjump"/>
          </p:cNvPr>
          <p:cNvSpPr/>
          <p:nvPr/>
        </p:nvSpPr>
        <p:spPr>
          <a:xfrm>
            <a:off x="827584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8" name="Овал 47">
            <a:hlinkClick r:id="rId15" action="ppaction://hlinksldjump"/>
          </p:cNvPr>
          <p:cNvSpPr/>
          <p:nvPr/>
        </p:nvSpPr>
        <p:spPr>
          <a:xfrm>
            <a:off x="1403648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9" name="Овал 48">
            <a:hlinkClick r:id="rId16" action="ppaction://hlinksldjump"/>
          </p:cNvPr>
          <p:cNvSpPr/>
          <p:nvPr/>
        </p:nvSpPr>
        <p:spPr>
          <a:xfrm>
            <a:off x="1979712" y="6237312"/>
            <a:ext cx="504008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0" name="Овал 49">
            <a:hlinkClick r:id="rId17" action="ppaction://hlinksldjump"/>
          </p:cNvPr>
          <p:cNvSpPr/>
          <p:nvPr/>
        </p:nvSpPr>
        <p:spPr>
          <a:xfrm>
            <a:off x="251520" y="6237312"/>
            <a:ext cx="504000" cy="432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</a:t>
            </a:r>
            <a:endParaRPr lang="ru-RU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98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First_Aid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3">
      <a:majorFont>
        <a:latin typeface="Gabriola"/>
        <a:ea typeface=""/>
        <a:cs typeface=""/>
      </a:majorFont>
      <a:minorFont>
        <a:latin typeface="Gabriol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First_Aid</Template>
  <TotalTime>174</TotalTime>
  <Words>1095</Words>
  <Application>Microsoft Office PowerPoint</Application>
  <PresentationFormat>Экран (4:3)</PresentationFormat>
  <Paragraphs>471</Paragraphs>
  <Slides>30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Book Antiqua</vt:lpstr>
      <vt:lpstr>Calibri</vt:lpstr>
      <vt:lpstr>Gabriola</vt:lpstr>
      <vt:lpstr>Times New Roman</vt:lpstr>
      <vt:lpstr>First_Aid</vt:lpstr>
      <vt:lpstr>Викторина по ОБЖ «Знатоки  безопасного поведения»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Источники:</vt:lpstr>
    </vt:vector>
  </TitlesOfParts>
  <Company>CtrlSoft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Первая помощь</dc:subject>
  <dc:creator>user12</dc:creator>
  <dc:description>http://propowerpoint.ru - Бесплатные шаблоны для презентаций. Полезные советы и уроки PowerPoint .</dc:description>
  <cp:lastModifiedBy>Пользователь</cp:lastModifiedBy>
  <cp:revision>61</cp:revision>
  <dcterms:created xsi:type="dcterms:W3CDTF">2019-06-04T09:54:08Z</dcterms:created>
  <dcterms:modified xsi:type="dcterms:W3CDTF">2022-05-02T09:36:16Z</dcterms:modified>
</cp:coreProperties>
</file>