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7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media/image1.jpeg" ContentType="image/jpeg"/>
  <Override PartName="/ppt/media/image38.png" ContentType="image/pn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png" ContentType="image/png"/>
  <Override PartName="/ppt/media/image27.jpeg" ContentType="image/jpeg"/>
  <Override PartName="/ppt/media/image47.png" ContentType="image/pn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9.jpeg" ContentType="image/jpeg"/>
  <Override PartName="/ppt/media/image40.jpeg" ContentType="image/jpeg"/>
  <Override PartName="/ppt/media/image41.jpeg" ContentType="image/jpeg"/>
  <Override PartName="/ppt/media/image42.jpeg" ContentType="image/jpeg"/>
  <Override PartName="/ppt/media/image43.jpeg" ContentType="image/jpeg"/>
  <Override PartName="/ppt/media/image44.jpeg" ContentType="image/jpeg"/>
  <Override PartName="/ppt/media/image45.jpeg" ContentType="image/jpeg"/>
  <Override PartName="/ppt/media/image46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ddebcf"/>
            </a:gs>
            <a:gs pos="100000">
              <a:srgbClr val="9cb86e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image" Target="../media/image18.jpeg"/><Relationship Id="rId3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image" Target="../media/image20.jpeg"/><Relationship Id="rId3" Type="http://schemas.openxmlformats.org/officeDocument/2006/relationships/image" Target="../media/image21.jpeg"/><Relationship Id="rId4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image" Target="../media/image23.jpeg"/><Relationship Id="rId3" Type="http://schemas.openxmlformats.org/officeDocument/2006/relationships/image" Target="../media/image24.jpeg"/><Relationship Id="rId4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image" Target="../media/image26.png"/><Relationship Id="rId3" Type="http://schemas.openxmlformats.org/officeDocument/2006/relationships/image" Target="../media/image27.jpeg"/><Relationship Id="rId4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image" Target="../media/image29.jpeg"/><Relationship Id="rId3" Type="http://schemas.openxmlformats.org/officeDocument/2006/relationships/image" Target="../media/image30.jpeg"/><Relationship Id="rId4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image" Target="../media/image32.jpeg"/><Relationship Id="rId3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image" Target="../media/image35.jpeg"/><Relationship Id="rId3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image" Target="../media/image37.jpeg"/><Relationship Id="rId3" Type="http://schemas.openxmlformats.org/officeDocument/2006/relationships/image" Target="../media/image38.png"/><Relationship Id="rId4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image" Target="../media/image40.jpeg"/><Relationship Id="rId3" Type="http://schemas.openxmlformats.org/officeDocument/2006/relationships/image" Target="../media/image41.jpe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image" Target="../media/image43.jpeg"/><Relationship Id="rId3" Type="http://schemas.openxmlformats.org/officeDocument/2006/relationships/image" Target="../media/image44.jpeg"/><Relationship Id="rId4" Type="http://schemas.openxmlformats.org/officeDocument/2006/relationships/image" Target="../media/image45.jpeg"/><Relationship Id="rId5" Type="http://schemas.openxmlformats.org/officeDocument/2006/relationships/image" Target="../media/image46.jpeg"/><Relationship Id="rId6" Type="http://schemas.openxmlformats.org/officeDocument/2006/relationships/image" Target="../media/image47.png"/><Relationship Id="rId7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image" Target="../media/image12.jpeg"/><Relationship Id="rId3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jpeg"/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Oval 4"/>
          <p:cNvSpPr/>
          <p:nvPr/>
        </p:nvSpPr>
        <p:spPr>
          <a:xfrm>
            <a:off x="468360" y="404640"/>
            <a:ext cx="2446920" cy="3238920"/>
          </a:xfrm>
          <a:prstGeom prst="ellipse">
            <a:avLst/>
          </a:prstGeom>
          <a:blipFill rotWithShape="0">
            <a:blip r:embed="rId2"/>
            <a:srcRect/>
            <a:stretch/>
          </a:blipFill>
          <a:ln w="9525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9" name="Text Box 5"/>
          <p:cNvSpPr/>
          <p:nvPr/>
        </p:nvSpPr>
        <p:spPr>
          <a:xfrm>
            <a:off x="2519280" y="2700000"/>
            <a:ext cx="5760000" cy="255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  <a:spcBef>
                <a:spcPts val="2701"/>
              </a:spcBef>
            </a:pPr>
            <a:r>
              <a:rPr b="1" lang="ru-RU" sz="5400" spc="-1" strike="noStrike">
                <a:solidFill>
                  <a:srgbClr val="ffff00"/>
                </a:solidFill>
                <a:latin typeface="Times New Roman"/>
                <a:ea typeface="DejaVu Sans"/>
              </a:rPr>
              <a:t>Лев Николаевич                                    Толстой</a:t>
            </a:r>
            <a:endParaRPr b="0" lang="ru-RU" sz="5400" spc="-1" strike="noStrike">
              <a:latin typeface="Arial"/>
            </a:endParaRPr>
          </a:p>
        </p:txBody>
      </p:sp>
      <p:sp>
        <p:nvSpPr>
          <p:cNvPr id="40" name="Text Box 6"/>
          <p:cNvSpPr/>
          <p:nvPr/>
        </p:nvSpPr>
        <p:spPr>
          <a:xfrm>
            <a:off x="250920" y="6515280"/>
            <a:ext cx="66967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r">
              <a:lnSpc>
                <a:spcPct val="100000"/>
              </a:lnSpc>
              <a:spcBef>
                <a:spcPts val="901"/>
              </a:spcBef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41" name="Text Box 7"/>
          <p:cNvSpPr/>
          <p:nvPr/>
        </p:nvSpPr>
        <p:spPr>
          <a:xfrm>
            <a:off x="1258920" y="3789360"/>
            <a:ext cx="604728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 Box 4"/>
          <p:cNvSpPr/>
          <p:nvPr/>
        </p:nvSpPr>
        <p:spPr>
          <a:xfrm>
            <a:off x="395280" y="4365720"/>
            <a:ext cx="8352360" cy="2284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1" lang="ru-RU" sz="2400" spc="-1" strike="noStrike">
                <a:solidFill>
                  <a:srgbClr val="663300"/>
                </a:solidFill>
                <a:latin typeface="Arial"/>
                <a:ea typeface="DejaVu Sans"/>
              </a:rPr>
              <a:t>Осенью 1856 году вышел в отставку («Военная карьера – не моя…», – пишет он в дневнике) и возвращается в Ясную Поляну. Он изучает педагогику и в 1859 г. Открывает в Ясной Поляне школу для крестьянских детей, затем помогает открыть ещё более 20 школ в окрестных деревнях. 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67" name="Picture 6" descr=""/>
          <p:cNvPicPr/>
          <p:nvPr/>
        </p:nvPicPr>
        <p:blipFill>
          <a:blip r:embed="rId1"/>
          <a:stretch/>
        </p:blipFill>
        <p:spPr>
          <a:xfrm>
            <a:off x="3995640" y="333360"/>
            <a:ext cx="4866120" cy="3816720"/>
          </a:xfrm>
          <a:prstGeom prst="rect">
            <a:avLst/>
          </a:prstGeom>
          <a:ln w="0">
            <a:noFill/>
          </a:ln>
        </p:spPr>
      </p:pic>
      <p:pic>
        <p:nvPicPr>
          <p:cNvPr id="68" name="Picture 7" descr=""/>
          <p:cNvPicPr/>
          <p:nvPr/>
        </p:nvPicPr>
        <p:blipFill>
          <a:blip r:embed="rId2"/>
          <a:stretch/>
        </p:blipFill>
        <p:spPr>
          <a:xfrm>
            <a:off x="468360" y="333360"/>
            <a:ext cx="3285000" cy="3808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 Box 4"/>
          <p:cNvSpPr/>
          <p:nvPr/>
        </p:nvSpPr>
        <p:spPr>
          <a:xfrm>
            <a:off x="0" y="4005360"/>
            <a:ext cx="9142920" cy="264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1" lang="ru-RU" sz="2400" spc="-1" strike="noStrike">
                <a:solidFill>
                  <a:srgbClr val="663300"/>
                </a:solidFill>
                <a:latin typeface="Arial"/>
                <a:ea typeface="DejaVu Sans"/>
              </a:rPr>
              <a:t>В яснополянской школе дети сидели, кто где хотел, кто сколько хотел и кто как хотел. Определённой программы преподавания не было. Единственная задача учителя заключалась в том, чтобы заинтересовать класс. Занятия шли успешно. Их вёл сам Толстой при помощи нескольких постоянных учителей. Он же сам пишет «Азбуку» для обучения детей чтению.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70" name="Picture 5" descr=""/>
          <p:cNvPicPr/>
          <p:nvPr/>
        </p:nvPicPr>
        <p:blipFill>
          <a:blip r:embed="rId1"/>
          <a:stretch/>
        </p:blipFill>
        <p:spPr>
          <a:xfrm>
            <a:off x="539640" y="333360"/>
            <a:ext cx="2307240" cy="3383640"/>
          </a:xfrm>
          <a:prstGeom prst="rect">
            <a:avLst/>
          </a:prstGeom>
          <a:ln w="0">
            <a:noFill/>
          </a:ln>
        </p:spPr>
      </p:pic>
      <p:pic>
        <p:nvPicPr>
          <p:cNvPr id="71" name="Picture 6" descr=""/>
          <p:cNvPicPr/>
          <p:nvPr/>
        </p:nvPicPr>
        <p:blipFill>
          <a:blip r:embed="rId2"/>
          <a:stretch/>
        </p:blipFill>
        <p:spPr>
          <a:xfrm>
            <a:off x="3348000" y="333360"/>
            <a:ext cx="2302560" cy="3310560"/>
          </a:xfrm>
          <a:prstGeom prst="rect">
            <a:avLst/>
          </a:prstGeom>
          <a:ln w="0">
            <a:noFill/>
          </a:ln>
        </p:spPr>
      </p:pic>
      <p:pic>
        <p:nvPicPr>
          <p:cNvPr id="72" name="Picture 7" descr=""/>
          <p:cNvPicPr/>
          <p:nvPr/>
        </p:nvPicPr>
        <p:blipFill>
          <a:blip r:embed="rId3"/>
          <a:stretch/>
        </p:blipFill>
        <p:spPr>
          <a:xfrm>
            <a:off x="6156360" y="333360"/>
            <a:ext cx="2427840" cy="3310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Box 4"/>
          <p:cNvSpPr/>
          <p:nvPr/>
        </p:nvSpPr>
        <p:spPr>
          <a:xfrm>
            <a:off x="3348000" y="3844800"/>
            <a:ext cx="5794920" cy="3015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1" lang="ru-RU" sz="2400" spc="-1" strike="noStrike">
                <a:solidFill>
                  <a:srgbClr val="663300"/>
                </a:solidFill>
                <a:latin typeface="Arial"/>
                <a:ea typeface="DejaVu Sans"/>
              </a:rPr>
              <a:t>В 1862 году жизнь Толстого, его быт упорядочиваются на долгие годы: он женится на дочери московского врача Софье Андреевне Берс и ведет патриархальную жизнь в своем имении как глава все увеличивающейся семьи. Толстые воспитали девятерых детей.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74" name="Picture 6" descr=""/>
          <p:cNvPicPr/>
          <p:nvPr/>
        </p:nvPicPr>
        <p:blipFill>
          <a:blip r:embed="rId1"/>
          <a:stretch/>
        </p:blipFill>
        <p:spPr>
          <a:xfrm>
            <a:off x="179280" y="2349360"/>
            <a:ext cx="3113640" cy="4246920"/>
          </a:xfrm>
          <a:prstGeom prst="rect">
            <a:avLst/>
          </a:prstGeom>
          <a:ln w="0">
            <a:noFill/>
          </a:ln>
        </p:spPr>
      </p:pic>
      <p:pic>
        <p:nvPicPr>
          <p:cNvPr id="75" name="Picture 7" descr=""/>
          <p:cNvPicPr/>
          <p:nvPr/>
        </p:nvPicPr>
        <p:blipFill>
          <a:blip r:embed="rId2"/>
          <a:stretch/>
        </p:blipFill>
        <p:spPr>
          <a:xfrm>
            <a:off x="6443640" y="260280"/>
            <a:ext cx="2480040" cy="3719880"/>
          </a:xfrm>
          <a:prstGeom prst="rect">
            <a:avLst/>
          </a:prstGeom>
          <a:ln w="0">
            <a:noFill/>
          </a:ln>
        </p:spPr>
      </p:pic>
      <p:pic>
        <p:nvPicPr>
          <p:cNvPr id="76" name="Picture 5" descr=""/>
          <p:cNvPicPr/>
          <p:nvPr/>
        </p:nvPicPr>
        <p:blipFill>
          <a:blip r:embed="rId3"/>
          <a:stretch/>
        </p:blipFill>
        <p:spPr>
          <a:xfrm>
            <a:off x="1332000" y="189000"/>
            <a:ext cx="4677120" cy="2896200"/>
          </a:xfrm>
          <a:prstGeom prst="rect">
            <a:avLst/>
          </a:prstGeom>
          <a:ln w="0">
            <a:noFill/>
          </a:ln>
        </p:spPr>
      </p:pic>
      <p:sp>
        <p:nvSpPr>
          <p:cNvPr id="77" name="Text Box 8"/>
          <p:cNvSpPr/>
          <p:nvPr/>
        </p:nvSpPr>
        <p:spPr>
          <a:xfrm>
            <a:off x="3780000" y="2708280"/>
            <a:ext cx="223092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spcBef>
                <a:spcPts val="1001"/>
              </a:spcBef>
            </a:pPr>
            <a:r>
              <a:rPr b="1" lang="ru-RU" sz="2000" spc="-1" strike="noStrike">
                <a:solidFill>
                  <a:srgbClr val="ffff00"/>
                </a:solidFill>
                <a:latin typeface="Arial"/>
                <a:ea typeface="DejaVu Sans"/>
              </a:rPr>
              <a:t>В кругу семьи.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78" name="Text Box 9"/>
          <p:cNvSpPr/>
          <p:nvPr/>
        </p:nvSpPr>
        <p:spPr>
          <a:xfrm>
            <a:off x="6516720" y="260280"/>
            <a:ext cx="262620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spcBef>
                <a:spcPts val="1001"/>
              </a:spcBef>
            </a:pPr>
            <a:r>
              <a:rPr b="1" lang="ru-RU" sz="2000" spc="-1" strike="noStrike">
                <a:solidFill>
                  <a:srgbClr val="ffff00"/>
                </a:solidFill>
                <a:latin typeface="Arial"/>
                <a:ea typeface="DejaVu Sans"/>
              </a:rPr>
              <a:t>С внучкой Таней.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79" name="Text Box 10"/>
          <p:cNvSpPr/>
          <p:nvPr/>
        </p:nvSpPr>
        <p:spPr>
          <a:xfrm>
            <a:off x="179280" y="6165720"/>
            <a:ext cx="331200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spcBef>
                <a:spcPts val="1001"/>
              </a:spcBef>
            </a:pPr>
            <a:r>
              <a:rPr b="1" lang="ru-RU" sz="2000" spc="-1" strike="noStrike">
                <a:solidFill>
                  <a:srgbClr val="ffff00"/>
                </a:solidFill>
                <a:latin typeface="Arial"/>
                <a:ea typeface="DejaVu Sans"/>
              </a:rPr>
              <a:t>С  Софьей Андреевной</a:t>
            </a:r>
            <a:r>
              <a:rPr b="1" lang="ru-RU" sz="1800" spc="-1" strike="noStrike">
                <a:solidFill>
                  <a:srgbClr val="ffff00"/>
                </a:solidFill>
                <a:latin typeface="Arial"/>
                <a:ea typeface="DejaVu Sans"/>
              </a:rPr>
              <a:t>.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 Box 4"/>
          <p:cNvSpPr/>
          <p:nvPr/>
        </p:nvSpPr>
        <p:spPr>
          <a:xfrm>
            <a:off x="250920" y="4941720"/>
            <a:ext cx="8641440" cy="1552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1" lang="ru-RU" sz="2400" spc="-1" strike="noStrike">
                <a:solidFill>
                  <a:srgbClr val="663300"/>
                </a:solidFill>
                <a:latin typeface="Arial"/>
                <a:ea typeface="DejaVu Sans"/>
              </a:rPr>
              <a:t>1860 – 70-е годы были отмечены появлением в свет двух произведений Толстого, которые обессмертили его имя: «Война и мир» (1863 – 1869 гг.), «Анна Каренина» (1873 – 1877 гг.).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81" name="Picture 6" descr=""/>
          <p:cNvPicPr/>
          <p:nvPr/>
        </p:nvPicPr>
        <p:blipFill>
          <a:blip r:embed="rId1"/>
          <a:stretch/>
        </p:blipFill>
        <p:spPr>
          <a:xfrm>
            <a:off x="6516720" y="260280"/>
            <a:ext cx="2227680" cy="3454920"/>
          </a:xfrm>
          <a:prstGeom prst="rect">
            <a:avLst/>
          </a:prstGeom>
          <a:ln w="0">
            <a:noFill/>
          </a:ln>
        </p:spPr>
      </p:pic>
      <p:pic>
        <p:nvPicPr>
          <p:cNvPr id="82" name="Picture 7" descr=""/>
          <p:cNvPicPr/>
          <p:nvPr/>
        </p:nvPicPr>
        <p:blipFill>
          <a:blip r:embed="rId2"/>
          <a:stretch/>
        </p:blipFill>
        <p:spPr>
          <a:xfrm>
            <a:off x="395280" y="260280"/>
            <a:ext cx="2240640" cy="3454920"/>
          </a:xfrm>
          <a:prstGeom prst="rect">
            <a:avLst/>
          </a:prstGeom>
          <a:ln w="0">
            <a:noFill/>
          </a:ln>
        </p:spPr>
      </p:pic>
      <p:pic>
        <p:nvPicPr>
          <p:cNvPr id="83" name="Picture 9" descr=""/>
          <p:cNvPicPr/>
          <p:nvPr/>
        </p:nvPicPr>
        <p:blipFill>
          <a:blip r:embed="rId3"/>
          <a:srcRect l="0" t="0" r="0" b="73"/>
          <a:stretch/>
        </p:blipFill>
        <p:spPr>
          <a:xfrm>
            <a:off x="2916360" y="260280"/>
            <a:ext cx="3345480" cy="4651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5" descr=""/>
          <p:cNvPicPr/>
          <p:nvPr/>
        </p:nvPicPr>
        <p:blipFill>
          <a:blip r:embed="rId1"/>
          <a:stretch/>
        </p:blipFill>
        <p:spPr>
          <a:xfrm>
            <a:off x="179280" y="189000"/>
            <a:ext cx="3886560" cy="2713680"/>
          </a:xfrm>
          <a:prstGeom prst="rect">
            <a:avLst/>
          </a:prstGeom>
          <a:ln w="0">
            <a:noFill/>
          </a:ln>
        </p:spPr>
      </p:pic>
      <p:pic>
        <p:nvPicPr>
          <p:cNvPr id="85" name="Picture 9" descr=""/>
          <p:cNvPicPr/>
          <p:nvPr/>
        </p:nvPicPr>
        <p:blipFill>
          <a:blip r:embed="rId2"/>
          <a:stretch/>
        </p:blipFill>
        <p:spPr>
          <a:xfrm>
            <a:off x="2700360" y="2205000"/>
            <a:ext cx="3815280" cy="2446920"/>
          </a:xfrm>
          <a:prstGeom prst="rect">
            <a:avLst/>
          </a:prstGeom>
          <a:ln w="0">
            <a:noFill/>
          </a:ln>
        </p:spPr>
      </p:pic>
      <p:sp>
        <p:nvSpPr>
          <p:cNvPr id="86" name="Text Box 4"/>
          <p:cNvSpPr/>
          <p:nvPr/>
        </p:nvSpPr>
        <p:spPr>
          <a:xfrm>
            <a:off x="324000" y="5373720"/>
            <a:ext cx="827928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87" name="Picture 8" descr=""/>
          <p:cNvPicPr/>
          <p:nvPr/>
        </p:nvPicPr>
        <p:blipFill>
          <a:blip r:embed="rId3"/>
          <a:stretch/>
        </p:blipFill>
        <p:spPr>
          <a:xfrm>
            <a:off x="4716360" y="189000"/>
            <a:ext cx="4175640" cy="2807280"/>
          </a:xfrm>
          <a:prstGeom prst="rect">
            <a:avLst/>
          </a:prstGeom>
          <a:ln w="0">
            <a:noFill/>
          </a:ln>
        </p:spPr>
      </p:pic>
      <p:sp>
        <p:nvSpPr>
          <p:cNvPr id="88" name="Text Box 10"/>
          <p:cNvSpPr/>
          <p:nvPr/>
        </p:nvSpPr>
        <p:spPr>
          <a:xfrm>
            <a:off x="0" y="4575240"/>
            <a:ext cx="9395280" cy="2284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663300"/>
                </a:solidFill>
                <a:latin typeface="Arial"/>
                <a:ea typeface="DejaVu Sans"/>
              </a:rPr>
              <a:t> </a:t>
            </a:r>
            <a:r>
              <a:rPr b="0" lang="ru-RU" sz="2400" spc="-1" strike="noStrike">
                <a:solidFill>
                  <a:srgbClr val="663300"/>
                </a:solidFill>
                <a:latin typeface="Arial"/>
                <a:ea typeface="DejaVu Sans"/>
              </a:rPr>
              <a:t>Но вскоре, Лев Николаевич утратил всякий интерес к жизни, ему надоело наслаждаться достигнутым благосостоянием. Он старается быть ближе к народу: занимается физическим трудом, пашет, шьет сапоги, переходит на вегетарианскую пищу. Он  отдаёт семье всё своё состояние, отказывается от прав литературной собственности.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 Box 5"/>
          <p:cNvSpPr/>
          <p:nvPr/>
        </p:nvSpPr>
        <p:spPr>
          <a:xfrm>
            <a:off x="0" y="5013360"/>
            <a:ext cx="9142920" cy="1552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663300"/>
                </a:solidFill>
                <a:latin typeface="Arial"/>
                <a:ea typeface="DejaVu Sans"/>
              </a:rPr>
              <a:t>10 ноября 1910 года Толстой тайно покинул Ясную Поляну, но по дороге сильно заболел. 20 ноября 1910 года на станции Астапово Рязано-Уральской железной дороги (ныне станция Лев Толстой) Лев Николаевич умер.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90" name="Picture 6" descr=""/>
          <p:cNvPicPr/>
          <p:nvPr/>
        </p:nvPicPr>
        <p:blipFill>
          <a:blip r:embed="rId1"/>
          <a:stretch/>
        </p:blipFill>
        <p:spPr>
          <a:xfrm>
            <a:off x="324000" y="260280"/>
            <a:ext cx="4456800" cy="3342240"/>
          </a:xfrm>
          <a:prstGeom prst="rect">
            <a:avLst/>
          </a:prstGeom>
          <a:ln w="0">
            <a:noFill/>
          </a:ln>
        </p:spPr>
      </p:pic>
      <p:pic>
        <p:nvPicPr>
          <p:cNvPr id="91" name="Picture 7" descr=""/>
          <p:cNvPicPr/>
          <p:nvPr/>
        </p:nvPicPr>
        <p:blipFill>
          <a:blip r:embed="rId2"/>
          <a:stretch/>
        </p:blipFill>
        <p:spPr>
          <a:xfrm>
            <a:off x="4284720" y="1484280"/>
            <a:ext cx="4678920" cy="3512160"/>
          </a:xfrm>
          <a:prstGeom prst="rect">
            <a:avLst/>
          </a:prstGeom>
          <a:ln w="0">
            <a:noFill/>
          </a:ln>
        </p:spPr>
      </p:pic>
      <p:sp>
        <p:nvSpPr>
          <p:cNvPr id="92" name="Text Box 8"/>
          <p:cNvSpPr/>
          <p:nvPr/>
        </p:nvSpPr>
        <p:spPr>
          <a:xfrm>
            <a:off x="5003640" y="333360"/>
            <a:ext cx="3383640" cy="699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spcBef>
                <a:spcPts val="1001"/>
              </a:spcBef>
            </a:pPr>
            <a:r>
              <a:rPr b="1" lang="ru-RU" sz="2000" spc="-1" strike="noStrike">
                <a:solidFill>
                  <a:srgbClr val="cc6600"/>
                </a:solidFill>
                <a:latin typeface="Arial"/>
                <a:ea typeface="DejaVu Sans"/>
              </a:rPr>
              <a:t>Музей на станции     Астапово.</a:t>
            </a: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Picture 4" descr=""/>
          <p:cNvPicPr/>
          <p:nvPr/>
        </p:nvPicPr>
        <p:blipFill>
          <a:blip r:embed="rId1"/>
          <a:stretch/>
        </p:blipFill>
        <p:spPr>
          <a:xfrm>
            <a:off x="1403280" y="260280"/>
            <a:ext cx="6336360" cy="4212000"/>
          </a:xfrm>
          <a:prstGeom prst="rect">
            <a:avLst/>
          </a:prstGeom>
          <a:ln w="0">
            <a:noFill/>
          </a:ln>
        </p:spPr>
      </p:pic>
      <p:sp>
        <p:nvSpPr>
          <p:cNvPr id="94" name="Text Box 5"/>
          <p:cNvSpPr/>
          <p:nvPr/>
        </p:nvSpPr>
        <p:spPr>
          <a:xfrm>
            <a:off x="179280" y="4797360"/>
            <a:ext cx="8784000" cy="1552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1" lang="ru-RU" sz="2400" spc="-1" strike="noStrike">
                <a:solidFill>
                  <a:srgbClr val="663300"/>
                </a:solidFill>
                <a:latin typeface="Arial"/>
                <a:ea typeface="DejaVu Sans"/>
              </a:rPr>
              <a:t>10 (23) ноября 1910 года был похоронен в Ясной Поляне, на краю оврага в лесу, где в детстве он вместе с братом искал «зелёную палочку», хранившую секрет, как сделать всех людей счастливыми.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WordArt 4"/>
          <p:cNvSpPr txBox="1"/>
          <p:nvPr/>
        </p:nvSpPr>
        <p:spPr>
          <a:xfrm>
            <a:off x="1332000" y="333360"/>
            <a:ext cx="6334560" cy="718200"/>
          </a:xfrm>
          <a:prstGeom prst="rect">
            <a:avLst/>
          </a:prstGeom>
        </p:spPr>
        <p:txBody>
          <a:bodyPr wrap="none" lIns="90000" rIns="90000" tIns="45000" bIns="45000" anchorCtr="1">
            <a:prstTxWarp prst="textPlain">
              <a:avLst>
                <a:gd name="adj" fmla="val 50000"/>
              </a:avLst>
            </a:prstTxWarp>
            <a:noAutofit/>
            <a:scene3d>
              <a:camera prst="legacyObliqueRight"/>
              <a:lightRig dir="t" rig="legacyHarsh3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>
              <a:lnSpc>
                <a:spcPct val="100000"/>
              </a:lnSpc>
            </a:pPr>
            <a:r>
              <a:rPr b="0" lang="ru-RU" sz="3600" spc="-1" strike="noStrike">
                <a:ln w="0">
                  <a:noFill/>
                </a:ln>
                <a:solidFill>
                  <a:srgbClr val="000000"/>
                </a:solidFill>
                <a:latin typeface="Arial"/>
              </a:rPr>
              <a:t>Музей в Ясной поляне.</a:t>
            </a:r>
            <a:endParaRPr b="0" lang="ru-RU" sz="3600" spc="-1" strike="noStrike">
              <a:ln w="0">
                <a:noFill/>
              </a:ln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6" name="Picture 6" descr=""/>
          <p:cNvPicPr/>
          <p:nvPr/>
        </p:nvPicPr>
        <p:blipFill>
          <a:blip r:embed="rId1"/>
          <a:stretch/>
        </p:blipFill>
        <p:spPr>
          <a:xfrm>
            <a:off x="324000" y="1197000"/>
            <a:ext cx="5182200" cy="3881880"/>
          </a:xfrm>
          <a:prstGeom prst="rect">
            <a:avLst/>
          </a:prstGeom>
          <a:ln w="0">
            <a:noFill/>
          </a:ln>
        </p:spPr>
      </p:pic>
      <p:pic>
        <p:nvPicPr>
          <p:cNvPr id="97" name="Picture 7" descr=""/>
          <p:cNvPicPr/>
          <p:nvPr/>
        </p:nvPicPr>
        <p:blipFill>
          <a:blip r:embed="rId2"/>
          <a:stretch/>
        </p:blipFill>
        <p:spPr>
          <a:xfrm>
            <a:off x="4573440" y="3814920"/>
            <a:ext cx="4569480" cy="3042000"/>
          </a:xfrm>
          <a:prstGeom prst="rect">
            <a:avLst/>
          </a:prstGeom>
          <a:ln w="0">
            <a:noFill/>
          </a:ln>
        </p:spPr>
      </p:pic>
      <p:sp>
        <p:nvSpPr>
          <p:cNvPr id="98" name="Text Box 8"/>
          <p:cNvSpPr/>
          <p:nvPr/>
        </p:nvSpPr>
        <p:spPr>
          <a:xfrm>
            <a:off x="395280" y="5157720"/>
            <a:ext cx="4031280" cy="1552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1" lang="ru-RU" sz="2400" spc="-1" strike="noStrike">
                <a:solidFill>
                  <a:srgbClr val="663300"/>
                </a:solidFill>
                <a:latin typeface="Arial"/>
                <a:ea typeface="DejaVu Sans"/>
              </a:rPr>
              <a:t>Привычный Толстому облик усадьбы, во многом сохранился до наших дней.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99" name="Text Box 9"/>
          <p:cNvSpPr/>
          <p:nvPr/>
        </p:nvSpPr>
        <p:spPr>
          <a:xfrm>
            <a:off x="5867280" y="1413000"/>
            <a:ext cx="259128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1" lang="ru-RU" sz="2400" spc="-1" strike="noStrike">
                <a:solidFill>
                  <a:srgbClr val="663300"/>
                </a:solidFill>
                <a:latin typeface="Arial"/>
                <a:ea typeface="DejaVu Sans"/>
              </a:rPr>
              <a:t>Музей основан в 1921г 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4" descr=""/>
          <p:cNvPicPr/>
          <p:nvPr/>
        </p:nvPicPr>
        <p:blipFill>
          <a:blip r:embed="rId1"/>
          <a:stretch/>
        </p:blipFill>
        <p:spPr>
          <a:xfrm>
            <a:off x="250920" y="260280"/>
            <a:ext cx="4462920" cy="3548520"/>
          </a:xfrm>
          <a:prstGeom prst="rect">
            <a:avLst/>
          </a:prstGeom>
          <a:ln w="0">
            <a:noFill/>
          </a:ln>
        </p:spPr>
      </p:pic>
      <p:pic>
        <p:nvPicPr>
          <p:cNvPr id="101" name="Picture 5" descr=""/>
          <p:cNvPicPr/>
          <p:nvPr/>
        </p:nvPicPr>
        <p:blipFill>
          <a:blip r:embed="rId2"/>
          <a:stretch/>
        </p:blipFill>
        <p:spPr>
          <a:xfrm>
            <a:off x="4140360" y="3105000"/>
            <a:ext cx="5002560" cy="3751920"/>
          </a:xfrm>
          <a:prstGeom prst="rect">
            <a:avLst/>
          </a:prstGeom>
          <a:ln w="0">
            <a:noFill/>
          </a:ln>
        </p:spPr>
      </p:pic>
      <p:sp>
        <p:nvSpPr>
          <p:cNvPr id="102" name="Rectangle 6"/>
          <p:cNvSpPr/>
          <p:nvPr/>
        </p:nvSpPr>
        <p:spPr>
          <a:xfrm>
            <a:off x="4140360" y="6237360"/>
            <a:ext cx="5002560" cy="619560"/>
          </a:xfrm>
          <a:prstGeom prst="rect">
            <a:avLst/>
          </a:prstGeom>
          <a:solidFill>
            <a:srgbClr val="ccffcc"/>
          </a:solidFill>
          <a:ln w="9525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Комната под сводами, где были созданы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многие главы «Войны и мира».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03" name="Rectangle 10"/>
          <p:cNvSpPr/>
          <p:nvPr/>
        </p:nvSpPr>
        <p:spPr>
          <a:xfrm>
            <a:off x="250920" y="3213000"/>
            <a:ext cx="3888360" cy="548280"/>
          </a:xfrm>
          <a:prstGeom prst="rect">
            <a:avLst/>
          </a:prstGeom>
          <a:solidFill>
            <a:srgbClr val="ccffcc"/>
          </a:solidFill>
          <a:ln w="9525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Письменный стол писателя.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04" name="Text Box 12"/>
          <p:cNvSpPr/>
          <p:nvPr/>
        </p:nvSpPr>
        <p:spPr>
          <a:xfrm>
            <a:off x="4932360" y="620640"/>
            <a:ext cx="3959640" cy="1552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1" lang="ru-RU" sz="2400" spc="-1" strike="noStrike">
                <a:solidFill>
                  <a:srgbClr val="663300"/>
                </a:solidFill>
                <a:latin typeface="Arial"/>
                <a:ea typeface="DejaVu Sans"/>
              </a:rPr>
              <a:t>В этом доме Л.Толстой  прожил более 50 лет и написал большинство своих произведений.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105" name="Picture 13" descr=""/>
          <p:cNvPicPr/>
          <p:nvPr/>
        </p:nvPicPr>
        <p:blipFill>
          <a:blip r:embed="rId3"/>
          <a:stretch/>
        </p:blipFill>
        <p:spPr>
          <a:xfrm>
            <a:off x="900000" y="4221000"/>
            <a:ext cx="2302560" cy="2140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roup 7"/>
          <p:cNvGrpSpPr/>
          <p:nvPr/>
        </p:nvGrpSpPr>
        <p:grpSpPr>
          <a:xfrm>
            <a:off x="0" y="0"/>
            <a:ext cx="5002560" cy="3315240"/>
            <a:chOff x="0" y="0"/>
            <a:chExt cx="5002560" cy="3315240"/>
          </a:xfrm>
        </p:grpSpPr>
        <p:pic>
          <p:nvPicPr>
            <p:cNvPr id="107" name="Picture 4" descr=""/>
            <p:cNvPicPr/>
            <p:nvPr/>
          </p:nvPicPr>
          <p:blipFill>
            <a:blip r:embed="rId1"/>
            <a:stretch/>
          </p:blipFill>
          <p:spPr>
            <a:xfrm>
              <a:off x="0" y="0"/>
              <a:ext cx="5002560" cy="331524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08" name="Rectangle 5"/>
            <p:cNvSpPr/>
            <p:nvPr/>
          </p:nvSpPr>
          <p:spPr>
            <a:xfrm>
              <a:off x="179280" y="2924280"/>
              <a:ext cx="4680360" cy="359280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1" lang="ru-RU" sz="2000" spc="-1" strike="noStrike">
                  <a:solidFill>
                    <a:srgbClr val="000000"/>
                  </a:solidFill>
                  <a:latin typeface="Arial"/>
                  <a:ea typeface="DejaVu Sans"/>
                </a:rPr>
                <a:t>Комната С.А. Толстой.</a:t>
              </a:r>
              <a:endParaRPr b="0" lang="ru-RU" sz="2000" spc="-1" strike="noStrike">
                <a:latin typeface="Arial"/>
              </a:endParaRPr>
            </a:p>
          </p:txBody>
        </p:sp>
      </p:grpSp>
      <p:pic>
        <p:nvPicPr>
          <p:cNvPr id="109" name="Picture 6" descr=""/>
          <p:cNvPicPr/>
          <p:nvPr/>
        </p:nvPicPr>
        <p:blipFill>
          <a:blip r:embed="rId2"/>
          <a:stretch/>
        </p:blipFill>
        <p:spPr>
          <a:xfrm>
            <a:off x="0" y="3422520"/>
            <a:ext cx="5002560" cy="3434400"/>
          </a:xfrm>
          <a:prstGeom prst="rect">
            <a:avLst/>
          </a:prstGeom>
          <a:ln w="0">
            <a:noFill/>
          </a:ln>
        </p:spPr>
      </p:pic>
      <p:sp>
        <p:nvSpPr>
          <p:cNvPr id="110" name="Rectangle 8"/>
          <p:cNvSpPr/>
          <p:nvPr/>
        </p:nvSpPr>
        <p:spPr>
          <a:xfrm>
            <a:off x="971640" y="6524640"/>
            <a:ext cx="2662920" cy="33228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Гостиная.</a:t>
            </a:r>
            <a:endParaRPr b="0" lang="ru-RU" sz="2000" spc="-1" strike="noStrike">
              <a:latin typeface="Arial"/>
            </a:endParaRPr>
          </a:p>
        </p:txBody>
      </p:sp>
      <p:pic>
        <p:nvPicPr>
          <p:cNvPr id="111" name="Picture 9" descr=""/>
          <p:cNvPicPr/>
          <p:nvPr/>
        </p:nvPicPr>
        <p:blipFill>
          <a:blip r:embed="rId3"/>
          <a:srcRect l="-33" t="0" r="0" b="0"/>
          <a:stretch/>
        </p:blipFill>
        <p:spPr>
          <a:xfrm>
            <a:off x="4788000" y="1484280"/>
            <a:ext cx="4354920" cy="2913480"/>
          </a:xfrm>
          <a:prstGeom prst="rect">
            <a:avLst/>
          </a:prstGeom>
          <a:ln w="0">
            <a:noFill/>
          </a:ln>
        </p:spPr>
      </p:pic>
      <p:sp>
        <p:nvSpPr>
          <p:cNvPr id="112" name="Rectangle 10"/>
          <p:cNvSpPr/>
          <p:nvPr/>
        </p:nvSpPr>
        <p:spPr>
          <a:xfrm>
            <a:off x="4788000" y="4365720"/>
            <a:ext cx="4354920" cy="430560"/>
          </a:xfrm>
          <a:prstGeom prst="rect">
            <a:avLst/>
          </a:prstGeom>
          <a:solidFill>
            <a:srgbClr val="ccffcc"/>
          </a:solidFill>
          <a:ln w="9525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Любимая скамья Толстого.</a:t>
            </a: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6" descr=""/>
          <p:cNvPicPr/>
          <p:nvPr/>
        </p:nvPicPr>
        <p:blipFill>
          <a:blip r:embed="rId1"/>
          <a:stretch/>
        </p:blipFill>
        <p:spPr>
          <a:xfrm>
            <a:off x="4572000" y="4041720"/>
            <a:ext cx="4210560" cy="2630880"/>
          </a:xfrm>
          <a:prstGeom prst="rect">
            <a:avLst/>
          </a:prstGeom>
          <a:ln w="0">
            <a:noFill/>
          </a:ln>
        </p:spPr>
      </p:pic>
      <p:sp>
        <p:nvSpPr>
          <p:cNvPr id="43" name="Text Box 4"/>
          <p:cNvSpPr/>
          <p:nvPr/>
        </p:nvSpPr>
        <p:spPr>
          <a:xfrm>
            <a:off x="4067280" y="189000"/>
            <a:ext cx="5075640" cy="3747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1" lang="ru-RU" sz="2400" spc="-1" strike="noStrike">
                <a:solidFill>
                  <a:srgbClr val="663300"/>
                </a:solidFill>
                <a:latin typeface="Arial"/>
                <a:ea typeface="DejaVu Sans"/>
              </a:rPr>
              <a:t>Толстой Лев Николаевич (1828 – 1910), прозаик, драматург, публицист. Родился 9 сентября (по старому стилю 28 августа) в имении Ясная Поляна Тульской губернии. По происхождению принадлежал к древнейшим аристократическим фамилиям России. Получил домашнее образование и воспитание.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44" name="Picture 7" descr=""/>
          <p:cNvPicPr/>
          <p:nvPr/>
        </p:nvPicPr>
        <p:blipFill>
          <a:blip r:embed="rId2"/>
          <a:stretch/>
        </p:blipFill>
        <p:spPr>
          <a:xfrm>
            <a:off x="250920" y="260280"/>
            <a:ext cx="3742200" cy="4967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Picture 16" descr=""/>
          <p:cNvPicPr/>
          <p:nvPr/>
        </p:nvPicPr>
        <p:blipFill>
          <a:blip r:embed="rId1"/>
          <a:stretch/>
        </p:blipFill>
        <p:spPr>
          <a:xfrm>
            <a:off x="468360" y="907920"/>
            <a:ext cx="2331000" cy="2951640"/>
          </a:xfrm>
          <a:prstGeom prst="rect">
            <a:avLst/>
          </a:prstGeom>
          <a:ln w="0">
            <a:noFill/>
          </a:ln>
        </p:spPr>
      </p:pic>
      <p:pic>
        <p:nvPicPr>
          <p:cNvPr id="114" name="Picture 17" descr=""/>
          <p:cNvPicPr/>
          <p:nvPr/>
        </p:nvPicPr>
        <p:blipFill>
          <a:blip r:embed="rId2"/>
          <a:stretch/>
        </p:blipFill>
        <p:spPr>
          <a:xfrm>
            <a:off x="1619280" y="3645000"/>
            <a:ext cx="2273760" cy="3024720"/>
          </a:xfrm>
          <a:prstGeom prst="rect">
            <a:avLst/>
          </a:prstGeom>
          <a:ln w="0">
            <a:noFill/>
          </a:ln>
        </p:spPr>
      </p:pic>
      <p:pic>
        <p:nvPicPr>
          <p:cNvPr id="115" name="Picture 7" descr=""/>
          <p:cNvPicPr/>
          <p:nvPr/>
        </p:nvPicPr>
        <p:blipFill>
          <a:blip r:embed="rId3"/>
          <a:stretch/>
        </p:blipFill>
        <p:spPr>
          <a:xfrm>
            <a:off x="6188040" y="907920"/>
            <a:ext cx="2520000" cy="3096000"/>
          </a:xfrm>
          <a:prstGeom prst="rect">
            <a:avLst/>
          </a:prstGeom>
          <a:ln w="0">
            <a:noFill/>
          </a:ln>
        </p:spPr>
      </p:pic>
      <p:sp>
        <p:nvSpPr>
          <p:cNvPr id="116" name="WordArt 4"/>
          <p:cNvSpPr txBox="1"/>
          <p:nvPr/>
        </p:nvSpPr>
        <p:spPr>
          <a:xfrm>
            <a:off x="1258920" y="189000"/>
            <a:ext cx="6694920" cy="646560"/>
          </a:xfrm>
          <a:prstGeom prst="rect">
            <a:avLst/>
          </a:prstGeom>
        </p:spPr>
        <p:txBody>
          <a:bodyPr wrap="none" lIns="90000" rIns="90000" tIns="45000" bIns="45000" anchorCtr="1">
            <a:prstTxWarp prst="textPlain">
              <a:avLst>
                <a:gd name="adj" fmla="val 50000"/>
              </a:avLst>
            </a:prstTxWarp>
            <a:noAutofit/>
            <a:scene3d>
              <a:camera prst="legacyObliqueRight"/>
              <a:lightRig dir="t" rig="legacyHarsh3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>
              <a:lnSpc>
                <a:spcPct val="100000"/>
              </a:lnSpc>
            </a:pPr>
            <a:r>
              <a:rPr b="0" lang="ru-RU" sz="3600" spc="-1" strike="noStrike">
                <a:ln w="0">
                  <a:noFill/>
                </a:ln>
                <a:solidFill>
                  <a:srgbClr val="000000"/>
                </a:solidFill>
                <a:latin typeface="Arial"/>
              </a:rPr>
              <a:t>Книги Л.Толстого для детей.</a:t>
            </a:r>
            <a:endParaRPr b="0" lang="ru-RU" sz="3600" spc="-1" strike="noStrike">
              <a:ln w="0">
                <a:noFill/>
              </a:ln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7" name="Picture 13" descr=""/>
          <p:cNvPicPr/>
          <p:nvPr/>
        </p:nvPicPr>
        <p:blipFill>
          <a:blip r:embed="rId4"/>
          <a:stretch/>
        </p:blipFill>
        <p:spPr>
          <a:xfrm>
            <a:off x="4805280" y="3645000"/>
            <a:ext cx="2248560" cy="2997720"/>
          </a:xfrm>
          <a:prstGeom prst="rect">
            <a:avLst/>
          </a:prstGeom>
          <a:ln w="0">
            <a:noFill/>
          </a:ln>
        </p:spPr>
      </p:pic>
      <p:pic>
        <p:nvPicPr>
          <p:cNvPr id="118" name="Picture 6" descr=""/>
          <p:cNvPicPr/>
          <p:nvPr/>
        </p:nvPicPr>
        <p:blipFill>
          <a:blip r:embed="rId5"/>
          <a:stretch/>
        </p:blipFill>
        <p:spPr>
          <a:xfrm>
            <a:off x="3348000" y="907920"/>
            <a:ext cx="2223000" cy="3024720"/>
          </a:xfrm>
          <a:prstGeom prst="rect">
            <a:avLst/>
          </a:prstGeom>
          <a:ln w="0">
            <a:noFill/>
          </a:ln>
        </p:spPr>
      </p:pic>
      <p:pic>
        <p:nvPicPr>
          <p:cNvPr id="119" name="02 Акула.mp3" descr=""/>
          <p:cNvPicPr/>
          <p:nvPr/>
        </p:nvPicPr>
        <p:blipFill>
          <a:blip r:embed="rId6"/>
          <a:stretch/>
        </p:blipFill>
        <p:spPr>
          <a:xfrm>
            <a:off x="539640" y="981000"/>
            <a:ext cx="303840" cy="3038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restart="whenNotActive" nodeType="interactiveSeq" fill="hold">
                <p:stCondLst>
                  <p:cond delay="0" evt="onClick">
                    <p:tgtEl>
                      <p:spTgt spid="119"/>
                    </p:tgtEl>
                  </p:cond>
                </p:stCondLst>
                <p:childTnLst>
                  <p:par>
                    <p:cTn id="3" nodeType="clickEffect" fill="hold">
                      <p:stCondLst>
                        <p:cond delay="0" evt="onClick">
                          <p:tgtEl>
                            <p:spTgt spid="119"/>
                          </p:tgtEl>
                        </p:cond>
                      </p:stCondLst>
                      <p:childTnLst>
                        <p:par>
                          <p:cTn id="4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mediacall">
                                  <p:stCondLst>
                                    <p:cond delay="0"/>
                                  </p:stCondLst>
                                  <p:childTnLst>
                                    <p:cmd type="call">
                                      <p:cBhvr>
                                        <p:cTn id="6" dur="216644" fill="hold"/>
                                        <p:tgtEl>
                                          <p:spTgt spid="1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" descr=""/>
          <p:cNvPicPr/>
          <p:nvPr/>
        </p:nvPicPr>
        <p:blipFill>
          <a:blip r:embed="rId1"/>
          <a:stretch/>
        </p:blipFill>
        <p:spPr>
          <a:xfrm>
            <a:off x="684360" y="404640"/>
            <a:ext cx="5326560" cy="3807360"/>
          </a:xfrm>
          <a:prstGeom prst="rect">
            <a:avLst/>
          </a:prstGeom>
          <a:ln w="0">
            <a:noFill/>
          </a:ln>
        </p:spPr>
      </p:pic>
      <p:sp>
        <p:nvSpPr>
          <p:cNvPr id="46" name="Text Box 5"/>
          <p:cNvSpPr/>
          <p:nvPr/>
        </p:nvSpPr>
        <p:spPr>
          <a:xfrm>
            <a:off x="6156360" y="404640"/>
            <a:ext cx="2664360" cy="82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spcBef>
                <a:spcPts val="1001"/>
              </a:spcBef>
            </a:pPr>
            <a:r>
              <a:rPr b="1" lang="ru-RU" sz="2000" spc="-1" strike="noStrike">
                <a:solidFill>
                  <a:srgbClr val="cc6600"/>
                </a:solidFill>
                <a:latin typeface="Arial"/>
                <a:ea typeface="DejaVu Sans"/>
              </a:rPr>
              <a:t>Л.Н. Толстой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r>
              <a:rPr b="1" lang="ru-RU" sz="2000" spc="-1" strike="noStrike">
                <a:solidFill>
                  <a:srgbClr val="cc6600"/>
                </a:solidFill>
                <a:latin typeface="Arial"/>
                <a:ea typeface="DejaVu Sans"/>
              </a:rPr>
              <a:t>с братьями.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47" name="Text Box 6"/>
          <p:cNvSpPr/>
          <p:nvPr/>
        </p:nvSpPr>
        <p:spPr>
          <a:xfrm>
            <a:off x="250920" y="4653000"/>
            <a:ext cx="8568360" cy="1918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1" lang="ru-RU" sz="2400" spc="-1" strike="noStrike">
                <a:solidFill>
                  <a:srgbClr val="663300"/>
                </a:solidFill>
                <a:latin typeface="Arial"/>
                <a:ea typeface="DejaVu Sans"/>
              </a:rPr>
              <a:t>Был четвёртым ребёнком в семье; у него было три старших брата: Николай (1823—1860), Сергей (1826—1904) и Дмитрий (1827—1856). В 1830 году родилась сестра Мария . Его мать умерла с рождением последней дочери, когда ему не было ещё 2-х лет.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" descr=""/>
          <p:cNvPicPr/>
          <p:nvPr/>
        </p:nvPicPr>
        <p:blipFill>
          <a:blip r:embed="rId1"/>
          <a:stretch/>
        </p:blipFill>
        <p:spPr>
          <a:xfrm>
            <a:off x="1476360" y="189000"/>
            <a:ext cx="5110560" cy="3474000"/>
          </a:xfrm>
          <a:prstGeom prst="rect">
            <a:avLst/>
          </a:prstGeom>
          <a:ln w="0">
            <a:noFill/>
          </a:ln>
        </p:spPr>
      </p:pic>
      <p:sp>
        <p:nvSpPr>
          <p:cNvPr id="49" name="Text Box 5"/>
          <p:cNvSpPr/>
          <p:nvPr/>
        </p:nvSpPr>
        <p:spPr>
          <a:xfrm>
            <a:off x="179280" y="3645000"/>
            <a:ext cx="8568360" cy="3015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1" lang="ru-RU" sz="2400" spc="-1" strike="noStrike">
                <a:solidFill>
                  <a:srgbClr val="663300"/>
                </a:solidFill>
                <a:latin typeface="Arial"/>
                <a:ea typeface="DejaVu Sans"/>
              </a:rPr>
              <a:t>Воспитанием осиротевших детей занялась дальняя родственница Т. Ергольская. В 1837 году семья переехала в Москву, поселившись на Плющихе, потому что старшему сыну надо было готовиться к поступлению в университет. Но вскоре внезапно умер отец, и трое младших детей снова поселились в Ясной Поляне под наблюдением Ергольской и тётки по отцу графини А.М. Остен-Сакен.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50" name="Text Box 6"/>
          <p:cNvSpPr/>
          <p:nvPr/>
        </p:nvSpPr>
        <p:spPr>
          <a:xfrm>
            <a:off x="6732720" y="476280"/>
            <a:ext cx="2086560" cy="82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spcBef>
                <a:spcPts val="1001"/>
              </a:spcBef>
            </a:pPr>
            <a:r>
              <a:rPr b="1" lang="ru-RU" sz="2000" spc="-1" strike="noStrike">
                <a:solidFill>
                  <a:srgbClr val="cc6600"/>
                </a:solidFill>
                <a:latin typeface="Arial"/>
                <a:ea typeface="DejaVu Sans"/>
              </a:rPr>
              <a:t>Родители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r>
              <a:rPr b="1" lang="ru-RU" sz="2000" spc="-1" strike="noStrike">
                <a:solidFill>
                  <a:srgbClr val="cc6600"/>
                </a:solidFill>
                <a:latin typeface="Arial"/>
                <a:ea typeface="DejaVu Sans"/>
              </a:rPr>
              <a:t>Л.Н.Толстого.</a:t>
            </a: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 Box 4"/>
          <p:cNvSpPr/>
          <p:nvPr/>
        </p:nvSpPr>
        <p:spPr>
          <a:xfrm>
            <a:off x="250920" y="4797360"/>
            <a:ext cx="8892000" cy="1918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spcBef>
                <a:spcPts val="479"/>
              </a:spcBef>
            </a:pPr>
            <a:r>
              <a:rPr b="1" lang="ru-RU" sz="2400" spc="-1" strike="noStrike">
                <a:solidFill>
                  <a:srgbClr val="663300"/>
                </a:solidFill>
                <a:latin typeface="Arial"/>
                <a:ea typeface="DejaVu Sans"/>
              </a:rPr>
              <a:t>Первоначальное образование он получил дома, как принято было тогда в дворянских семьях. Затем Лев Николаевич переехал в Казань вместе с братьями и сестрой.  Живя в Казани Толстой 2,5 года готовился к поступлению в университет, в 17 лет он поступает туда</a:t>
            </a:r>
            <a:r>
              <a:rPr b="0" lang="ru-RU" sz="2400" spc="-1" strike="noStrike">
                <a:solidFill>
                  <a:srgbClr val="663300"/>
                </a:solidFill>
                <a:latin typeface="Arial"/>
                <a:ea typeface="DejaVu Sans"/>
              </a:rPr>
              <a:t>.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52" name="Picture 7" descr=""/>
          <p:cNvPicPr/>
          <p:nvPr/>
        </p:nvPicPr>
        <p:blipFill>
          <a:blip r:embed="rId1"/>
          <a:stretch/>
        </p:blipFill>
        <p:spPr>
          <a:xfrm>
            <a:off x="1619280" y="189000"/>
            <a:ext cx="5647320" cy="4561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Box 4"/>
          <p:cNvSpPr/>
          <p:nvPr/>
        </p:nvSpPr>
        <p:spPr>
          <a:xfrm>
            <a:off x="179280" y="4940280"/>
            <a:ext cx="8496720" cy="1918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spcBef>
                <a:spcPts val="479"/>
              </a:spcBef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1" lang="ru-RU" sz="2400" spc="-1" strike="noStrike">
                <a:solidFill>
                  <a:srgbClr val="663300"/>
                </a:solidFill>
                <a:latin typeface="Arial"/>
                <a:ea typeface="DejaVu Sans"/>
              </a:rPr>
              <a:t>Лев Николаевич уже в то время знал 16 языков, много читал и изучал философию, но, несмотря на это, в 19 лет он покидает университет и уезжает в Ясную Поляну - имение, доставшееся ему по наследству.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54" name="Picture 5" descr=""/>
          <p:cNvPicPr/>
          <p:nvPr/>
        </p:nvPicPr>
        <p:blipFill>
          <a:blip r:embed="rId1"/>
          <a:stretch/>
        </p:blipFill>
        <p:spPr>
          <a:xfrm>
            <a:off x="1403280" y="260280"/>
            <a:ext cx="6191640" cy="46994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 Box 4"/>
          <p:cNvSpPr/>
          <p:nvPr/>
        </p:nvSpPr>
        <p:spPr>
          <a:xfrm>
            <a:off x="179280" y="5013360"/>
            <a:ext cx="89636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1" lang="ru-RU" sz="2400" spc="-1" strike="noStrike">
                <a:solidFill>
                  <a:srgbClr val="663300"/>
                </a:solidFill>
                <a:latin typeface="Arial"/>
                <a:ea typeface="DejaVu Sans"/>
              </a:rPr>
              <a:t>Здесь в Ясной Поляне Толстой пытается найти применение своим силам, берется за изучение многих наук, серьезно занимается музыкой. 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56" name="Picture 6" descr=""/>
          <p:cNvPicPr/>
          <p:nvPr/>
        </p:nvPicPr>
        <p:blipFill>
          <a:blip r:embed="rId1"/>
          <a:stretch/>
        </p:blipFill>
        <p:spPr>
          <a:xfrm>
            <a:off x="611280" y="189000"/>
            <a:ext cx="2543760" cy="4534560"/>
          </a:xfrm>
          <a:prstGeom prst="rect">
            <a:avLst/>
          </a:prstGeom>
          <a:ln w="0">
            <a:noFill/>
          </a:ln>
        </p:spPr>
      </p:pic>
      <p:pic>
        <p:nvPicPr>
          <p:cNvPr id="57" name="Picture 7" descr=""/>
          <p:cNvPicPr/>
          <p:nvPr/>
        </p:nvPicPr>
        <p:blipFill>
          <a:blip r:embed="rId2"/>
          <a:stretch/>
        </p:blipFill>
        <p:spPr>
          <a:xfrm>
            <a:off x="3492360" y="333360"/>
            <a:ext cx="5110560" cy="3599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 Box 4"/>
          <p:cNvSpPr/>
          <p:nvPr/>
        </p:nvSpPr>
        <p:spPr>
          <a:xfrm>
            <a:off x="0" y="4210200"/>
            <a:ext cx="9142920" cy="1552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1" lang="ru-RU" sz="2400" spc="-1" strike="noStrike">
                <a:solidFill>
                  <a:srgbClr val="663300"/>
                </a:solidFill>
                <a:latin typeface="Arial"/>
                <a:ea typeface="DejaVu Sans"/>
              </a:rPr>
              <a:t>В 1851 году поступил на военную службу на Кавказе. В 1854 году Толстой участвовал в обороне Севастополя. Награждается орденом св. Анны с надписью «За храбрость» и медалями «За защиту Севастополя».  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59" name="Picture 5" descr=""/>
          <p:cNvPicPr/>
          <p:nvPr/>
        </p:nvPicPr>
        <p:blipFill>
          <a:blip r:embed="rId1"/>
          <a:stretch/>
        </p:blipFill>
        <p:spPr>
          <a:xfrm>
            <a:off x="611280" y="260280"/>
            <a:ext cx="2827800" cy="3808800"/>
          </a:xfrm>
          <a:prstGeom prst="rect">
            <a:avLst/>
          </a:prstGeom>
          <a:ln w="0">
            <a:noFill/>
          </a:ln>
        </p:spPr>
      </p:pic>
      <p:pic>
        <p:nvPicPr>
          <p:cNvPr id="60" name="Picture 6" descr=""/>
          <p:cNvPicPr/>
          <p:nvPr/>
        </p:nvPicPr>
        <p:blipFill>
          <a:blip r:embed="rId2"/>
          <a:stretch/>
        </p:blipFill>
        <p:spPr>
          <a:xfrm>
            <a:off x="4716360" y="260280"/>
            <a:ext cx="2937240" cy="3815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7" descr=""/>
          <p:cNvPicPr/>
          <p:nvPr/>
        </p:nvPicPr>
        <p:blipFill>
          <a:blip r:embed="rId1"/>
          <a:stretch/>
        </p:blipFill>
        <p:spPr>
          <a:xfrm>
            <a:off x="2627280" y="404640"/>
            <a:ext cx="3815280" cy="2389680"/>
          </a:xfrm>
          <a:prstGeom prst="rect">
            <a:avLst/>
          </a:prstGeom>
          <a:ln w="0">
            <a:noFill/>
          </a:ln>
        </p:spPr>
      </p:pic>
      <p:sp>
        <p:nvSpPr>
          <p:cNvPr id="62" name="Text Box 4"/>
          <p:cNvSpPr/>
          <p:nvPr/>
        </p:nvSpPr>
        <p:spPr>
          <a:xfrm>
            <a:off x="0" y="4581360"/>
            <a:ext cx="8963640" cy="1918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1" lang="ru-RU" sz="2400" spc="-1" strike="noStrike">
                <a:solidFill>
                  <a:srgbClr val="663300"/>
                </a:solidFill>
                <a:latin typeface="Arial"/>
                <a:ea typeface="DejaVu Sans"/>
              </a:rPr>
              <a:t>В это же время всерьез начинает заниматься литературным творчеством, пишет повесть «Детство», которая получает одобрение Некрасова и печатается в журнале «Современник». Позже там будут напечатаны повести «Отрочество» и «Юность»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63" name="Picture 5" descr=""/>
          <p:cNvPicPr/>
          <p:nvPr/>
        </p:nvPicPr>
        <p:blipFill>
          <a:blip r:embed="rId2"/>
          <a:stretch/>
        </p:blipFill>
        <p:spPr>
          <a:xfrm rot="20944800">
            <a:off x="395280" y="548280"/>
            <a:ext cx="2332440" cy="3670920"/>
          </a:xfrm>
          <a:prstGeom prst="rect">
            <a:avLst/>
          </a:prstGeom>
          <a:ln w="0">
            <a:noFill/>
          </a:ln>
        </p:spPr>
      </p:pic>
      <p:pic>
        <p:nvPicPr>
          <p:cNvPr id="64" name="Picture 6" descr=""/>
          <p:cNvPicPr/>
          <p:nvPr/>
        </p:nvPicPr>
        <p:blipFill>
          <a:blip r:embed="rId3"/>
          <a:stretch/>
        </p:blipFill>
        <p:spPr>
          <a:xfrm rot="772800">
            <a:off x="6372000" y="548280"/>
            <a:ext cx="2288160" cy="3599280"/>
          </a:xfrm>
          <a:prstGeom prst="rect">
            <a:avLst/>
          </a:prstGeom>
          <a:ln w="0">
            <a:noFill/>
          </a:ln>
        </p:spPr>
      </p:pic>
      <p:pic>
        <p:nvPicPr>
          <p:cNvPr id="65" name="Picture 8" descr=""/>
          <p:cNvPicPr/>
          <p:nvPr/>
        </p:nvPicPr>
        <p:blipFill>
          <a:blip r:embed="rId4"/>
          <a:stretch/>
        </p:blipFill>
        <p:spPr>
          <a:xfrm>
            <a:off x="3564000" y="2565360"/>
            <a:ext cx="1767240" cy="1799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755</TotalTime>
  <Application>LibreOffice/7.1.4.2$Windows_X86_64 LibreOffice_project/a529a4fab45b75fefc5b6226684193eb000654f6</Application>
  <AppVersion>15.0000</AppVersion>
  <Words>988</Words>
  <Paragraphs>85</Paragraphs>
  <Company>Reanimator Extreme Edition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2011-11-29T17:41:15Z</dcterms:created>
  <dc:creator>ALLA</dc:creator>
  <dc:description/>
  <dc:language>ru-RU</dc:language>
  <cp:lastModifiedBy/>
  <dcterms:modified xsi:type="dcterms:W3CDTF">2022-05-02T11:41:00Z</dcterms:modified>
  <cp:revision>20</cp:revision>
  <dc:subject/>
  <dc:title>Слайд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1</vt:i4>
  </property>
  <property fmtid="{D5CDD505-2E9C-101B-9397-08002B2CF9AE}" pid="3" name="NXPowerLiteLastOptimized">
    <vt:lpwstr>1378781</vt:lpwstr>
  </property>
  <property fmtid="{D5CDD505-2E9C-101B-9397-08002B2CF9AE}" pid="4" name="NXPowerLiteSettings">
    <vt:lpwstr>F6000400038000</vt:lpwstr>
  </property>
  <property fmtid="{D5CDD505-2E9C-101B-9397-08002B2CF9AE}" pid="5" name="NXPowerLiteVersion">
    <vt:lpwstr>D4.3.1</vt:lpwstr>
  </property>
  <property fmtid="{D5CDD505-2E9C-101B-9397-08002B2CF9AE}" pid="6" name="PresentationFormat">
    <vt:lpwstr>Экран (4:3)</vt:lpwstr>
  </property>
  <property fmtid="{D5CDD505-2E9C-101B-9397-08002B2CF9AE}" pid="7" name="Slides">
    <vt:i4>22</vt:i4>
  </property>
</Properties>
</file>