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69" r:id="rId4"/>
    <p:sldId id="261" r:id="rId5"/>
    <p:sldId id="266" r:id="rId6"/>
    <p:sldId id="271" r:id="rId7"/>
    <p:sldId id="262" r:id="rId8"/>
    <p:sldId id="263" r:id="rId9"/>
    <p:sldId id="265" r:id="rId10"/>
    <p:sldId id="268" r:id="rId11"/>
    <p:sldId id="287" r:id="rId12"/>
    <p:sldId id="276" r:id="rId13"/>
    <p:sldId id="282" r:id="rId14"/>
    <p:sldId id="284" r:id="rId15"/>
    <p:sldId id="285" r:id="rId16"/>
    <p:sldId id="283" r:id="rId17"/>
    <p:sldId id="286" r:id="rId18"/>
    <p:sldId id="288" r:id="rId19"/>
    <p:sldId id="289" r:id="rId20"/>
    <p:sldId id="273" r:id="rId21"/>
    <p:sldId id="27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5C3C"/>
    <a:srgbClr val="1B5135"/>
    <a:srgbClr val="10301F"/>
    <a:srgbClr val="006600"/>
    <a:srgbClr val="FFFFFF"/>
    <a:srgbClr val="C6E7F0"/>
    <a:srgbClr val="32A6C4"/>
    <a:srgbClr val="D7C7B7"/>
    <a:srgbClr val="DECEB8"/>
    <a:srgbClr val="E9D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76" autoAdjust="0"/>
    <p:restoredTop sz="94660"/>
  </p:normalViewPr>
  <p:slideViewPr>
    <p:cSldViewPr snapToGrid="0">
      <p:cViewPr varScale="1">
        <p:scale>
          <a:sx n="43" d="100"/>
          <a:sy n="43" d="100"/>
        </p:scale>
        <p:origin x="780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D827D-34E7-45E1-B98D-205B21509946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63C83F-CE08-4E49-AA4C-8A10C6F945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10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что похожа буква Э (изображаем в движении)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DE27A-3D6E-4380-9A42-8184476F2BC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7652" y="4110527"/>
            <a:ext cx="1251387" cy="274747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8400" y="5687997"/>
            <a:ext cx="1170003" cy="1170003"/>
          </a:xfrm>
          <a:prstGeom prst="rect">
            <a:avLst/>
          </a:prstGeom>
        </p:spPr>
      </p:pic>
      <p:pic>
        <p:nvPicPr>
          <p:cNvPr id="1026" name="Picture 2" descr="https://i.pinimg.com/originals/ba/b7/78/bab7780f2390be597f88b14e826de010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531" y="4889018"/>
            <a:ext cx="3249292" cy="1797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 userDrawn="1"/>
        </p:nvSpPr>
        <p:spPr>
          <a:xfrm>
            <a:off x="1524000" y="1652214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>
          <a:xfrm>
            <a:off x="1524000" y="413188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22" name="Заголовок 1"/>
          <p:cNvSpPr>
            <a:spLocks noGrp="1"/>
          </p:cNvSpPr>
          <p:nvPr>
            <p:ph type="ctrTitle"/>
          </p:nvPr>
        </p:nvSpPr>
        <p:spPr>
          <a:xfrm>
            <a:off x="2006353" y="1859987"/>
            <a:ext cx="817633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6353" y="4330880"/>
            <a:ext cx="8176334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11735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183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8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0328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52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334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317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773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265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s://i.pinimg.com/originals/ba/b7/78/bab7780f2390be597f88b14e826de010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09" y="5734228"/>
            <a:ext cx="1784851" cy="98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1067" y="4315625"/>
            <a:ext cx="1157971" cy="254237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8952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s://i.pinimg.com/originals/ba/b7/78/bab7780f2390be597f88b14e826de010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09" y="5734228"/>
            <a:ext cx="1784851" cy="98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9"/>
          <a:stretch/>
        </p:blipFill>
        <p:spPr>
          <a:xfrm flipH="1">
            <a:off x="11082607" y="5434727"/>
            <a:ext cx="1101588" cy="128674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734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9"/>
          <a:stretch/>
        </p:blipFill>
        <p:spPr>
          <a:xfrm flipH="1">
            <a:off x="0" y="5415915"/>
            <a:ext cx="1101588" cy="12867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2331" y="4691641"/>
            <a:ext cx="986708" cy="21663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70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9"/>
          <a:stretch/>
        </p:blipFill>
        <p:spPr>
          <a:xfrm flipH="1">
            <a:off x="11082607" y="5434727"/>
            <a:ext cx="1101588" cy="12867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727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2331" y="4691641"/>
            <a:ext cx="986708" cy="21663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484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i.pinimg.com/originals/ba/b7/78/bab7780f2390be597f88b14e826de010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09" y="5734228"/>
            <a:ext cx="1784851" cy="98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5044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4358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1254868" y="1825625"/>
            <a:ext cx="970820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8038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5230" y="1709738"/>
            <a:ext cx="801653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5230" y="4589463"/>
            <a:ext cx="801653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740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5C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80" y="400648"/>
            <a:ext cx="11058397" cy="603566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45" y="6642207"/>
            <a:ext cx="904672" cy="2157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4358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4323" y="391758"/>
            <a:ext cx="9669294" cy="1396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64596" y="1852258"/>
            <a:ext cx="9659566" cy="4298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81C80-E7D7-4350-A8F5-ED951B1BE8EC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2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3" r:id="rId5"/>
    <p:sldLayoutId id="2147483664" r:id="rId6"/>
    <p:sldLayoutId id="2147483665" r:id="rId7"/>
    <p:sldLayoutId id="2147483661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322575" y="1792224"/>
            <a:ext cx="7860111" cy="25386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Гласный звук </a:t>
            </a:r>
            <a:r>
              <a:rPr lang="en-US" b="1" dirty="0" smtClean="0">
                <a:solidFill>
                  <a:srgbClr val="FFFF00"/>
                </a:solidFill>
              </a:rPr>
              <a:t>[</a:t>
            </a:r>
            <a:r>
              <a:rPr lang="ru-RU" b="1" dirty="0" smtClean="0">
                <a:solidFill>
                  <a:srgbClr val="FFFF00"/>
                </a:solidFill>
              </a:rPr>
              <a:t>э</a:t>
            </a:r>
            <a:r>
              <a:rPr lang="en-US" b="1" dirty="0" smtClean="0">
                <a:solidFill>
                  <a:srgbClr val="FFFF00"/>
                </a:solidFill>
              </a:rPr>
              <a:t>]</a:t>
            </a:r>
            <a:r>
              <a:rPr lang="ru-RU" b="1" dirty="0" smtClean="0">
                <a:solidFill>
                  <a:srgbClr val="FFFF00"/>
                </a:solidFill>
              </a:rPr>
              <a:t>, буквы </a:t>
            </a:r>
            <a:r>
              <a:rPr lang="ru-RU" sz="8000" b="1" dirty="0" smtClean="0">
                <a:solidFill>
                  <a:srgbClr val="FF0000"/>
                </a:solidFill>
              </a:rPr>
              <a:t>Э, э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1</a:t>
            </a:r>
            <a:r>
              <a:rPr lang="ru-RU" sz="3600" dirty="0" smtClean="0"/>
              <a:t> класс</a:t>
            </a:r>
          </a:p>
          <a:p>
            <a:r>
              <a:rPr lang="ru-RU" sz="3600" dirty="0" smtClean="0"/>
              <a:t>«Школа России»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3540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" r="1788"/>
          <a:stretch/>
        </p:blipFill>
        <p:spPr>
          <a:xfrm>
            <a:off x="2137894" y="620960"/>
            <a:ext cx="8165206" cy="542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30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3633" y="1689492"/>
            <a:ext cx="7854846" cy="475627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FFFF00"/>
                </a:solidFill>
              </a:rPr>
              <a:t>Задание: с. 57- 59 прочитать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80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"/>
          <a:stretch/>
        </p:blipFill>
        <p:spPr>
          <a:xfrm rot="5400000">
            <a:off x="3009020" y="535644"/>
            <a:ext cx="5509395" cy="571125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55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322" y="713510"/>
            <a:ext cx="9503605" cy="5436465"/>
          </a:xfrm>
        </p:spPr>
      </p:pic>
    </p:spTree>
    <p:extLst>
      <p:ext uri="{BB962C8B-B14F-4D97-AF65-F5344CB8AC3E}">
        <p14:creationId xmlns:p14="http://schemas.microsoft.com/office/powerpoint/2010/main" val="229391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avatars.mds.yandex.net/get-zen_doc/52716/pub_5dfdd50cc49f2900afbc1084_5dfdef955ba2b500b1490a3f/scale_24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056" y="2173575"/>
            <a:ext cx="9054059" cy="302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24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В.А. Илюхина «Чудо-пропись» тетрадь 4 с. 3,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275" y="2323475"/>
            <a:ext cx="9049389" cy="302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0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426" y="539646"/>
            <a:ext cx="7666940" cy="516062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11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063" r="56589"/>
          <a:stretch/>
        </p:blipFill>
        <p:spPr>
          <a:xfrm rot="5400000">
            <a:off x="4530521" y="-101440"/>
            <a:ext cx="3185923" cy="777989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27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В.А. Илюхина «Чудо-пропись» тетрадь 4 с. 3,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322" y="1788214"/>
            <a:ext cx="9669295" cy="37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526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74323" y="391757"/>
            <a:ext cx="9669294" cy="16918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Задание: пропись №4 с. 3 дописать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93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74322" y="914400"/>
            <a:ext cx="9789917" cy="12252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4900" b="1" dirty="0" smtClean="0">
                <a:solidFill>
                  <a:srgbClr val="FFFF00"/>
                </a:solidFill>
              </a:rPr>
              <a:t>Назовите буквы, которые мы выучили</a:t>
            </a:r>
            <a:endParaRPr lang="ru-RU" sz="4900" b="1" dirty="0">
              <a:solidFill>
                <a:srgbClr val="FFFF00"/>
              </a:solidFill>
            </a:endParaRPr>
          </a:p>
        </p:txBody>
      </p:sp>
      <p:sp>
        <p:nvSpPr>
          <p:cNvPr id="2" name="AutoShape 2" descr="https://fsd.multiurok.ru/html/2019/10/24/s_5db1c34bc3ac2/img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2" b="59366"/>
          <a:stretch/>
        </p:blipFill>
        <p:spPr>
          <a:xfrm>
            <a:off x="1274322" y="2139696"/>
            <a:ext cx="9649840" cy="351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90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72732" y="1878016"/>
            <a:ext cx="8512936" cy="4298196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Ребята, с какой буквой мы познакомились?</a:t>
            </a:r>
          </a:p>
          <a:p>
            <a:r>
              <a:rPr lang="ru-RU" sz="4800" dirty="0" smtClean="0"/>
              <a:t> Какая она?</a:t>
            </a:r>
          </a:p>
          <a:p>
            <a:r>
              <a:rPr lang="ru-RU" sz="4800" dirty="0" smtClean="0"/>
              <a:t>Что мы должны запомнить?</a:t>
            </a:r>
          </a:p>
          <a:p>
            <a:pPr marL="0" indent="0">
              <a:buNone/>
            </a:pPr>
            <a:r>
              <a:rPr lang="ru-RU" sz="4800" dirty="0" smtClean="0"/>
              <a:t> </a:t>
            </a:r>
          </a:p>
          <a:p>
            <a:endParaRPr lang="ru-RU" sz="48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Рефлексия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Teacher\Desktop\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28" t="31198" b="-1003"/>
          <a:stretch/>
        </p:blipFill>
        <p:spPr bwMode="auto">
          <a:xfrm>
            <a:off x="9053846" y="1841678"/>
            <a:ext cx="2219459" cy="330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69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8000" dirty="0" smtClean="0">
              <a:solidFill>
                <a:srgbClr val="00B0F0"/>
              </a:solidFill>
            </a:endParaRPr>
          </a:p>
          <a:p>
            <a:pPr marL="0" indent="0" algn="ctr">
              <a:buNone/>
            </a:pPr>
            <a:r>
              <a:rPr lang="ru-RU" sz="8000" dirty="0" smtClean="0">
                <a:solidFill>
                  <a:srgbClr val="00B0F0"/>
                </a:solidFill>
              </a:rPr>
              <a:t> </a:t>
            </a:r>
            <a:endParaRPr lang="ru-RU" sz="8000" dirty="0">
              <a:solidFill>
                <a:srgbClr val="00B0F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74323" y="391758"/>
            <a:ext cx="9669294" cy="182340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</a:rPr>
              <a:t/>
            </a:r>
            <a:br>
              <a:rPr lang="ru-RU" sz="5400" dirty="0" smtClean="0">
                <a:solidFill>
                  <a:srgbClr val="FFFF00"/>
                </a:solidFill>
              </a:rPr>
            </a:br>
            <a:r>
              <a:rPr lang="ru-RU" sz="5400" dirty="0" smtClean="0">
                <a:solidFill>
                  <a:srgbClr val="FFFF00"/>
                </a:solidFill>
              </a:rPr>
              <a:t> 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501" y="773962"/>
            <a:ext cx="9662997" cy="531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16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Ты кричал – оно молчало, </a:t>
            </a:r>
          </a:p>
          <a:p>
            <a:r>
              <a:rPr lang="ru-RU" sz="4000" dirty="0" smtClean="0"/>
              <a:t>Ты молчал – оно кричало.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Отгадайте загадку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8" t="3610" r="1756" b="40976"/>
          <a:stretch/>
        </p:blipFill>
        <p:spPr>
          <a:xfrm>
            <a:off x="6810529" y="3021194"/>
            <a:ext cx="4407408" cy="312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7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5" t="57866" r="-1193"/>
          <a:stretch/>
        </p:blipFill>
        <p:spPr>
          <a:xfrm>
            <a:off x="2222770" y="2761488"/>
            <a:ext cx="7772400" cy="2139696"/>
          </a:xfrm>
        </p:spPr>
      </p:pic>
    </p:spTree>
    <p:extLst>
      <p:ext uri="{BB962C8B-B14F-4D97-AF65-F5344CB8AC3E}">
        <p14:creationId xmlns:p14="http://schemas.microsoft.com/office/powerpoint/2010/main" val="264420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" r="1788"/>
          <a:stretch/>
        </p:blipFill>
        <p:spPr>
          <a:xfrm>
            <a:off x="2761487" y="621792"/>
            <a:ext cx="7242049" cy="559612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57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2913" y="334850"/>
            <a:ext cx="6984270" cy="933909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3366FF"/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>На что похожа буква Э?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72706" name="Picture 2" descr="Алфавит С.Лупан - Чтение - Картинки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2822" y="4391697"/>
            <a:ext cx="3341901" cy="2205656"/>
          </a:xfrm>
          <a:prstGeom prst="rect">
            <a:avLst/>
          </a:prstGeom>
          <a:noFill/>
        </p:spPr>
      </p:pic>
      <p:pic>
        <p:nvPicPr>
          <p:cNvPr id="72708" name="Picture 4" descr="http://im3-tub-ru.yandex.net/i?id=82f2c1d8e5b63b3f52cab0149fbf1656-101-144&amp;n=2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33379" y="2074540"/>
            <a:ext cx="2788269" cy="1844824"/>
          </a:xfrm>
          <a:prstGeom prst="rect">
            <a:avLst/>
          </a:prstGeom>
          <a:noFill/>
        </p:spPr>
      </p:pic>
      <p:pic>
        <p:nvPicPr>
          <p:cNvPr id="72710" name="Picture 6" descr="http://im2-tub-ru.yandex.net/i?id=fc8a7d8c6a8804e4811eb0272ba777f3-01-144&amp;n=21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0320469" y="0"/>
            <a:ext cx="1530232" cy="1268760"/>
          </a:xfrm>
          <a:prstGeom prst="rect">
            <a:avLst/>
          </a:prstGeom>
          <a:noFill/>
        </p:spPr>
      </p:pic>
      <p:pic>
        <p:nvPicPr>
          <p:cNvPr id="72712" name="Picture 8" descr="Александр Шибаев. Вот они какие! :: Allforchildren.ru - Все для детей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695733" y="1412776"/>
            <a:ext cx="4257443" cy="2880320"/>
          </a:xfrm>
          <a:prstGeom prst="rect">
            <a:avLst/>
          </a:prstGeom>
          <a:noFill/>
        </p:spPr>
      </p:pic>
      <p:pic>
        <p:nvPicPr>
          <p:cNvPr id="72714" name="Picture 10" descr="Дневник Хундермана - Халява на форуме халявщиков Anti-Free.Ru.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19598421">
            <a:off x="4615904" y="4336991"/>
            <a:ext cx="2836575" cy="1887919"/>
          </a:xfrm>
          <a:prstGeom prst="rect">
            <a:avLst/>
          </a:prstGeom>
          <a:noFill/>
        </p:spPr>
      </p:pic>
      <p:pic>
        <p:nvPicPr>
          <p:cNvPr id="72716" name="Picture 12" descr="http://im2-tub-ru.yandex.net/i?id=40661e59ccbaee0806913cb114d9ce65-04-144&amp;n=21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8220642" y="1544187"/>
            <a:ext cx="3251955" cy="3937827"/>
          </a:xfrm>
          <a:prstGeom prst="rect">
            <a:avLst/>
          </a:prstGeom>
          <a:noFill/>
        </p:spPr>
      </p:pic>
      <p:grpSp>
        <p:nvGrpSpPr>
          <p:cNvPr id="14" name="Группа 13"/>
          <p:cNvGrpSpPr/>
          <p:nvPr/>
        </p:nvGrpSpPr>
        <p:grpSpPr>
          <a:xfrm>
            <a:off x="1199456" y="3429000"/>
            <a:ext cx="1056117" cy="1340768"/>
            <a:chOff x="6588224" y="5517232"/>
            <a:chExt cx="792088" cy="1340768"/>
          </a:xfrm>
        </p:grpSpPr>
        <p:sp>
          <p:nvSpPr>
            <p:cNvPr id="15" name="Месяц 14"/>
            <p:cNvSpPr/>
            <p:nvPr/>
          </p:nvSpPr>
          <p:spPr>
            <a:xfrm flipH="1">
              <a:off x="6588224" y="5517232"/>
              <a:ext cx="792088" cy="1340768"/>
            </a:xfrm>
            <a:prstGeom prst="moon">
              <a:avLst>
                <a:gd name="adj" fmla="val 30282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знак завершения 15"/>
            <p:cNvSpPr/>
            <p:nvPr/>
          </p:nvSpPr>
          <p:spPr>
            <a:xfrm>
              <a:off x="6660232" y="6093296"/>
              <a:ext cx="504056" cy="144016"/>
            </a:xfrm>
            <a:prstGeom prst="flowChartTermina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221976" y="4149080"/>
            <a:ext cx="1056117" cy="1368152"/>
            <a:chOff x="6588224" y="5517232"/>
            <a:chExt cx="792088" cy="1340768"/>
          </a:xfrm>
        </p:grpSpPr>
        <p:sp>
          <p:nvSpPr>
            <p:cNvPr id="18" name="Месяц 17"/>
            <p:cNvSpPr/>
            <p:nvPr/>
          </p:nvSpPr>
          <p:spPr>
            <a:xfrm flipH="1">
              <a:off x="6588224" y="5517232"/>
              <a:ext cx="792088" cy="1340768"/>
            </a:xfrm>
            <a:prstGeom prst="moon">
              <a:avLst>
                <a:gd name="adj" fmla="val 30282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знак завершения 18"/>
            <p:cNvSpPr/>
            <p:nvPr/>
          </p:nvSpPr>
          <p:spPr>
            <a:xfrm>
              <a:off x="6660232" y="6093296"/>
              <a:ext cx="504056" cy="144016"/>
            </a:xfrm>
            <a:prstGeom prst="flowChartTermina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0032437" y="1772816"/>
            <a:ext cx="1440160" cy="3240360"/>
            <a:chOff x="6588224" y="5517232"/>
            <a:chExt cx="792088" cy="1340768"/>
          </a:xfrm>
        </p:grpSpPr>
        <p:sp>
          <p:nvSpPr>
            <p:cNvPr id="21" name="Месяц 20"/>
            <p:cNvSpPr/>
            <p:nvPr/>
          </p:nvSpPr>
          <p:spPr>
            <a:xfrm flipH="1">
              <a:off x="6588224" y="5517232"/>
              <a:ext cx="792088" cy="1340768"/>
            </a:xfrm>
            <a:prstGeom prst="moon">
              <a:avLst>
                <a:gd name="adj" fmla="val 30282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знак завершения 21"/>
            <p:cNvSpPr/>
            <p:nvPr/>
          </p:nvSpPr>
          <p:spPr>
            <a:xfrm>
              <a:off x="6660232" y="6093296"/>
              <a:ext cx="504056" cy="144016"/>
            </a:xfrm>
            <a:prstGeom prst="flowChartTermina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" name="Месяц 23"/>
          <p:cNvSpPr/>
          <p:nvPr/>
        </p:nvSpPr>
        <p:spPr>
          <a:xfrm>
            <a:off x="3695733" y="2060848"/>
            <a:ext cx="1067296" cy="1728192"/>
          </a:xfrm>
          <a:prstGeom prst="moon">
            <a:avLst>
              <a:gd name="adj" fmla="val 3028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знак завершения 24"/>
          <p:cNvSpPr/>
          <p:nvPr/>
        </p:nvSpPr>
        <p:spPr>
          <a:xfrm flipH="1">
            <a:off x="6384033" y="2924944"/>
            <a:ext cx="679188" cy="144016"/>
          </a:xfrm>
          <a:prstGeom prst="flowChartTermina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Месяц 25"/>
          <p:cNvSpPr/>
          <p:nvPr/>
        </p:nvSpPr>
        <p:spPr>
          <a:xfrm flipH="1">
            <a:off x="6384032" y="2060848"/>
            <a:ext cx="937749" cy="1728192"/>
          </a:xfrm>
          <a:prstGeom prst="moon">
            <a:avLst>
              <a:gd name="adj" fmla="val 3028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149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882" y="821319"/>
            <a:ext cx="8266176" cy="5273792"/>
          </a:xfrm>
        </p:spPr>
      </p:pic>
    </p:spTree>
    <p:extLst>
      <p:ext uri="{BB962C8B-B14F-4D97-AF65-F5344CB8AC3E}">
        <p14:creationId xmlns:p14="http://schemas.microsoft.com/office/powerpoint/2010/main" val="192450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184" y="841248"/>
            <a:ext cx="7479792" cy="5144135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95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978" y="676656"/>
            <a:ext cx="8736244" cy="549160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3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Дымчатое стекло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8622</TotalTime>
  <Words>76</Words>
  <Application>Microsoft Office PowerPoint</Application>
  <PresentationFormat>Широкоэкранный</PresentationFormat>
  <Paragraphs>21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AGReverance</vt:lpstr>
      <vt:lpstr>Arial</vt:lpstr>
      <vt:lpstr>Calibri</vt:lpstr>
      <vt:lpstr>Тема Office</vt:lpstr>
      <vt:lpstr>Гласный звук [э], буквы Э, э</vt:lpstr>
      <vt:lpstr> Назовите буквы, которые мы выучили</vt:lpstr>
      <vt:lpstr>Отгадайте загадку</vt:lpstr>
      <vt:lpstr>Презентация PowerPoint</vt:lpstr>
      <vt:lpstr>Презентация PowerPoint</vt:lpstr>
      <vt:lpstr> На что похожа буква Э?</vt:lpstr>
      <vt:lpstr>Презентация PowerPoint</vt:lpstr>
      <vt:lpstr>Презентация PowerPoint</vt:lpstr>
      <vt:lpstr>Презентация PowerPoint</vt:lpstr>
      <vt:lpstr>Презентация PowerPoint</vt:lpstr>
      <vt:lpstr> Задание: с. 57- 59 прочитать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Задание: пропись №4 с. 3 дописать</vt:lpstr>
      <vt:lpstr>Рефлексия</vt:lpstr>
      <vt:lpstr>  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Литература, книги</dc:title>
  <dc:subject>школа, литература</dc:subject>
  <dc:creator>Viktoriya Polshkova</dc:creator>
  <cp:keywords>русский язык;книги;школа;литература</cp:keywords>
  <cp:lastModifiedBy>Olga</cp:lastModifiedBy>
  <cp:revision>241</cp:revision>
  <dcterms:created xsi:type="dcterms:W3CDTF">2019-04-16T15:48:18Z</dcterms:created>
  <dcterms:modified xsi:type="dcterms:W3CDTF">2022-05-02T09:38:20Z</dcterms:modified>
</cp:coreProperties>
</file>